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74" r:id="rId2"/>
    <p:sldId id="680" r:id="rId3"/>
    <p:sldId id="677" r:id="rId4"/>
    <p:sldId id="681" r:id="rId5"/>
    <p:sldId id="678" r:id="rId6"/>
    <p:sldId id="682" r:id="rId7"/>
    <p:sldId id="679" r:id="rId8"/>
    <p:sldId id="68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90A0B-FD5E-C955-BD38-503779385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950FB7-2720-D867-3EEB-4733419C8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4012D6-459F-3842-01F2-952CD609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398-8B65-4C41-9006-D203238739A6}" type="datetimeFigureOut">
              <a:rPr lang="nl-NL" smtClean="0"/>
              <a:t>27-02-2023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B32B6-833E-7D40-AAAB-57C57A1C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AE762D-DF8C-CB30-9A59-85100860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E248-CC23-4A7B-9F6F-D4B0E97E7D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57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5E871-BCC5-15FC-27C0-6438EE23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47902C4-CE55-0D3D-1689-51A619CD2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F1D0E-74ED-3DC5-4CD8-5772237C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398-8B65-4C41-9006-D203238739A6}" type="datetimeFigureOut">
              <a:rPr lang="nl-NL" smtClean="0"/>
              <a:t>27-02-2023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057825-0E44-F8DD-C741-ABF8413A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6CFE55-948C-7D1D-929B-EA350326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E248-CC23-4A7B-9F6F-D4B0E97E7D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11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A51AECC-31BE-729C-975B-C0B5A9EC4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15A08F2-425A-6727-D0CE-FCE9A07B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B8C99B-C5BF-0534-9E60-34BDA96F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398-8B65-4C41-9006-D203238739A6}" type="datetimeFigureOut">
              <a:rPr lang="nl-NL" smtClean="0"/>
              <a:t>27-02-2023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79847A-EBF1-1D69-CD2F-3CD6FA94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196EF3-1CA6-C3E0-73C6-46C97F18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E248-CC23-4A7B-9F6F-D4B0E97E7D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39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6D00D-0D91-8ABA-2508-2B758EF2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6241E3-E26E-32BB-E3C9-6D632C0FF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40DC57-0D21-6EE9-DFAB-9785819E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398-8B65-4C41-9006-D203238739A6}" type="datetimeFigureOut">
              <a:rPr lang="nl-NL" smtClean="0"/>
              <a:t>27-02-2023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B68015-A687-846A-4A51-10F9962D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DC04CB-170A-7B48-C17B-68F62AB6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E248-CC23-4A7B-9F6F-D4B0E97E7D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21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73D9D-3C0A-48B1-37DD-2EBB935CF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340AD8-8231-CED4-058B-F3FB28E9D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59494E-892C-77CF-4338-C97D67CC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398-8B65-4C41-9006-D203238739A6}" type="datetimeFigureOut">
              <a:rPr lang="nl-NL" smtClean="0"/>
              <a:t>27-02-2023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C08C8A-3D04-914E-72F4-EF91625F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0C58B7-8E51-4427-151A-7EC0520B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E248-CC23-4A7B-9F6F-D4B0E97E7D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03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D03FD-C415-AEC6-597D-AE645643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BC181B-BDE5-742C-7FD4-BDF22A0EB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4F513F-81A6-3ABC-7AA3-67A1A148A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A32EC0-4E41-9B35-7421-0836EB8F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398-8B65-4C41-9006-D203238739A6}" type="datetimeFigureOut">
              <a:rPr lang="nl-NL" smtClean="0"/>
              <a:t>27-02-2023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8F76B7-739F-5613-808A-F1EA8B97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712BD1-A4AE-81E0-6198-8BCC8A7B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E248-CC23-4A7B-9F6F-D4B0E97E7D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96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5E20D-EB90-23D3-6EC2-B4EBEBC6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9AF5B7-0D71-3617-D2D6-45C03D8A5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4739F2-FA59-2B0A-04E3-3F6EDD831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B3AB275-F820-6D77-A04A-0D734B717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2A32886-7831-D08A-4390-78CD2A92B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C0D8CF7-A06A-3F15-8BF0-BA4F04CD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398-8B65-4C41-9006-D203238739A6}" type="datetimeFigureOut">
              <a:rPr lang="nl-NL" smtClean="0"/>
              <a:t>27-02-2023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F2437D8-CC93-4E75-0290-29A1CB78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FAA5169-FDE3-62FE-2F09-4130ECB7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E248-CC23-4A7B-9F6F-D4B0E97E7D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38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264C7-BDE3-E919-4744-6513138FB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BEE4AA3-294F-340E-34FB-7F9A8471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398-8B65-4C41-9006-D203238739A6}" type="datetimeFigureOut">
              <a:rPr lang="nl-NL" smtClean="0"/>
              <a:t>27-02-2023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A83EB4B-02BD-4E14-A55C-EB10A923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49B7C2-5329-8FAF-BFB3-CD3F9900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E248-CC23-4A7B-9F6F-D4B0E97E7D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88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A2DD972-C9A6-7942-E1DB-9BE9C90B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398-8B65-4C41-9006-D203238739A6}" type="datetimeFigureOut">
              <a:rPr lang="nl-NL" smtClean="0"/>
              <a:t>27-02-2023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156CEE-4279-248C-43A0-97BEE636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E71B3A-ADAF-39B0-DFA4-CF3EF60A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E248-CC23-4A7B-9F6F-D4B0E97E7D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4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5E0CA-F28A-7340-1A68-83155403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1EE426-61DC-727E-15C2-9249F142A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ECAFD9-C0B1-E01E-1E20-96B099077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D9D4A5-6282-784D-791E-830C5C5D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398-8B65-4C41-9006-D203238739A6}" type="datetimeFigureOut">
              <a:rPr lang="nl-NL" smtClean="0"/>
              <a:t>27-02-2023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5B954D-DD37-7F75-515F-DCA633CA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246750-EC37-A17A-A0DB-469B2043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E248-CC23-4A7B-9F6F-D4B0E97E7D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56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84BAC-958E-67C7-CF38-1F49E74C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B77B99B-D775-1CC7-B784-766E4DD99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19B666-ECA9-CCBE-18EC-42DDF5931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54A75D-E521-CF52-1723-1BB703D2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4398-8B65-4C41-9006-D203238739A6}" type="datetimeFigureOut">
              <a:rPr lang="nl-NL" smtClean="0"/>
              <a:t>27-02-2023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36AD1D-4915-E4BD-6096-8AB13714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092B32-F335-6017-4C30-F30D521C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E248-CC23-4A7B-9F6F-D4B0E97E7D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74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09F2343-5675-F1C6-4BFA-10CB4047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022917-DFB3-6C09-BF51-5F84447C0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125250-566C-41F0-01EC-38165B82F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4398-8B65-4C41-9006-D203238739A6}" type="datetimeFigureOut">
              <a:rPr lang="nl-NL" smtClean="0"/>
              <a:t>27-02-2023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8C1D22-557E-0C3D-0FD6-6BB54F3C3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1E2C04-98FB-D264-80EA-9EEC2932D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EE248-CC23-4A7B-9F6F-D4B0E97E7D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21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ethematch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EA86D-B804-1235-7F96-CC3243DE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Stem </a:t>
            </a:r>
            <a:r>
              <a:rPr lang="nl-NL" b="1" dirty="0" err="1">
                <a:solidFill>
                  <a:srgbClr val="FF0000"/>
                </a:solidFill>
              </a:rPr>
              <a:t>cell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transplantation</a:t>
            </a:r>
            <a:r>
              <a:rPr lang="nl-NL" b="1" dirty="0">
                <a:solidFill>
                  <a:srgbClr val="FF0000"/>
                </a:solidFill>
              </a:rPr>
              <a:t>: </a:t>
            </a:r>
            <a:r>
              <a:rPr lang="nl-NL" b="1" dirty="0" err="1">
                <a:solidFill>
                  <a:srgbClr val="FF0000"/>
                </a:solidFill>
              </a:rPr>
              <a:t>the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problem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2B731DC-FC6C-F440-25A7-F96DF607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270" y="1535313"/>
            <a:ext cx="7408119" cy="46416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F5C5B69-47BD-D6CA-D654-673BC91A6305}"/>
              </a:ext>
            </a:extLst>
          </p:cNvPr>
          <p:cNvSpPr txBox="1"/>
          <p:nvPr/>
        </p:nvSpPr>
        <p:spPr>
          <a:xfrm>
            <a:off x="6807679" y="5795645"/>
            <a:ext cx="3991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Sleepy immune </a:t>
            </a:r>
            <a:r>
              <a:rPr lang="nl-NL" sz="3600" dirty="0" err="1"/>
              <a:t>cells</a:t>
            </a:r>
            <a:endParaRPr lang="nl-NL" sz="36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E5ED8EC-6018-4D00-9EEE-93F42FAAB5FC}"/>
              </a:ext>
            </a:extLst>
          </p:cNvPr>
          <p:cNvSpPr txBox="1"/>
          <p:nvPr/>
        </p:nvSpPr>
        <p:spPr>
          <a:xfrm>
            <a:off x="2794742" y="5868353"/>
            <a:ext cx="2681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The Bad Boys</a:t>
            </a:r>
          </a:p>
        </p:txBody>
      </p:sp>
    </p:spTree>
    <p:extLst>
      <p:ext uri="{BB962C8B-B14F-4D97-AF65-F5344CB8AC3E}">
        <p14:creationId xmlns:p14="http://schemas.microsoft.com/office/powerpoint/2010/main" val="324973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EA86D-B804-1235-7F96-CC3243DE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Stem </a:t>
            </a:r>
            <a:r>
              <a:rPr lang="nl-NL" b="1" dirty="0" err="1">
                <a:solidFill>
                  <a:srgbClr val="FF0000"/>
                </a:solidFill>
              </a:rPr>
              <a:t>cell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transplantation</a:t>
            </a:r>
            <a:r>
              <a:rPr lang="nl-NL" b="1" dirty="0">
                <a:solidFill>
                  <a:srgbClr val="FF0000"/>
                </a:solidFill>
              </a:rPr>
              <a:t>: </a:t>
            </a:r>
            <a:r>
              <a:rPr lang="nl-NL" b="1" dirty="0" err="1">
                <a:solidFill>
                  <a:srgbClr val="FF0000"/>
                </a:solidFill>
              </a:rPr>
              <a:t>the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problem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D3A4B6-BADB-09F3-6BA2-C1AED57AC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Some</a:t>
            </a:r>
            <a:r>
              <a:rPr lang="nl-NL" dirty="0"/>
              <a:t> immune </a:t>
            </a:r>
            <a:r>
              <a:rPr lang="nl-NL" dirty="0" err="1"/>
              <a:t>cells</a:t>
            </a:r>
            <a:r>
              <a:rPr lang="nl-NL" dirty="0"/>
              <a:t> </a:t>
            </a:r>
            <a:r>
              <a:rPr lang="nl-NL" dirty="0" err="1"/>
              <a:t>become</a:t>
            </a:r>
            <a:r>
              <a:rPr lang="nl-NL" dirty="0"/>
              <a:t> Bad Boys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simply</a:t>
            </a:r>
            <a:r>
              <a:rPr lang="nl-NL" dirty="0"/>
              <a:t> </a:t>
            </a:r>
            <a:r>
              <a:rPr lang="nl-NL" dirty="0" err="1"/>
              <a:t>growing</a:t>
            </a:r>
            <a:r>
              <a:rPr lang="nl-NL" dirty="0"/>
              <a:t> </a:t>
            </a:r>
            <a:r>
              <a:rPr lang="nl-NL" dirty="0" err="1"/>
              <a:t>uncontrollably</a:t>
            </a:r>
            <a:r>
              <a:rPr lang="nl-NL" dirty="0"/>
              <a:t>. These are tumor </a:t>
            </a:r>
            <a:r>
              <a:rPr lang="nl-NL" dirty="0" err="1"/>
              <a:t>cells</a:t>
            </a:r>
            <a:r>
              <a:rPr lang="nl-NL" dirty="0"/>
              <a:t>. In </a:t>
            </a:r>
            <a:r>
              <a:rPr lang="nl-NL" dirty="0" err="1"/>
              <a:t>principle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normal</a:t>
            </a:r>
            <a:r>
              <a:rPr lang="nl-NL" dirty="0"/>
              <a:t> immune </a:t>
            </a:r>
            <a:r>
              <a:rPr lang="nl-NL" dirty="0" err="1"/>
              <a:t>cells</a:t>
            </a:r>
            <a:r>
              <a:rPr lang="nl-NL" dirty="0"/>
              <a:t>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recognize</a:t>
            </a:r>
            <a:r>
              <a:rPr lang="nl-NL" dirty="0"/>
              <a:t> these Bad Boys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kill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. But </a:t>
            </a:r>
            <a:r>
              <a:rPr lang="nl-NL" dirty="0" err="1"/>
              <a:t>the</a:t>
            </a:r>
            <a:r>
              <a:rPr lang="nl-NL" dirty="0"/>
              <a:t> Bad Boys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seen</a:t>
            </a:r>
            <a:r>
              <a:rPr lang="nl-NL" dirty="0"/>
              <a:t> as Bad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immune system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then</a:t>
            </a:r>
            <a:r>
              <a:rPr lang="nl-NL" dirty="0"/>
              <a:t> </a:t>
            </a:r>
            <a:r>
              <a:rPr lang="nl-NL" dirty="0" err="1"/>
              <a:t>keeps</a:t>
            </a:r>
            <a:r>
              <a:rPr lang="nl-NL" dirty="0"/>
              <a:t> sleeping.</a:t>
            </a:r>
          </a:p>
        </p:txBody>
      </p:sp>
    </p:spTree>
    <p:extLst>
      <p:ext uri="{BB962C8B-B14F-4D97-AF65-F5344CB8AC3E}">
        <p14:creationId xmlns:p14="http://schemas.microsoft.com/office/powerpoint/2010/main" val="194927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EA86D-B804-1235-7F96-CC3243DE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Stem </a:t>
            </a:r>
            <a:r>
              <a:rPr lang="nl-NL" b="1" dirty="0" err="1">
                <a:solidFill>
                  <a:srgbClr val="FF0000"/>
                </a:solidFill>
              </a:rPr>
              <a:t>cell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transplantation</a:t>
            </a:r>
            <a:r>
              <a:rPr lang="nl-NL" b="1" dirty="0">
                <a:solidFill>
                  <a:srgbClr val="FF0000"/>
                </a:solidFill>
              </a:rPr>
              <a:t>: </a:t>
            </a:r>
            <a:r>
              <a:rPr lang="nl-NL" b="1" dirty="0" err="1">
                <a:solidFill>
                  <a:srgbClr val="FF0000"/>
                </a:solidFill>
              </a:rPr>
              <a:t>the</a:t>
            </a:r>
            <a:r>
              <a:rPr lang="nl-NL" b="1" dirty="0">
                <a:solidFill>
                  <a:srgbClr val="FF0000"/>
                </a:solidFill>
              </a:rPr>
              <a:t> treatment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F5C5B69-47BD-D6CA-D654-673BC91A6305}"/>
              </a:ext>
            </a:extLst>
          </p:cNvPr>
          <p:cNvSpPr txBox="1"/>
          <p:nvPr/>
        </p:nvSpPr>
        <p:spPr>
          <a:xfrm>
            <a:off x="4612672" y="5521177"/>
            <a:ext cx="3960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dirty="0" err="1"/>
              <a:t>Remove</a:t>
            </a:r>
            <a:r>
              <a:rPr lang="nl-NL" sz="3600" dirty="0"/>
              <a:t> </a:t>
            </a:r>
            <a:r>
              <a:rPr lang="nl-NL" sz="3600" dirty="0" err="1"/>
              <a:t>the</a:t>
            </a:r>
            <a:r>
              <a:rPr lang="nl-NL" sz="3600" dirty="0"/>
              <a:t> </a:t>
            </a:r>
          </a:p>
          <a:p>
            <a:pPr algn="ctr"/>
            <a:r>
              <a:rPr lang="nl-NL" sz="3600" dirty="0" err="1"/>
              <a:t>sleepy</a:t>
            </a:r>
            <a:r>
              <a:rPr lang="nl-NL" sz="3600" dirty="0"/>
              <a:t> immune </a:t>
            </a:r>
            <a:r>
              <a:rPr lang="nl-NL" sz="3600" dirty="0" err="1"/>
              <a:t>cells</a:t>
            </a:r>
            <a:endParaRPr lang="nl-NL" sz="36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E5ED8EC-6018-4D00-9EEE-93F42FAAB5FC}"/>
              </a:ext>
            </a:extLst>
          </p:cNvPr>
          <p:cNvSpPr txBox="1"/>
          <p:nvPr/>
        </p:nvSpPr>
        <p:spPr>
          <a:xfrm>
            <a:off x="897362" y="5868353"/>
            <a:ext cx="2681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The Bad Boys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B05A166-B170-55AB-999C-83B9BF557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070" y="1427222"/>
            <a:ext cx="10515600" cy="416516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426172C-0124-304F-70AB-B4DD536A0287}"/>
              </a:ext>
            </a:extLst>
          </p:cNvPr>
          <p:cNvSpPr txBox="1"/>
          <p:nvPr/>
        </p:nvSpPr>
        <p:spPr>
          <a:xfrm>
            <a:off x="9738360" y="5520690"/>
            <a:ext cx="1752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dirty="0" err="1"/>
              <a:t>Viruses</a:t>
            </a:r>
            <a:r>
              <a:rPr lang="nl-NL" sz="3600" dirty="0"/>
              <a:t> </a:t>
            </a:r>
          </a:p>
          <a:p>
            <a:pPr algn="ctr"/>
            <a:r>
              <a:rPr lang="nl-NL" sz="3600" dirty="0"/>
              <a:t>love </a:t>
            </a:r>
            <a:r>
              <a:rPr lang="nl-NL" sz="3600" dirty="0" err="1"/>
              <a:t>this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09318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EA86D-B804-1235-7F96-CC3243DE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Stem </a:t>
            </a:r>
            <a:r>
              <a:rPr lang="nl-NL" b="1" dirty="0" err="1">
                <a:solidFill>
                  <a:srgbClr val="FF0000"/>
                </a:solidFill>
              </a:rPr>
              <a:t>cell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transplantation</a:t>
            </a:r>
            <a:r>
              <a:rPr lang="nl-NL" b="1" dirty="0">
                <a:solidFill>
                  <a:srgbClr val="FF0000"/>
                </a:solidFill>
              </a:rPr>
              <a:t>: </a:t>
            </a:r>
            <a:r>
              <a:rPr lang="nl-NL" b="1" dirty="0" err="1">
                <a:solidFill>
                  <a:srgbClr val="FF0000"/>
                </a:solidFill>
              </a:rPr>
              <a:t>the</a:t>
            </a:r>
            <a:r>
              <a:rPr lang="nl-NL" b="1" dirty="0">
                <a:solidFill>
                  <a:srgbClr val="FF0000"/>
                </a:solidFill>
              </a:rPr>
              <a:t> treatment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EE29A58-C2B3-CD80-28CA-6926E3D3B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16" y="15286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idea</a:t>
            </a:r>
            <a:r>
              <a:rPr lang="nl-NL" dirty="0"/>
              <a:t> is to </a:t>
            </a:r>
            <a:r>
              <a:rPr lang="nl-NL" dirty="0" err="1"/>
              <a:t>remove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sleeping immune </a:t>
            </a:r>
            <a:r>
              <a:rPr lang="nl-NL" dirty="0" err="1"/>
              <a:t>cells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replace</a:t>
            </a:r>
            <a:r>
              <a:rPr lang="nl-NL" dirty="0"/>
              <a:t> these </a:t>
            </a:r>
            <a:r>
              <a:rPr lang="nl-NL" dirty="0" err="1"/>
              <a:t>with</a:t>
            </a:r>
            <a:r>
              <a:rPr lang="nl-NL" dirty="0"/>
              <a:t> new immune </a:t>
            </a:r>
            <a:r>
              <a:rPr lang="nl-NL" dirty="0" err="1"/>
              <a:t>cells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a donor </a:t>
            </a:r>
            <a:r>
              <a:rPr lang="nl-NL" dirty="0" err="1"/>
              <a:t>that</a:t>
            </a:r>
            <a:r>
              <a:rPr lang="nl-NL" dirty="0"/>
              <a:t> has </a:t>
            </a:r>
            <a:r>
              <a:rPr lang="nl-NL" dirty="0" err="1"/>
              <a:t>almost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HLA </a:t>
            </a:r>
            <a:r>
              <a:rPr lang="nl-NL" dirty="0" err="1"/>
              <a:t>molecules</a:t>
            </a:r>
            <a:r>
              <a:rPr lang="nl-NL" dirty="0"/>
              <a:t>. But </a:t>
            </a:r>
            <a:r>
              <a:rPr lang="nl-NL" dirty="0" err="1"/>
              <a:t>then</a:t>
            </a:r>
            <a:r>
              <a:rPr lang="nl-NL" dirty="0"/>
              <a:t> first </a:t>
            </a:r>
            <a:r>
              <a:rPr lang="nl-NL" dirty="0" err="1"/>
              <a:t>the</a:t>
            </a:r>
            <a:r>
              <a:rPr lang="nl-NL" dirty="0"/>
              <a:t> sleeping immune </a:t>
            </a:r>
            <a:r>
              <a:rPr lang="nl-NL" dirty="0" err="1"/>
              <a:t>cells</a:t>
            </a:r>
            <a:r>
              <a:rPr lang="nl-NL" dirty="0"/>
              <a:t> have to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removed</a:t>
            </a:r>
            <a:r>
              <a:rPr lang="nl-NL" dirty="0"/>
              <a:t>. The Bad Boys </a:t>
            </a:r>
            <a:r>
              <a:rPr lang="nl-NL" dirty="0" err="1"/>
              <a:t>don’t</a:t>
            </a:r>
            <a:r>
              <a:rPr lang="nl-NL" dirty="0"/>
              <a:t> care but </a:t>
            </a:r>
            <a:r>
              <a:rPr lang="nl-NL" dirty="0" err="1"/>
              <a:t>viruses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bacteria</a:t>
            </a:r>
            <a:r>
              <a:rPr lang="nl-NL" dirty="0"/>
              <a:t> love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phase</a:t>
            </a:r>
            <a:r>
              <a:rPr lang="nl-NL" dirty="0"/>
              <a:t> of treatment as </a:t>
            </a:r>
            <a:r>
              <a:rPr lang="nl-NL" dirty="0" err="1"/>
              <a:t>they</a:t>
            </a:r>
            <a:r>
              <a:rPr lang="nl-NL" dirty="0"/>
              <a:t> have a chance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grow</a:t>
            </a:r>
            <a:r>
              <a:rPr lang="nl-NL" dirty="0"/>
              <a:t> </a:t>
            </a:r>
            <a:r>
              <a:rPr lang="nl-NL" dirty="0" err="1"/>
              <a:t>quickly</a:t>
            </a:r>
            <a:r>
              <a:rPr lang="nl-NL" dirty="0"/>
              <a:t> </a:t>
            </a:r>
            <a:r>
              <a:rPr lang="nl-NL" dirty="0" err="1"/>
              <a:t>while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donor’s</a:t>
            </a:r>
            <a:r>
              <a:rPr lang="nl-NL" dirty="0"/>
              <a:t> immune </a:t>
            </a:r>
            <a:r>
              <a:rPr lang="nl-NL" dirty="0" err="1"/>
              <a:t>cells</a:t>
            </a:r>
            <a:r>
              <a:rPr lang="nl-NL" dirty="0"/>
              <a:t> begin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expand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065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EA86D-B804-1235-7F96-CC3243DE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Stem </a:t>
            </a:r>
            <a:r>
              <a:rPr lang="nl-NL" b="1" dirty="0" err="1">
                <a:solidFill>
                  <a:srgbClr val="FF0000"/>
                </a:solidFill>
              </a:rPr>
              <a:t>cell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transplantation</a:t>
            </a:r>
            <a:r>
              <a:rPr lang="nl-NL" b="1" dirty="0">
                <a:solidFill>
                  <a:srgbClr val="FF0000"/>
                </a:solidFill>
              </a:rPr>
              <a:t>: </a:t>
            </a:r>
            <a:r>
              <a:rPr lang="nl-NL" b="1" dirty="0" err="1">
                <a:solidFill>
                  <a:srgbClr val="FF0000"/>
                </a:solidFill>
              </a:rPr>
              <a:t>the</a:t>
            </a:r>
            <a:r>
              <a:rPr lang="nl-NL" b="1" dirty="0">
                <a:solidFill>
                  <a:srgbClr val="FF0000"/>
                </a:solidFill>
              </a:rPr>
              <a:t> solution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F5C5B69-47BD-D6CA-D654-673BC91A6305}"/>
              </a:ext>
            </a:extLst>
          </p:cNvPr>
          <p:cNvSpPr txBox="1"/>
          <p:nvPr/>
        </p:nvSpPr>
        <p:spPr>
          <a:xfrm>
            <a:off x="4482491" y="5532159"/>
            <a:ext cx="3483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dirty="0"/>
              <a:t>Donor Superman </a:t>
            </a:r>
          </a:p>
          <a:p>
            <a:pPr algn="ctr"/>
            <a:r>
              <a:rPr lang="nl-NL" sz="3600" dirty="0"/>
              <a:t>immune </a:t>
            </a:r>
            <a:r>
              <a:rPr lang="nl-NL" sz="3600" dirty="0" err="1"/>
              <a:t>cells</a:t>
            </a:r>
            <a:endParaRPr lang="nl-NL" sz="36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E5ED8EC-6018-4D00-9EEE-93F42FAAB5FC}"/>
              </a:ext>
            </a:extLst>
          </p:cNvPr>
          <p:cNvSpPr txBox="1"/>
          <p:nvPr/>
        </p:nvSpPr>
        <p:spPr>
          <a:xfrm>
            <a:off x="920222" y="5868353"/>
            <a:ext cx="2681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The Bad Boys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85A77EC-0262-98E1-500C-840D8E7FD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92509"/>
            <a:ext cx="10515600" cy="341757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3651A04-86C5-8209-E5C7-7B594FE214C8}"/>
              </a:ext>
            </a:extLst>
          </p:cNvPr>
          <p:cNvSpPr txBox="1"/>
          <p:nvPr/>
        </p:nvSpPr>
        <p:spPr>
          <a:xfrm>
            <a:off x="9166860" y="5554980"/>
            <a:ext cx="2795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dirty="0"/>
              <a:t>Running </a:t>
            </a:r>
            <a:r>
              <a:rPr lang="nl-NL" sz="3600" dirty="0" err="1"/>
              <a:t>away</a:t>
            </a:r>
            <a:endParaRPr lang="nl-NL" sz="3600" dirty="0"/>
          </a:p>
          <a:p>
            <a:pPr algn="ctr"/>
            <a:r>
              <a:rPr lang="nl-NL" sz="3600" dirty="0" err="1"/>
              <a:t>viruses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54196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EA86D-B804-1235-7F96-CC3243DE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Stem </a:t>
            </a:r>
            <a:r>
              <a:rPr lang="nl-NL" b="1" dirty="0" err="1">
                <a:solidFill>
                  <a:srgbClr val="FF0000"/>
                </a:solidFill>
              </a:rPr>
              <a:t>cell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transplantation</a:t>
            </a:r>
            <a:r>
              <a:rPr lang="nl-NL" b="1" dirty="0">
                <a:solidFill>
                  <a:srgbClr val="FF0000"/>
                </a:solidFill>
              </a:rPr>
              <a:t>: </a:t>
            </a:r>
            <a:r>
              <a:rPr lang="nl-NL" b="1" dirty="0" err="1">
                <a:solidFill>
                  <a:srgbClr val="FF0000"/>
                </a:solidFill>
              </a:rPr>
              <a:t>the</a:t>
            </a:r>
            <a:r>
              <a:rPr lang="nl-NL" b="1" dirty="0">
                <a:solidFill>
                  <a:srgbClr val="FF0000"/>
                </a:solidFill>
              </a:rPr>
              <a:t> solution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4133E8D-7152-15AC-548A-15D0D9FDC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Then</a:t>
            </a:r>
            <a:r>
              <a:rPr lang="nl-NL" dirty="0"/>
              <a:t> new immune </a:t>
            </a:r>
            <a:r>
              <a:rPr lang="nl-NL" dirty="0" err="1"/>
              <a:t>cells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donor are </a:t>
            </a:r>
            <a:r>
              <a:rPr lang="nl-NL" dirty="0" err="1"/>
              <a:t>introduced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do </a:t>
            </a:r>
            <a:r>
              <a:rPr lang="nl-NL" dirty="0" err="1"/>
              <a:t>recognize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Bad Boys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thus</a:t>
            </a:r>
            <a:r>
              <a:rPr lang="nl-NL" dirty="0"/>
              <a:t> </a:t>
            </a:r>
            <a:r>
              <a:rPr lang="nl-NL" dirty="0" err="1"/>
              <a:t>kill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tumor. In </a:t>
            </a:r>
            <a:r>
              <a:rPr lang="nl-NL" dirty="0" err="1"/>
              <a:t>addition</a:t>
            </a:r>
            <a:r>
              <a:rPr lang="nl-NL" dirty="0"/>
              <a:t>,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viruses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bacteria</a:t>
            </a:r>
            <a:r>
              <a:rPr lang="nl-NL" dirty="0"/>
              <a:t> are </a:t>
            </a:r>
            <a:r>
              <a:rPr lang="nl-NL" dirty="0" err="1"/>
              <a:t>recognized</a:t>
            </a:r>
            <a:r>
              <a:rPr lang="nl-NL" dirty="0"/>
              <a:t>. </a:t>
            </a:r>
            <a:r>
              <a:rPr lang="nl-NL" dirty="0" err="1"/>
              <a:t>Patients</a:t>
            </a:r>
            <a:r>
              <a:rPr lang="nl-NL" dirty="0"/>
              <a:t> are </a:t>
            </a:r>
            <a:r>
              <a:rPr lang="nl-NL" dirty="0" err="1"/>
              <a:t>then</a:t>
            </a:r>
            <a:r>
              <a:rPr lang="nl-NL" dirty="0"/>
              <a:t> living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immune system of </a:t>
            </a:r>
            <a:r>
              <a:rPr lang="nl-NL" dirty="0" err="1"/>
              <a:t>the</a:t>
            </a:r>
            <a:r>
              <a:rPr lang="nl-NL" dirty="0"/>
              <a:t> donor to control </a:t>
            </a:r>
            <a:r>
              <a:rPr lang="nl-NL" dirty="0" err="1"/>
              <a:t>the</a:t>
            </a:r>
            <a:r>
              <a:rPr lang="nl-NL" dirty="0"/>
              <a:t> Bad Boys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infections</a:t>
            </a:r>
            <a:r>
              <a:rPr lang="nl-N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157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EA86D-B804-1235-7F96-CC3243DE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-160655"/>
            <a:ext cx="11449050" cy="1325563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Stem </a:t>
            </a:r>
            <a:r>
              <a:rPr lang="nl-NL" b="1" dirty="0" err="1">
                <a:solidFill>
                  <a:srgbClr val="FF0000"/>
                </a:solidFill>
              </a:rPr>
              <a:t>cell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transplantation</a:t>
            </a:r>
            <a:r>
              <a:rPr lang="nl-NL" b="1" dirty="0">
                <a:solidFill>
                  <a:srgbClr val="FF0000"/>
                </a:solidFill>
              </a:rPr>
              <a:t>: </a:t>
            </a:r>
            <a:r>
              <a:rPr lang="nl-NL" b="1" dirty="0" err="1">
                <a:solidFill>
                  <a:srgbClr val="FF0000"/>
                </a:solidFill>
              </a:rPr>
              <a:t>how</a:t>
            </a:r>
            <a:r>
              <a:rPr lang="nl-NL" b="1" dirty="0">
                <a:solidFill>
                  <a:srgbClr val="FF0000"/>
                </a:solidFill>
              </a:rPr>
              <a:t> to </a:t>
            </a:r>
            <a:r>
              <a:rPr lang="nl-NL" b="1" dirty="0" err="1">
                <a:solidFill>
                  <a:srgbClr val="FF0000"/>
                </a:solidFill>
              </a:rPr>
              <a:t>treat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everyone</a:t>
            </a:r>
            <a:r>
              <a:rPr lang="nl-NL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92B34B5-DEFF-8EB0-71D3-2049E3D77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422" y="1825625"/>
            <a:ext cx="9345155" cy="435133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5E50553-2037-6BA6-A1F0-1C0094759DF3}"/>
              </a:ext>
            </a:extLst>
          </p:cNvPr>
          <p:cNvSpPr txBox="1"/>
          <p:nvPr/>
        </p:nvSpPr>
        <p:spPr>
          <a:xfrm>
            <a:off x="554742" y="5902643"/>
            <a:ext cx="6225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err="1"/>
              <a:t>Optimally</a:t>
            </a:r>
            <a:r>
              <a:rPr lang="nl-NL" sz="3600" dirty="0"/>
              <a:t> HLA </a:t>
            </a:r>
            <a:r>
              <a:rPr lang="nl-NL" sz="3600" dirty="0" err="1"/>
              <a:t>matched</a:t>
            </a:r>
            <a:r>
              <a:rPr lang="nl-NL" sz="3600" dirty="0"/>
              <a:t> </a:t>
            </a:r>
            <a:r>
              <a:rPr lang="nl-NL" sz="3600" dirty="0" err="1"/>
              <a:t>patients</a:t>
            </a:r>
            <a:endParaRPr lang="nl-NL" sz="3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EEEAF6C-E27D-8041-7E83-A98CEFD1EB9B}"/>
              </a:ext>
            </a:extLst>
          </p:cNvPr>
          <p:cNvSpPr txBox="1"/>
          <p:nvPr/>
        </p:nvSpPr>
        <p:spPr>
          <a:xfrm>
            <a:off x="7365224" y="5656368"/>
            <a:ext cx="3936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dirty="0" err="1"/>
              <a:t>Not</a:t>
            </a:r>
            <a:r>
              <a:rPr lang="nl-NL" sz="3600" dirty="0"/>
              <a:t> </a:t>
            </a:r>
            <a:r>
              <a:rPr lang="nl-NL" sz="3600" dirty="0" err="1"/>
              <a:t>optimal</a:t>
            </a:r>
            <a:r>
              <a:rPr lang="nl-NL" sz="3600" dirty="0"/>
              <a:t> donors </a:t>
            </a:r>
          </a:p>
          <a:p>
            <a:pPr algn="ctr"/>
            <a:r>
              <a:rPr lang="nl-NL" sz="3600" dirty="0" err="1"/>
              <a:t>for</a:t>
            </a:r>
            <a:r>
              <a:rPr lang="nl-NL" sz="3600" dirty="0"/>
              <a:t> these </a:t>
            </a:r>
            <a:r>
              <a:rPr lang="nl-NL" sz="3600" dirty="0" err="1"/>
              <a:t>patients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54454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EA86D-B804-1235-7F96-CC3243DE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-160655"/>
            <a:ext cx="11449050" cy="1325563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Stem </a:t>
            </a:r>
            <a:r>
              <a:rPr lang="nl-NL" b="1" dirty="0" err="1">
                <a:solidFill>
                  <a:srgbClr val="FF0000"/>
                </a:solidFill>
              </a:rPr>
              <a:t>cell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transplantation</a:t>
            </a:r>
            <a:r>
              <a:rPr lang="nl-NL" b="1" dirty="0">
                <a:solidFill>
                  <a:srgbClr val="FF0000"/>
                </a:solidFill>
              </a:rPr>
              <a:t>: </a:t>
            </a:r>
            <a:r>
              <a:rPr lang="nl-NL" b="1" dirty="0" err="1">
                <a:solidFill>
                  <a:srgbClr val="FF0000"/>
                </a:solidFill>
              </a:rPr>
              <a:t>how</a:t>
            </a:r>
            <a:r>
              <a:rPr lang="nl-NL" b="1" dirty="0">
                <a:solidFill>
                  <a:srgbClr val="FF0000"/>
                </a:solidFill>
              </a:rPr>
              <a:t> to </a:t>
            </a:r>
            <a:r>
              <a:rPr lang="nl-NL" b="1" dirty="0" err="1">
                <a:solidFill>
                  <a:srgbClr val="FF0000"/>
                </a:solidFill>
              </a:rPr>
              <a:t>treat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everyone</a:t>
            </a:r>
            <a:r>
              <a:rPr lang="nl-NL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CC46D5-E7B4-83DF-F03A-BC0A52035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17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err="1"/>
              <a:t>There</a:t>
            </a:r>
            <a:r>
              <a:rPr lang="nl-NL" dirty="0"/>
              <a:t> is </a:t>
            </a:r>
            <a:r>
              <a:rPr lang="nl-NL" dirty="0" err="1"/>
              <a:t>one</a:t>
            </a:r>
            <a:r>
              <a:rPr lang="nl-NL" dirty="0"/>
              <a:t> issue. The </a:t>
            </a: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donor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recipient</a:t>
            </a:r>
            <a:r>
              <a:rPr lang="nl-NL" dirty="0"/>
              <a:t> (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patients</a:t>
            </a:r>
            <a:r>
              <a:rPr lang="nl-NL" dirty="0"/>
              <a:t>)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very</a:t>
            </a:r>
            <a:r>
              <a:rPr lang="nl-NL" dirty="0"/>
              <a:t> small. </a:t>
            </a:r>
            <a:r>
              <a:rPr lang="nl-NL" dirty="0" err="1"/>
              <a:t>Otherwise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donor’s</a:t>
            </a:r>
            <a:r>
              <a:rPr lang="nl-NL" dirty="0"/>
              <a:t> immune system starts </a:t>
            </a:r>
            <a:r>
              <a:rPr lang="nl-NL" dirty="0" err="1"/>
              <a:t>attacking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organs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patient</a:t>
            </a:r>
            <a:r>
              <a:rPr lang="nl-NL" dirty="0"/>
              <a:t>,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life </a:t>
            </a:r>
            <a:r>
              <a:rPr lang="nl-NL" dirty="0" err="1"/>
              <a:t>threatening</a:t>
            </a:r>
            <a:r>
              <a:rPr lang="nl-NL" dirty="0"/>
              <a:t>. </a:t>
            </a:r>
            <a:r>
              <a:rPr lang="nl-NL" dirty="0" err="1"/>
              <a:t>Essentially</a:t>
            </a:r>
            <a:r>
              <a:rPr lang="nl-NL" dirty="0"/>
              <a:t>, </a:t>
            </a:r>
            <a:r>
              <a:rPr lang="nl-NL" dirty="0" err="1"/>
              <a:t>this</a:t>
            </a:r>
            <a:r>
              <a:rPr lang="nl-NL" dirty="0"/>
              <a:t> is a </a:t>
            </a:r>
            <a:r>
              <a:rPr lang="nl-NL" dirty="0" err="1"/>
              <a:t>transplantation</a:t>
            </a:r>
            <a:r>
              <a:rPr lang="nl-NL" dirty="0"/>
              <a:t> </a:t>
            </a:r>
            <a:r>
              <a:rPr lang="nl-NL" dirty="0" err="1"/>
              <a:t>problem</a:t>
            </a:r>
            <a:r>
              <a:rPr lang="nl-NL" dirty="0"/>
              <a:t>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donor immune system </a:t>
            </a:r>
            <a:r>
              <a:rPr lang="nl-NL" dirty="0" err="1"/>
              <a:t>goes</a:t>
            </a:r>
            <a:r>
              <a:rPr lang="nl-NL" dirty="0"/>
              <a:t> out of control. </a:t>
            </a:r>
          </a:p>
          <a:p>
            <a:pPr marL="0" indent="0">
              <a:buNone/>
            </a:pP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is important </a:t>
            </a:r>
            <a:r>
              <a:rPr lang="nl-NL" dirty="0" err="1"/>
              <a:t>to</a:t>
            </a:r>
            <a:r>
              <a:rPr lang="nl-NL" dirty="0"/>
              <a:t> have </a:t>
            </a:r>
            <a:r>
              <a:rPr lang="nl-NL" dirty="0" err="1"/>
              <a:t>closely</a:t>
            </a:r>
            <a:r>
              <a:rPr lang="nl-NL" dirty="0"/>
              <a:t> HLA </a:t>
            </a:r>
            <a:r>
              <a:rPr lang="nl-NL" dirty="0" err="1"/>
              <a:t>matched</a:t>
            </a:r>
            <a:r>
              <a:rPr lang="nl-NL" dirty="0"/>
              <a:t> donors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recipients</a:t>
            </a:r>
            <a:r>
              <a:rPr lang="nl-NL" dirty="0"/>
              <a:t>. </a:t>
            </a:r>
            <a:r>
              <a:rPr lang="nl-NL" dirty="0" err="1"/>
              <a:t>Since</a:t>
            </a:r>
            <a:r>
              <a:rPr lang="nl-NL" dirty="0"/>
              <a:t> different </a:t>
            </a:r>
            <a:r>
              <a:rPr lang="nl-NL" dirty="0" err="1"/>
              <a:t>populations</a:t>
            </a:r>
            <a:r>
              <a:rPr lang="nl-NL" dirty="0"/>
              <a:t> have different HLA </a:t>
            </a:r>
            <a:r>
              <a:rPr lang="nl-NL" dirty="0" err="1"/>
              <a:t>molecules</a:t>
            </a:r>
            <a:r>
              <a:rPr lang="nl-NL" dirty="0"/>
              <a:t>, stem </a:t>
            </a:r>
            <a:r>
              <a:rPr lang="nl-NL" dirty="0" err="1"/>
              <a:t>cell</a:t>
            </a:r>
            <a:r>
              <a:rPr lang="nl-NL" dirty="0"/>
              <a:t> donors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every</a:t>
            </a:r>
            <a:r>
              <a:rPr lang="nl-NL" dirty="0"/>
              <a:t> </a:t>
            </a:r>
            <a:r>
              <a:rPr lang="nl-NL" dirty="0" err="1"/>
              <a:t>population</a:t>
            </a:r>
            <a:r>
              <a:rPr lang="nl-NL" dirty="0"/>
              <a:t> are </a:t>
            </a:r>
            <a:r>
              <a:rPr lang="nl-NL" dirty="0" err="1"/>
              <a:t>needed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patient</a:t>
            </a:r>
            <a:r>
              <a:rPr lang="nl-NL" dirty="0"/>
              <a:t> has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equal</a:t>
            </a:r>
            <a:r>
              <a:rPr lang="nl-NL" dirty="0"/>
              <a:t> opportunity </a:t>
            </a:r>
            <a:r>
              <a:rPr lang="nl-NL" dirty="0" err="1"/>
              <a:t>to</a:t>
            </a:r>
            <a:r>
              <a:rPr lang="nl-NL" dirty="0"/>
              <a:t> get </a:t>
            </a:r>
            <a:r>
              <a:rPr lang="nl-NL" dirty="0" err="1"/>
              <a:t>the</a:t>
            </a:r>
            <a:r>
              <a:rPr lang="nl-NL" dirty="0"/>
              <a:t> best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safest</a:t>
            </a:r>
            <a:r>
              <a:rPr lang="nl-NL" dirty="0"/>
              <a:t> response </a:t>
            </a:r>
            <a:r>
              <a:rPr lang="nl-NL" dirty="0" err="1"/>
              <a:t>regardless</a:t>
            </a:r>
            <a:r>
              <a:rPr lang="nl-NL" dirty="0"/>
              <a:t> of </a:t>
            </a:r>
            <a:r>
              <a:rPr lang="nl-NL" dirty="0" err="1"/>
              <a:t>their</a:t>
            </a:r>
            <a:r>
              <a:rPr lang="nl-NL" dirty="0"/>
              <a:t> background. </a:t>
            </a:r>
            <a:r>
              <a:rPr lang="nl-NL" dirty="0" err="1"/>
              <a:t>Otherwise</a:t>
            </a:r>
            <a:r>
              <a:rPr lang="nl-NL" dirty="0"/>
              <a:t> </a:t>
            </a:r>
            <a:r>
              <a:rPr lang="nl-NL" dirty="0" err="1"/>
              <a:t>Caucasian</a:t>
            </a:r>
            <a:r>
              <a:rPr lang="nl-NL" dirty="0"/>
              <a:t> </a:t>
            </a:r>
            <a:r>
              <a:rPr lang="nl-NL" dirty="0" err="1"/>
              <a:t>patients</a:t>
            </a:r>
            <a:r>
              <a:rPr lang="nl-NL" dirty="0"/>
              <a:t> are best off as </a:t>
            </a:r>
            <a:r>
              <a:rPr lang="nl-NL" dirty="0" err="1"/>
              <a:t>many</a:t>
            </a:r>
            <a:r>
              <a:rPr lang="nl-NL" dirty="0"/>
              <a:t> more </a:t>
            </a:r>
            <a:r>
              <a:rPr lang="nl-NL" dirty="0" err="1"/>
              <a:t>Caucasian</a:t>
            </a:r>
            <a:r>
              <a:rPr lang="nl-NL" dirty="0"/>
              <a:t> donors are present in donor </a:t>
            </a:r>
            <a:r>
              <a:rPr lang="nl-NL" dirty="0" err="1"/>
              <a:t>banks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groups</a:t>
            </a:r>
            <a:r>
              <a:rPr lang="nl-NL" dirty="0"/>
              <a:t>. </a:t>
            </a:r>
            <a:r>
              <a:rPr lang="nl-NL" dirty="0" err="1"/>
              <a:t>Please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https://bethematch.org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 out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help </a:t>
            </a:r>
            <a:r>
              <a:rPr lang="nl-NL" dirty="0" err="1"/>
              <a:t>solve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problem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43067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46da4d3-ba20-4986-879c-49e262eff745}" enabled="1" method="Standard" siteId="{9f693e63-5e9e-4ced-98a4-8ab28f9d0c2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410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Stem cell transplantation: the problem</vt:lpstr>
      <vt:lpstr>Stem cell transplantation: the problem</vt:lpstr>
      <vt:lpstr>Stem cell transplantation: the treatment</vt:lpstr>
      <vt:lpstr>Stem cell transplantation: the treatment</vt:lpstr>
      <vt:lpstr>Stem cell transplantation: the solution</vt:lpstr>
      <vt:lpstr>Stem cell transplantation: the solution</vt:lpstr>
      <vt:lpstr>Stem cell transplantation: how to treat everyone?</vt:lpstr>
      <vt:lpstr>Stem cell transplantation: how to treat everyone?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cell transplantation: the problem</dc:title>
  <dc:creator>Neefjes, J.J.C. (CCB)</dc:creator>
  <cp:lastModifiedBy>Boer-Theirlynck, J.J.A. de (CCB)</cp:lastModifiedBy>
  <cp:revision>4</cp:revision>
  <dcterms:created xsi:type="dcterms:W3CDTF">2023-02-18T10:57:03Z</dcterms:created>
  <dcterms:modified xsi:type="dcterms:W3CDTF">2023-02-27T08:08:41Z</dcterms:modified>
</cp:coreProperties>
</file>