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7" r:id="rId2"/>
    <p:sldId id="328" r:id="rId3"/>
    <p:sldId id="349" r:id="rId4"/>
    <p:sldId id="330" r:id="rId5"/>
    <p:sldId id="358" r:id="rId6"/>
    <p:sldId id="332" r:id="rId7"/>
    <p:sldId id="333" r:id="rId8"/>
    <p:sldId id="334" r:id="rId9"/>
    <p:sldId id="341" r:id="rId10"/>
    <p:sldId id="336" r:id="rId11"/>
    <p:sldId id="337" r:id="rId12"/>
    <p:sldId id="338" r:id="rId13"/>
    <p:sldId id="339" r:id="rId14"/>
    <p:sldId id="342" r:id="rId15"/>
    <p:sldId id="343" r:id="rId16"/>
    <p:sldId id="344" r:id="rId17"/>
    <p:sldId id="345" r:id="rId18"/>
    <p:sldId id="346" r:id="rId19"/>
    <p:sldId id="347" r:id="rId20"/>
    <p:sldId id="348" r:id="rId21"/>
    <p:sldId id="351" r:id="rId22"/>
    <p:sldId id="352" r:id="rId23"/>
    <p:sldId id="353" r:id="rId24"/>
    <p:sldId id="354" r:id="rId25"/>
    <p:sldId id="355" r:id="rId26"/>
    <p:sldId id="356"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84" autoAdjust="0"/>
    <p:restoredTop sz="93792" autoAdjust="0"/>
  </p:normalViewPr>
  <p:slideViewPr>
    <p:cSldViewPr snapToGrid="0">
      <p:cViewPr varScale="1">
        <p:scale>
          <a:sx n="80" d="100"/>
          <a:sy n="80" d="100"/>
        </p:scale>
        <p:origin x="228" y="44"/>
      </p:cViewPr>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8C16B-2D93-44EA-BB7C-14CF4A607E42}"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85F4C-F3D0-4291-8A96-2006F2867546}" type="slidenum">
              <a:rPr lang="en-US" smtClean="0"/>
              <a:t>‹#›</a:t>
            </a:fld>
            <a:endParaRPr lang="en-US"/>
          </a:p>
        </p:txBody>
      </p:sp>
    </p:spTree>
    <p:extLst>
      <p:ext uri="{BB962C8B-B14F-4D97-AF65-F5344CB8AC3E}">
        <p14:creationId xmlns:p14="http://schemas.microsoft.com/office/powerpoint/2010/main" val="2362901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85F4C-F3D0-4291-8A96-2006F2867546}" type="slidenum">
              <a:rPr lang="en-US" smtClean="0"/>
              <a:t>2</a:t>
            </a:fld>
            <a:endParaRPr lang="en-US"/>
          </a:p>
        </p:txBody>
      </p:sp>
    </p:spTree>
    <p:extLst>
      <p:ext uri="{BB962C8B-B14F-4D97-AF65-F5344CB8AC3E}">
        <p14:creationId xmlns:p14="http://schemas.microsoft.com/office/powerpoint/2010/main" val="42848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85F4C-F3D0-4291-8A96-2006F2867546}" type="slidenum">
              <a:rPr lang="en-US" smtClean="0"/>
              <a:t>3</a:t>
            </a:fld>
            <a:endParaRPr lang="en-US"/>
          </a:p>
        </p:txBody>
      </p:sp>
    </p:spTree>
    <p:extLst>
      <p:ext uri="{BB962C8B-B14F-4D97-AF65-F5344CB8AC3E}">
        <p14:creationId xmlns:p14="http://schemas.microsoft.com/office/powerpoint/2010/main" val="74252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85F4C-F3D0-4291-8A96-2006F2867546}" type="slidenum">
              <a:rPr lang="en-US" smtClean="0"/>
              <a:t>11</a:t>
            </a:fld>
            <a:endParaRPr lang="en-US"/>
          </a:p>
        </p:txBody>
      </p:sp>
    </p:spTree>
    <p:extLst>
      <p:ext uri="{BB962C8B-B14F-4D97-AF65-F5344CB8AC3E}">
        <p14:creationId xmlns:p14="http://schemas.microsoft.com/office/powerpoint/2010/main" val="264847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85F4C-F3D0-4291-8A96-2006F2867546}" type="slidenum">
              <a:rPr lang="en-US" smtClean="0"/>
              <a:t>17</a:t>
            </a:fld>
            <a:endParaRPr lang="en-US"/>
          </a:p>
        </p:txBody>
      </p:sp>
    </p:spTree>
    <p:extLst>
      <p:ext uri="{BB962C8B-B14F-4D97-AF65-F5344CB8AC3E}">
        <p14:creationId xmlns:p14="http://schemas.microsoft.com/office/powerpoint/2010/main" val="155454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85F4C-F3D0-4291-8A96-2006F2867546}" type="slidenum">
              <a:rPr lang="en-US" smtClean="0"/>
              <a:t>22</a:t>
            </a:fld>
            <a:endParaRPr lang="en-US"/>
          </a:p>
        </p:txBody>
      </p:sp>
    </p:spTree>
    <p:extLst>
      <p:ext uri="{BB962C8B-B14F-4D97-AF65-F5344CB8AC3E}">
        <p14:creationId xmlns:p14="http://schemas.microsoft.com/office/powerpoint/2010/main" val="8678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135056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137856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18408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6-10-2022</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44285" y="866063"/>
            <a:ext cx="11027229" cy="5211683"/>
          </a:xfrm>
          <a:prstGeom prst="rect">
            <a:avLst/>
          </a:prstGeom>
          <a:noFill/>
        </p:spPr>
        <p:txBody>
          <a:bodyPr wrap="square" rtlCol="0">
            <a:spAutoFit/>
          </a:bodyPr>
          <a:lstStyle/>
          <a:p>
            <a:pPr algn="r"/>
            <a:r>
              <a:rPr lang="fa-IR" sz="3200" dirty="0">
                <a:latin typeface="Calibri" panose="020F0502020204030204" pitchFamily="34" charset="0"/>
                <a:cs typeface="Calibri" panose="020F0502020204030204" pitchFamily="34" charset="0"/>
              </a:rPr>
              <a:t>نقش آنتی​ژن​های لوکوسیت انسانی در پیوند عضو، بیماری​های خود​ایمن و کنترل عفونت: یک ماجراجویی طنز</a:t>
            </a:r>
            <a:endParaRPr lang="ar-AE" sz="3200" i="0" dirty="0">
              <a:effectLst/>
              <a:latin typeface="Calibri" panose="020F0502020204030204" pitchFamily="34" charset="0"/>
              <a:cs typeface="Calibri" panose="020F0502020204030204" pitchFamily="34" charset="0"/>
            </a:endParaRPr>
          </a:p>
          <a:p>
            <a:pPr algn="r">
              <a:spcAft>
                <a:spcPts val="1200"/>
              </a:spcAft>
            </a:pPr>
            <a:endParaRPr lang="nl-NL" sz="1000" dirty="0">
              <a:latin typeface="Calibri" panose="020F0502020204030204" pitchFamily="34" charset="0"/>
              <a:cs typeface="Calibri" panose="020F0502020204030204" pitchFamily="34" charset="0"/>
            </a:endParaRPr>
          </a:p>
          <a:p>
            <a:pPr algn="r">
              <a:spcAft>
                <a:spcPts val="1200"/>
              </a:spcAft>
            </a:pPr>
            <a:r>
              <a:rPr lang="ar-AE" i="0" dirty="0">
                <a:effectLst/>
                <a:latin typeface="Calibri" panose="020F0502020204030204" pitchFamily="34" charset="0"/>
                <a:cs typeface="Calibri" panose="020F0502020204030204" pitchFamily="34" charset="0"/>
              </a:rPr>
              <a:t>اریک رایتس</a:t>
            </a:r>
            <a:r>
              <a:rPr lang="fa-IR" i="0" baseline="30000" dirty="0">
                <a:effectLst/>
                <a:latin typeface="Calibri" panose="020F0502020204030204" pitchFamily="34" charset="0"/>
                <a:cs typeface="Calibri" panose="020F0502020204030204" pitchFamily="34" charset="0"/>
              </a:rPr>
              <a:t>۱</a:t>
            </a:r>
            <a:r>
              <a:rPr lang="ar-AE" i="0" dirty="0">
                <a:effectLst/>
                <a:latin typeface="Calibri" panose="020F0502020204030204" pitchFamily="34" charset="0"/>
                <a:cs typeface="Calibri" panose="020F0502020204030204" pitchFamily="34" charset="0"/>
              </a:rPr>
              <a:t> </a:t>
            </a:r>
            <a:r>
              <a:rPr lang="fa-IR" dirty="0">
                <a:latin typeface="Calibri" panose="020F0502020204030204" pitchFamily="34" charset="0"/>
                <a:cs typeface="Calibri" panose="020F0502020204030204" pitchFamily="34" charset="0"/>
              </a:rPr>
              <a:t>| </a:t>
            </a:r>
            <a:r>
              <a:rPr lang="ar-AE" i="0" dirty="0">
                <a:effectLst/>
                <a:latin typeface="Calibri" panose="020F0502020204030204" pitchFamily="34" charset="0"/>
                <a:cs typeface="Calibri" panose="020F0502020204030204" pitchFamily="34" charset="0"/>
              </a:rPr>
              <a:t>ژاک </a:t>
            </a:r>
            <a:r>
              <a:rPr lang="fa-IR" dirty="0">
                <a:effectLst/>
                <a:latin typeface="Calibri" panose="020F0502020204030204" pitchFamily="34" charset="0"/>
                <a:ea typeface="Calibri" panose="020F0502020204030204" pitchFamily="34" charset="0"/>
                <a:cs typeface="Calibri" panose="020F0502020204030204" pitchFamily="34" charset="0"/>
              </a:rPr>
              <a:t>نیفیِس</a:t>
            </a:r>
            <a:r>
              <a:rPr lang="fa-IR" baseline="30000" dirty="0">
                <a:effectLst/>
                <a:latin typeface="Calibri" panose="020F0502020204030204" pitchFamily="34" charset="0"/>
                <a:ea typeface="Calibri" panose="020F0502020204030204" pitchFamily="34" charset="0"/>
                <a:cs typeface="Calibri" panose="020F0502020204030204" pitchFamily="34" charset="0"/>
              </a:rPr>
              <a:t>۲</a:t>
            </a:r>
            <a:endParaRPr lang="en-US" sz="1200" baseline="30000" dirty="0">
              <a:solidFill>
                <a:srgbClr val="212121"/>
              </a:solidFill>
              <a:latin typeface="Calibri" panose="020F0502020204030204" pitchFamily="34" charset="0"/>
              <a:cs typeface="Calibri" panose="020F0502020204030204" pitchFamily="34" charset="0"/>
            </a:endParaRPr>
          </a:p>
          <a:p>
            <a:pPr algn="r"/>
            <a:r>
              <a:rPr lang="fa-IR" b="1" i="0" dirty="0">
                <a:solidFill>
                  <a:srgbClr val="000000"/>
                </a:solidFill>
                <a:effectLst/>
                <a:latin typeface="Calibri" panose="020F0502020204030204" pitchFamily="34" charset="0"/>
                <a:cs typeface="Calibri" panose="020F0502020204030204" pitchFamily="34" charset="0"/>
              </a:rPr>
              <a:t>ترجمه ی دکتر فرخنده عطار</a:t>
            </a:r>
            <a:endParaRPr lang="en-US" dirty="0">
              <a:solidFill>
                <a:srgbClr val="212121"/>
              </a:solidFill>
              <a:latin typeface="Calibri" panose="020F0502020204030204" pitchFamily="34" charset="0"/>
              <a:cs typeface="Calibri" panose="020F0502020204030204" pitchFamily="34" charset="0"/>
            </a:endParaRPr>
          </a:p>
          <a:p>
            <a:endParaRPr lang="en-US" sz="1600" dirty="0">
              <a:solidFill>
                <a:srgbClr val="212121"/>
              </a:solidFill>
              <a:latin typeface="+mj-lt"/>
              <a:cs typeface="Times New Roman" panose="02020603050405020304" pitchFamily="18" charset="0"/>
            </a:endParaRPr>
          </a:p>
          <a:p>
            <a:r>
              <a:rPr lang="en-US" sz="1600" b="1" dirty="0">
                <a:solidFill>
                  <a:srgbClr val="212121"/>
                </a:solidFill>
                <a:latin typeface="+mj-lt"/>
                <a:cs typeface="Times New Roman" panose="02020603050405020304" pitchFamily="18" charset="0"/>
              </a:rPr>
              <a:t>Translated by Farkhondeh Attar, PhD   </a:t>
            </a:r>
            <a:endParaRPr lang="fa-IR" sz="1600" b="1" dirty="0">
              <a:solidFill>
                <a:srgbClr val="212121"/>
              </a:solidFill>
              <a:latin typeface="+mj-lt"/>
              <a:cs typeface="Times New Roman" panose="02020603050405020304" pitchFamily="18" charset="0"/>
            </a:endParaRPr>
          </a:p>
          <a:p>
            <a:endParaRPr lang="fa-IR" sz="1600" baseline="30000" dirty="0">
              <a:solidFill>
                <a:srgbClr val="212121"/>
              </a:solidFill>
              <a:latin typeface="+mj-lt"/>
              <a:cs typeface="Times New Roman" panose="02020603050405020304" pitchFamily="18" charset="0"/>
            </a:endParaRPr>
          </a:p>
          <a:p>
            <a:r>
              <a:rPr lang="en-US" sz="1600" baseline="30000" dirty="0">
                <a:solidFill>
                  <a:srgbClr val="212121"/>
                </a:solidFill>
                <a:latin typeface="+mj-lt"/>
                <a:cs typeface="Times New Roman" panose="02020603050405020304" pitchFamily="18" charset="0"/>
              </a:rPr>
              <a:t>1 </a:t>
            </a:r>
            <a:r>
              <a:rPr lang="en-US" sz="1600" dirty="0">
                <a:solidFill>
                  <a:srgbClr val="212121"/>
                </a:solidFill>
                <a:latin typeface="+mj-lt"/>
                <a:cs typeface="Times New Roman" panose="02020603050405020304" pitchFamily="18" charset="0"/>
              </a:rPr>
              <a:t>Department of Medical Biology, Amsterdam UMC, Amsterdam, The Netherlands</a:t>
            </a:r>
            <a:r>
              <a:rPr lang="en-US" sz="1600" baseline="30000" dirty="0">
                <a:solidFill>
                  <a:srgbClr val="212121"/>
                </a:solidFill>
                <a:latin typeface="+mj-lt"/>
                <a:cs typeface="Times New Roman" panose="02020603050405020304" pitchFamily="18" charset="0"/>
              </a:rPr>
              <a:t> </a:t>
            </a:r>
          </a:p>
          <a:p>
            <a:r>
              <a:rPr lang="en-US" sz="1600" i="0" baseline="30000" dirty="0">
                <a:solidFill>
                  <a:srgbClr val="212121"/>
                </a:solidFill>
                <a:effectLst/>
                <a:latin typeface="+mj-lt"/>
                <a:cs typeface="Times New Roman" panose="02020603050405020304" pitchFamily="18" charset="0"/>
              </a:rPr>
              <a:t>2 </a:t>
            </a:r>
            <a:r>
              <a:rPr lang="en-US" sz="1600" i="0" dirty="0">
                <a:solidFill>
                  <a:srgbClr val="212121"/>
                </a:solidFill>
                <a:effectLst/>
                <a:latin typeface="+mj-lt"/>
                <a:cs typeface="Times New Roman" panose="02020603050405020304" pitchFamily="18" charset="0"/>
              </a:rPr>
              <a:t>Department of Cell and Chemical Biology, ONCODE Institute, Leiden University Medical Centre LUMC, The Netherlands</a:t>
            </a:r>
            <a:endParaRPr lang="fa-IR" sz="1600" i="0" baseline="30000" dirty="0">
              <a:solidFill>
                <a:srgbClr val="212121"/>
              </a:solidFill>
              <a:effectLst/>
              <a:latin typeface="+mj-lt"/>
              <a:cs typeface="Times New Roman" panose="02020603050405020304" pitchFamily="18" charset="0"/>
            </a:endParaRPr>
          </a:p>
          <a:p>
            <a:endParaRPr lang="en-US" sz="1600" dirty="0">
              <a:solidFill>
                <a:srgbClr val="212121"/>
              </a:solidFill>
              <a:latin typeface="+mj-lt"/>
              <a:cs typeface="+mj-cs"/>
            </a:endParaRPr>
          </a:p>
          <a:p>
            <a:endParaRPr lang="en-US" sz="1600" dirty="0">
              <a:solidFill>
                <a:srgbClr val="212121"/>
              </a:solidFill>
              <a:latin typeface="+mj-lt"/>
              <a:cs typeface="+mj-cs"/>
            </a:endParaRPr>
          </a:p>
          <a:p>
            <a:r>
              <a:rPr lang="en-US" sz="1600" b="1" i="0" dirty="0">
                <a:solidFill>
                  <a:srgbClr val="212121"/>
                </a:solidFill>
                <a:effectLst/>
                <a:latin typeface="+mj-lt"/>
                <a:cs typeface="Times New Roman" panose="02020603050405020304" pitchFamily="18" charset="0"/>
              </a:rPr>
              <a:t>Correspondence</a:t>
            </a:r>
          </a:p>
          <a:p>
            <a:pPr algn="l"/>
            <a:r>
              <a:rPr lang="en-US" sz="1600" i="0" u="none" strike="noStrike" baseline="0" dirty="0">
                <a:solidFill>
                  <a:srgbClr val="000000"/>
                </a:solidFill>
                <a:latin typeface="+mj-lt"/>
                <a:cs typeface="Times New Roman" panose="02020603050405020304" pitchFamily="18" charset="0"/>
              </a:rPr>
              <a:t>Eric </a:t>
            </a:r>
            <a:r>
              <a:rPr lang="en-US" sz="1600" i="0" u="none" strike="noStrike" baseline="0" dirty="0" err="1">
                <a:solidFill>
                  <a:srgbClr val="000000"/>
                </a:solidFill>
                <a:latin typeface="+mj-lt"/>
                <a:cs typeface="Times New Roman" panose="02020603050405020304" pitchFamily="18" charset="0"/>
              </a:rPr>
              <a:t>Reits</a:t>
            </a:r>
            <a:r>
              <a:rPr lang="en-US" sz="1600" i="0" u="none" strike="noStrike" baseline="0" dirty="0">
                <a:solidFill>
                  <a:srgbClr val="000000"/>
                </a:solidFill>
                <a:latin typeface="+mj-lt"/>
                <a:cs typeface="Times New Roman" panose="02020603050405020304" pitchFamily="18" charset="0"/>
              </a:rPr>
              <a:t>, Department of Medical Biology, Amsterdam UMC, The Netherlands.</a:t>
            </a:r>
          </a:p>
          <a:p>
            <a:pPr algn="l"/>
            <a:r>
              <a:rPr lang="fr-FR" sz="1600" i="0" u="none" strike="noStrike" baseline="0" dirty="0">
                <a:solidFill>
                  <a:srgbClr val="000000"/>
                </a:solidFill>
                <a:latin typeface="+mj-lt"/>
                <a:cs typeface="Times New Roman" panose="02020603050405020304" pitchFamily="18" charset="0"/>
              </a:rPr>
              <a:t>Email: </a:t>
            </a:r>
            <a:r>
              <a:rPr lang="fr-FR" sz="1600" i="0" u="none" strike="noStrike" baseline="0" dirty="0">
                <a:solidFill>
                  <a:srgbClr val="0000FF"/>
                </a:solidFill>
                <a:latin typeface="+mj-lt"/>
                <a:cs typeface="Times New Roman" panose="02020603050405020304" pitchFamily="18" charset="0"/>
              </a:rPr>
              <a:t>e.a.reits@amc.uva.nl</a:t>
            </a:r>
          </a:p>
          <a:p>
            <a:pPr algn="l"/>
            <a:r>
              <a:rPr lang="en-US" sz="1600" i="0" u="none" strike="noStrike" baseline="0" dirty="0">
                <a:solidFill>
                  <a:srgbClr val="000000"/>
                </a:solidFill>
                <a:latin typeface="+mj-lt"/>
                <a:cs typeface="Times New Roman" panose="02020603050405020304" pitchFamily="18" charset="0"/>
              </a:rPr>
              <a:t>Jacques </a:t>
            </a:r>
            <a:r>
              <a:rPr lang="en-US" sz="1600" i="0" u="none" strike="noStrike" baseline="0" dirty="0" err="1">
                <a:solidFill>
                  <a:srgbClr val="000000"/>
                </a:solidFill>
                <a:latin typeface="+mj-lt"/>
                <a:cs typeface="Times New Roman" panose="02020603050405020304" pitchFamily="18" charset="0"/>
              </a:rPr>
              <a:t>Neefjes</a:t>
            </a:r>
            <a:r>
              <a:rPr lang="en-US" sz="1600" i="0" u="none" strike="noStrike" baseline="0" dirty="0">
                <a:solidFill>
                  <a:srgbClr val="000000"/>
                </a:solidFill>
                <a:latin typeface="+mj-lt"/>
                <a:cs typeface="Times New Roman" panose="02020603050405020304" pitchFamily="18" charset="0"/>
              </a:rPr>
              <a:t>, Department of Cell and Chemical Biology, ONCODE Institute, Leiden University Medical Centre LUMC, Leiden, The Netherlands.</a:t>
            </a:r>
          </a:p>
          <a:p>
            <a:pPr algn="l"/>
            <a:r>
              <a:rPr lang="fr-FR" sz="1600" i="0" u="none" strike="noStrike" baseline="0" dirty="0">
                <a:solidFill>
                  <a:srgbClr val="000000"/>
                </a:solidFill>
                <a:latin typeface="+mj-lt"/>
                <a:cs typeface="Times New Roman" panose="02020603050405020304" pitchFamily="18" charset="0"/>
              </a:rPr>
              <a:t>Email: </a:t>
            </a:r>
            <a:r>
              <a:rPr lang="fr-FR" sz="1600" i="0" u="none" strike="noStrike" baseline="0" dirty="0">
                <a:solidFill>
                  <a:srgbClr val="0000FF"/>
                </a:solidFill>
                <a:latin typeface="+mj-lt"/>
                <a:cs typeface="Times New Roman" panose="02020603050405020304" pitchFamily="18" charset="0"/>
              </a:rPr>
              <a:t>j.j.c.neefjes@lumc.nl</a:t>
            </a:r>
            <a:endParaRPr lang="nl-NL"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472128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jdelijke aanduiding voor inhoud 2">
            <a:extLst>
              <a:ext uri="{FF2B5EF4-FFF2-40B4-BE49-F238E27FC236}">
                <a16:creationId xmlns:a16="http://schemas.microsoft.com/office/drawing/2014/main" id="{6348B039-8995-4708-A6D4-30C67F049474}"/>
              </a:ext>
            </a:extLst>
          </p:cNvPr>
          <p:cNvSpPr>
            <a:spLocks noGrp="1"/>
          </p:cNvSpPr>
          <p:nvPr>
            <p:ph idx="1"/>
          </p:nvPr>
        </p:nvSpPr>
        <p:spPr>
          <a:xfrm>
            <a:off x="828676" y="2835452"/>
            <a:ext cx="3460692" cy="1307923"/>
          </a:xfrm>
        </p:spPr>
        <p:txBody>
          <a:bodyPr>
            <a:norm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حتی داروین هم سر​در​گم می​شد. مسلما، بوییدن جفت ایده​آلتان، جلوگیری از پیوند بافت، یا تعیین هویت پدر حقیقی نمی​توانند دلایل اصلی تکاملی برای پلی​مرفیسم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باشند.</a:t>
            </a:r>
            <a:endParaRPr lang="nl-NL" sz="1700" dirty="0">
              <a:latin typeface="Calibri" panose="020F0502020204030204" pitchFamily="34" charset="0"/>
              <a:cs typeface="Calibri" panose="020F0502020204030204" pitchFamily="34" charset="0"/>
            </a:endParaRPr>
          </a:p>
        </p:txBody>
      </p:sp>
      <p:pic>
        <p:nvPicPr>
          <p:cNvPr id="3" name="Tijdelijke aanduiding voor inhoud 4">
            <a:extLst>
              <a:ext uri="{FF2B5EF4-FFF2-40B4-BE49-F238E27FC236}">
                <a16:creationId xmlns:a16="http://schemas.microsoft.com/office/drawing/2014/main" id="{8090265A-8526-2377-7C1D-1E7B12FCA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055753"/>
            <a:ext cx="6155141" cy="4770234"/>
          </a:xfrm>
          <a:prstGeom prst="rect">
            <a:avLst/>
          </a:prstGeom>
        </p:spPr>
      </p:pic>
    </p:spTree>
    <p:extLst>
      <p:ext uri="{BB962C8B-B14F-4D97-AF65-F5344CB8AC3E}">
        <p14:creationId xmlns:p14="http://schemas.microsoft.com/office/powerpoint/2010/main" val="180498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6">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jdelijke aanduiding voor inhoud 2">
            <a:extLst>
              <a:ext uri="{FF2B5EF4-FFF2-40B4-BE49-F238E27FC236}">
                <a16:creationId xmlns:a16="http://schemas.microsoft.com/office/drawing/2014/main" id="{9CC58C32-3BFB-46D5-957F-FD6F999DDB21}"/>
              </a:ext>
            </a:extLst>
          </p:cNvPr>
          <p:cNvSpPr txBox="1">
            <a:spLocks/>
          </p:cNvSpPr>
          <p:nvPr/>
        </p:nvSpPr>
        <p:spPr>
          <a:xfrm>
            <a:off x="591402" y="2013049"/>
            <a:ext cx="3697965" cy="31876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10000"/>
              </a:lnSpc>
              <a:spcBef>
                <a:spcPts val="0"/>
              </a:spcBef>
              <a:spcAft>
                <a:spcPts val="600"/>
              </a:spcAft>
              <a:buNone/>
            </a:pPr>
            <a:r>
              <a:rPr lang="en-US" sz="1700" dirty="0">
                <a:latin typeface="Calibri" panose="020F0502020204030204" pitchFamily="34" charset="0"/>
                <a:cs typeface="Calibri" panose="020F0502020204030204" pitchFamily="34" charset="0"/>
              </a:rPr>
              <a:t>اما یک عامل دیگر هم هس</a:t>
            </a:r>
            <a:r>
              <a:rPr lang="fa-IR" sz="1700" dirty="0">
                <a:latin typeface="Calibri" panose="020F0502020204030204" pitchFamily="34" charset="0"/>
                <a:cs typeface="Calibri" panose="020F0502020204030204" pitchFamily="34" charset="0"/>
              </a:rPr>
              <a:t>ت،</a:t>
            </a:r>
            <a:r>
              <a:rPr lang="en-US" sz="1700" dirty="0">
                <a:latin typeface="Calibri" panose="020F0502020204030204" pitchFamily="34" charset="0"/>
                <a:cs typeface="Calibri" panose="020F0502020204030204" pitchFamily="34" charset="0"/>
              </a:rPr>
              <a:t> ویروس​ها و میکروب​های بیماری​زا که به فراوانی در طبیعت یافت می​شون</a:t>
            </a:r>
            <a:r>
              <a:rPr lang="fa-IR" sz="1700" dirty="0">
                <a:latin typeface="Calibri" panose="020F0502020204030204" pitchFamily="34" charset="0"/>
                <a:cs typeface="Calibri" panose="020F0502020204030204" pitchFamily="34" charset="0"/>
              </a:rPr>
              <a:t>د.</a:t>
            </a:r>
            <a:r>
              <a:rPr lang="en-US" sz="1700" dirty="0">
                <a:latin typeface="Calibri" panose="020F0502020204030204" pitchFamily="34" charset="0"/>
                <a:cs typeface="Calibri" panose="020F0502020204030204" pitchFamily="34" charset="0"/>
              </a:rPr>
              <a:t> کرونا، آنفولانزا، ابولا، آبله</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و خیلی از ویروس​های دیگر</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از سلول​های ما برای </a:t>
            </a:r>
            <a:r>
              <a:rPr lang="fa-IR" sz="1700" dirty="0">
                <a:latin typeface="Calibri" panose="020F0502020204030204" pitchFamily="34" charset="0"/>
                <a:cs typeface="Calibri" panose="020F0502020204030204" pitchFamily="34" charset="0"/>
              </a:rPr>
              <a:t>شروع</a:t>
            </a:r>
            <a:r>
              <a:rPr lang="en-US" sz="1700" dirty="0">
                <a:latin typeface="Calibri" panose="020F0502020204030204" pitchFamily="34" charset="0"/>
                <a:cs typeface="Calibri" panose="020F0502020204030204" pitchFamily="34" charset="0"/>
              </a:rPr>
              <a:t> خانواده خود استفاده می​کنند.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حتی عفونت​های </a:t>
            </a:r>
            <a:r>
              <a:rPr lang="en-US" sz="1700" dirty="0">
                <a:effectLst/>
                <a:latin typeface="Calibri" panose="020F0502020204030204" pitchFamily="34" charset="0"/>
                <a:cs typeface="Calibri" panose="020F0502020204030204" pitchFamily="34" charset="0"/>
              </a:rPr>
              <a:t>"خود محدود شوند</a:t>
            </a:r>
            <a:r>
              <a:rPr lang="fa-IR" sz="1700" dirty="0">
                <a:effectLst/>
                <a:latin typeface="Calibri" panose="020F0502020204030204" pitchFamily="34" charset="0"/>
                <a:cs typeface="Calibri" panose="020F0502020204030204" pitchFamily="34" charset="0"/>
              </a:rPr>
              <a:t>ه</a:t>
            </a:r>
            <a:r>
              <a:rPr lang="en-US" sz="1700" dirty="0">
                <a:effectLst/>
                <a:latin typeface="Calibri" panose="020F0502020204030204" pitchFamily="34" charset="0"/>
                <a:cs typeface="Calibri" panose="020F0502020204030204" pitchFamily="34" charset="0"/>
              </a:rPr>
              <a:t>"</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بدون وجود دستگاه ایمنی مرگبار خواهند بود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سؤال ساده است</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چگونه دستگاه ایمنی ویروس​هایی که درون سلول​ کمین کرده​اند را شناسایی، و آن​ها را قبل از اینکه ما را بکشند از بین می​برد؟  </a:t>
            </a:r>
          </a:p>
        </p:txBody>
      </p:sp>
      <p:pic>
        <p:nvPicPr>
          <p:cNvPr id="10" name="Tijdelijke aanduiding voor inhoud 4">
            <a:extLst>
              <a:ext uri="{FF2B5EF4-FFF2-40B4-BE49-F238E27FC236}">
                <a16:creationId xmlns:a16="http://schemas.microsoft.com/office/drawing/2014/main" id="{159B21F9-A79A-81B0-F69C-0E23E4A301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45457" y="1301959"/>
            <a:ext cx="6155141" cy="4277822"/>
          </a:xfrm>
          <a:prstGeom prst="rect">
            <a:avLst/>
          </a:prstGeom>
        </p:spPr>
      </p:pic>
    </p:spTree>
    <p:extLst>
      <p:ext uri="{BB962C8B-B14F-4D97-AF65-F5344CB8AC3E}">
        <p14:creationId xmlns:p14="http://schemas.microsoft.com/office/powerpoint/2010/main" val="360130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3">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877120EE-0C36-B3D8-3D89-EC82CF3A9AF3}"/>
              </a:ext>
            </a:extLst>
          </p:cNvPr>
          <p:cNvSpPr>
            <a:spLocks noGrp="1"/>
          </p:cNvSpPr>
          <p:nvPr>
            <p:ph idx="1"/>
          </p:nvPr>
        </p:nvSpPr>
        <p:spPr>
          <a:xfrm>
            <a:off x="1266826" y="2244902"/>
            <a:ext cx="4308244" cy="2393773"/>
          </a:xfrm>
        </p:spPr>
        <p:txBody>
          <a:bodyPr vert="horz" lIns="91440" tIns="45720" rIns="91440" bIns="45720" rtlCol="0">
            <a:noAutofit/>
          </a:bodyPr>
          <a:lstStyle/>
          <a:p>
            <a:pPr marL="0" indent="0" algn="r" rtl="1">
              <a:lnSpc>
                <a:spcPct val="110000"/>
              </a:lnSpc>
              <a:spcBef>
                <a:spcPts val="0"/>
              </a:spcBef>
              <a:spcAft>
                <a:spcPts val="600"/>
              </a:spcAft>
              <a:buNone/>
            </a:pPr>
            <a:r>
              <a:rPr lang="en-US" sz="1700" dirty="0">
                <a:latin typeface="Calibri" panose="020F0502020204030204" pitchFamily="34" charset="0"/>
                <a:cs typeface="Calibri" panose="020F0502020204030204" pitchFamily="34" charset="0"/>
              </a:rPr>
              <a:t>برای محدود کردن آسیب​های ناشی از ویروس​ها، دستگاه ایمنی چند سلاح توسعه داده است</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ماکروفاژ​ها (</a:t>
            </a:r>
            <a:r>
              <a:rPr lang="en-US" sz="1700" b="0" i="0" dirty="0">
                <a:effectLst/>
                <a:latin typeface="Calibri" panose="020F0502020204030204" pitchFamily="34" charset="0"/>
                <a:cs typeface="Calibri" panose="020F0502020204030204" pitchFamily="34" charset="0"/>
              </a:rPr>
              <a:t>MΦ</a:t>
            </a:r>
            <a:r>
              <a:rPr lang="en-US" sz="1700" dirty="0">
                <a:latin typeface="Calibri" panose="020F0502020204030204" pitchFamily="34" charset="0"/>
                <a:cs typeface="Calibri" panose="020F0502020204030204" pitchFamily="34" charset="0"/>
              </a:rPr>
              <a:t>)</a:t>
            </a:r>
            <a:r>
              <a:rPr lang="fa-IR" sz="1700" dirty="0">
                <a:latin typeface="Calibri" panose="020F0502020204030204" pitchFamily="34" charset="0"/>
                <a:cs typeface="Calibri" panose="020F0502020204030204" pitchFamily="34" charset="0"/>
              </a:rPr>
              <a:t> و</a:t>
            </a:r>
            <a:r>
              <a:rPr lang="en-US" sz="1700" dirty="0">
                <a:latin typeface="Calibri" panose="020F0502020204030204" pitchFamily="34" charset="0"/>
                <a:cs typeface="Calibri" panose="020F0502020204030204" pitchFamily="34" charset="0"/>
              </a:rPr>
              <a:t>یروس​ها و باکتری​ها را می​بلعند، نوتروفیل​ها علیه باکتری​ها مواد کشنده آزاد می​کنند، سلول هایB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آنتی​بادی تولید می​کنند، سلول​های</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a:t>
            </a:r>
            <a:r>
              <a:rPr lang="en-US" sz="1700" dirty="0">
                <a:latin typeface="Calibri" panose="020F0502020204030204" pitchFamily="34" charset="0"/>
                <a:cs typeface="Calibri" panose="020F0502020204030204" pitchFamily="34" charset="0"/>
              </a:rPr>
              <a:t>مک​کننده(TH)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به سلول​هایB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و دیگر سلول​ها کمک می​کنند، و سلول​هایT </a:t>
            </a:r>
            <a:r>
              <a:rPr lang="fa-IR" sz="1700" dirty="0">
                <a:latin typeface="Calibri" panose="020F0502020204030204" pitchFamily="34" charset="0"/>
                <a:cs typeface="Calibri" panose="020F0502020204030204" pitchFamily="34" charset="0"/>
              </a:rPr>
              <a:t> ک</a:t>
            </a:r>
            <a:r>
              <a:rPr lang="en-US" sz="1700" dirty="0">
                <a:latin typeface="Calibri" panose="020F0502020204030204" pitchFamily="34" charset="0"/>
                <a:cs typeface="Calibri" panose="020F0502020204030204" pitchFamily="34" charset="0"/>
              </a:rPr>
              <a:t>شنده</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یا سیتو​توکسیک(CTL)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سلول​های آلوده به ویروس </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و حتی سلول های سرطانی</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را از بین می​برند</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p:txBody>
      </p:sp>
      <p:pic>
        <p:nvPicPr>
          <p:cNvPr id="7" name="Tijdelijke aanduiding voor inhoud 4" descr="Engineering drawing&#10;&#10;Description automatically generated">
            <a:extLst>
              <a:ext uri="{FF2B5EF4-FFF2-40B4-BE49-F238E27FC236}">
                <a16:creationId xmlns:a16="http://schemas.microsoft.com/office/drawing/2014/main" id="{A9721482-B567-CF93-8440-56BB2BFD6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2012890"/>
            <a:ext cx="4737650" cy="2854434"/>
          </a:xfrm>
          <a:prstGeom prst="rect">
            <a:avLst/>
          </a:prstGeom>
        </p:spPr>
      </p:pic>
    </p:spTree>
    <p:extLst>
      <p:ext uri="{BB962C8B-B14F-4D97-AF65-F5344CB8AC3E}">
        <p14:creationId xmlns:p14="http://schemas.microsoft.com/office/powerpoint/2010/main" val="3792707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DAAD9770-5F7B-826C-6FF3-12809C132F99}"/>
              </a:ext>
            </a:extLst>
          </p:cNvPr>
          <p:cNvSpPr>
            <a:spLocks noGrp="1"/>
          </p:cNvSpPr>
          <p:nvPr>
            <p:ph idx="1"/>
          </p:nvPr>
        </p:nvSpPr>
        <p:spPr>
          <a:xfrm>
            <a:off x="790575" y="1844852"/>
            <a:ext cx="4784494" cy="3355798"/>
          </a:xfrm>
        </p:spPr>
        <p:txBody>
          <a:bodyPr vert="horz" lIns="91440" tIns="45720" rIns="91440" bIns="45720" rtlCol="0">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خوب، </a:t>
            </a:r>
            <a:r>
              <a:rPr lang="en-US" sz="1700" dirty="0">
                <a:latin typeface="Calibri" panose="020F0502020204030204" pitchFamily="34" charset="0"/>
                <a:cs typeface="Calibri" panose="020F0502020204030204" pitchFamily="34" charset="0"/>
              </a:rPr>
              <a:t>سلول​های T</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کشنده چگونه هدف خود را تشخیص می​دهند؟ ویروس در درون سلول از خطر شناسایی محفوظ است</a:t>
            </a:r>
            <a:r>
              <a:rPr lang="en-US" sz="1700" dirty="0">
                <a:effectLst/>
                <a:latin typeface="Calibri" panose="020F0502020204030204" pitchFamily="34" charset="0"/>
                <a:cs typeface="Calibri" panose="020F0502020204030204" pitchFamily="34" charset="0"/>
              </a:rPr>
              <a:t>– </a:t>
            </a:r>
            <a:r>
              <a:rPr lang="fa-IR" sz="1700" dirty="0">
                <a:effectLst/>
                <a:latin typeface="Calibri" panose="020F0502020204030204" pitchFamily="34" charset="0"/>
                <a:cs typeface="Calibri" panose="020F0502020204030204" pitchFamily="34" charset="0"/>
              </a:rPr>
              <a:t> </a:t>
            </a:r>
            <a:r>
              <a:rPr lang="en-US" sz="1700" dirty="0">
                <a:effectLst/>
                <a:latin typeface="Calibri" panose="020F0502020204030204" pitchFamily="34" charset="0"/>
                <a:cs typeface="Calibri" panose="020F0502020204030204" pitchFamily="34" charset="0"/>
              </a:rPr>
              <a:t>مگر نه؟</a:t>
            </a:r>
            <a:r>
              <a:rPr lang="en-US" sz="1700" dirty="0">
                <a:latin typeface="Calibri" panose="020F0502020204030204" pitchFamily="34" charset="0"/>
                <a:cs typeface="Calibri" panose="020F0502020204030204" pitchFamily="34" charset="0"/>
              </a:rPr>
              <a:t> در واقع</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به دنبال تکثیر، قسمت​های کوچکی از پروتئین​های ویروس به مولکول​های HLA-A،-B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یا-C </a:t>
            </a:r>
            <a:r>
              <a:rPr lang="fa-IR" sz="1700" dirty="0">
                <a:latin typeface="Calibri" panose="020F0502020204030204" pitchFamily="34" charset="0"/>
                <a:cs typeface="Calibri" panose="020F0502020204030204" pitchFamily="34" charset="0"/>
              </a:rPr>
              <a:t> ع</a:t>
            </a:r>
            <a:r>
              <a:rPr lang="en-US" sz="1700" dirty="0">
                <a:latin typeface="Calibri" panose="020F0502020204030204" pitchFamily="34" charset="0"/>
                <a:cs typeface="Calibri" panose="020F0502020204030204" pitchFamily="34" charset="0"/>
              </a:rPr>
              <a:t>رضه و به سطح سلول منتقل می​شوند</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سلول T</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کشنده</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قطعه کوچک پروتئین را که تنها توسط یک نوع مولکول HLA</a:t>
            </a:r>
            <a:r>
              <a:rPr lang="fa-IR" sz="1700" dirty="0">
                <a:latin typeface="Calibri" panose="020F0502020204030204" pitchFamily="34" charset="0"/>
                <a:cs typeface="Calibri" panose="020F0502020204030204" pitchFamily="34" charset="0"/>
              </a:rPr>
              <a:t> ا</a:t>
            </a:r>
            <a:r>
              <a:rPr lang="en-US" sz="1700" dirty="0">
                <a:latin typeface="Calibri" panose="020F0502020204030204" pitchFamily="34" charset="0"/>
                <a:cs typeface="Calibri" panose="020F0502020204030204" pitchFamily="34" charset="0"/>
              </a:rPr>
              <a:t>رائه می​شود شناسایی می​کند</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کشف این پدیده، به نام</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HLA restriction، به اندازه​ای از اهمیت برخوردار بود که دو جایزه نوبل به خود اختصاص داد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هر مولکول خاصMHC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کلاسI </a:t>
            </a:r>
            <a:r>
              <a:rPr lang="fa-IR" sz="1700" dirty="0">
                <a:latin typeface="Calibri" panose="020F0502020204030204" pitchFamily="34" charset="0"/>
                <a:cs typeface="Calibri" panose="020F0502020204030204" pitchFamily="34" charset="0"/>
              </a:rPr>
              <a:t> ر</a:t>
            </a:r>
            <a:r>
              <a:rPr lang="en-US" sz="1700" dirty="0">
                <a:latin typeface="Calibri" panose="020F0502020204030204" pitchFamily="34" charset="0"/>
                <a:cs typeface="Calibri" panose="020F0502020204030204" pitchFamily="34" charset="0"/>
              </a:rPr>
              <a:t>پرتوار جدیدی از پپتید​ها را ارائه می​دهد و اهداف زیادی برای شناسایی و نابودی سلول​های آلوده توسط دستگاه ایمنی فراهم</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می​کند</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p:txBody>
      </p:sp>
      <p:pic>
        <p:nvPicPr>
          <p:cNvPr id="9" name="Tijdelijke aanduiding voor inhoud 4">
            <a:extLst>
              <a:ext uri="{FF2B5EF4-FFF2-40B4-BE49-F238E27FC236}">
                <a16:creationId xmlns:a16="http://schemas.microsoft.com/office/drawing/2014/main" id="{615E488A-C465-BF5B-1F65-52AA0B5FC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1195646"/>
            <a:ext cx="4737650" cy="4488923"/>
          </a:xfrm>
          <a:prstGeom prst="rect">
            <a:avLst/>
          </a:prstGeom>
        </p:spPr>
      </p:pic>
    </p:spTree>
    <p:extLst>
      <p:ext uri="{BB962C8B-B14F-4D97-AF65-F5344CB8AC3E}">
        <p14:creationId xmlns:p14="http://schemas.microsoft.com/office/powerpoint/2010/main" val="296768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723900" y="1963723"/>
            <a:ext cx="4851169" cy="3179777"/>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ولی این قطعات کوچک ویروس در مرحله اول چگونه تولید می​شوند؟ پروتئین​های ویروس </a:t>
            </a:r>
            <a:r>
              <a:rPr lang="fa-IR" sz="1700" dirty="0">
                <a:latin typeface="Calibri" panose="020F0502020204030204" pitchFamily="34" charset="0"/>
                <a:ea typeface="Calibri" panose="020F0502020204030204" pitchFamily="34" charset="0"/>
                <a:cs typeface="Calibri" panose="020F0502020204030204" pitchFamily="34" charset="0"/>
              </a:rPr>
              <a:t>–  مثل همه پروتئین​های دیگر درون سلول –  تجزیه​پذیر هستند. آن​ها</a:t>
            </a:r>
            <a:r>
              <a:rPr lang="fa-IR" sz="1700" dirty="0">
                <a:latin typeface="Calibri" panose="020F0502020204030204" pitchFamily="34" charset="0"/>
                <a:cs typeface="Calibri" panose="020F0502020204030204" pitchFamily="34" charset="0"/>
              </a:rPr>
              <a:t> توسط یک نانو​دستگاه فوق​العاده به نام پروتئوزوم، یا همان محل دورریز سلول، به قطعات کوچک​تر تقسیم می​شوند. آنزیم​های دیگر سلول انتهای این قطعات را کوتاه و آن​ها را به پپتید​های کوچک​تر تبدیل می​کنند. بعضی از این پپتید​ها از سیتوزول به شبکه آندوپلاسمی (</a:t>
            </a:r>
            <a:r>
              <a:rPr lang="en-US" sz="1700" dirty="0">
                <a:latin typeface="Calibri" panose="020F0502020204030204" pitchFamily="34" charset="0"/>
                <a:cs typeface="Calibri" panose="020F0502020204030204" pitchFamily="34" charset="0"/>
              </a:rPr>
              <a:t>ER</a:t>
            </a:r>
            <a:r>
              <a:rPr lang="fa-IR" sz="1700" dirty="0">
                <a:latin typeface="Calibri" panose="020F0502020204030204" pitchFamily="34" charset="0"/>
                <a:cs typeface="Calibri" panose="020F0502020204030204" pitchFamily="34" charset="0"/>
              </a:rPr>
              <a:t>) منتقل می​شوند و در آن​جا به مولکول​های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اتصال پیدا می​کنند. مولکول​های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متصل به پپتید از شبکه​های آندوپلاسمی خارج، و در انتظار شناسایی توسط سلول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کشنده به سطح سلول عرضه می​شوند . </a:t>
            </a:r>
          </a:p>
        </p:txBody>
      </p:sp>
      <p:pic>
        <p:nvPicPr>
          <p:cNvPr id="4" name="Tijdelijke aanduiding voor inhoud 5" descr="Diagram&#10;&#10;Description automatically generated">
            <a:extLst>
              <a:ext uri="{FF2B5EF4-FFF2-40B4-BE49-F238E27FC236}">
                <a16:creationId xmlns:a16="http://schemas.microsoft.com/office/drawing/2014/main" id="{EA1015DE-5B7A-DEE7-FABF-8709EF8D6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1864839"/>
            <a:ext cx="4737650" cy="3150536"/>
          </a:xfrm>
          <a:prstGeom prst="rect">
            <a:avLst/>
          </a:prstGeom>
        </p:spPr>
      </p:pic>
    </p:spTree>
    <p:extLst>
      <p:ext uri="{BB962C8B-B14F-4D97-AF65-F5344CB8AC3E}">
        <p14:creationId xmlns:p14="http://schemas.microsoft.com/office/powerpoint/2010/main" val="998380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368300" y="838494"/>
            <a:ext cx="3921067" cy="5400381"/>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بیایید به مفهوم پلی​مورفیسم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بازگردیم. همان​طور که از کرونا و آنفولانزا یاد گرفته​ایم، ویروس​ها خیلی خوب می​توانند تغییر کنند و از پاسخ آنتی​بادی بگریزند (کرونای آلفا، دلتا، امیکرون...). برای به حد​اقل رساندن این امکان برای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هر کدام از الل​ها (یا اشکال متفاوت ژن)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گروه مجزایی از پپتید​ها را عرضه می​کنند. شمار زیاد پپتید​هایی که در یک نفر</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عرضه می​شوند گریز ویروس را دشوار می​کند. به دلیل تفاوت تایپ​های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بین افراد، حتی در صورت این اتفاق، ویروس گریزان نمی​تواند حقه خود را در شخص بعدی ادامه دهد. چنانچه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همه ما یکسان بود، یک ویروس گریزان تمام جمعیت را از بین می​برد، اما اینگونه فقط چند نفر را که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آن ها توان عرضه پپتید​های ویروس به دستگاه ایمنی را ندارد از بین می​برد. در نتیجه، پلی​مورفیسم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از جامعه محافظت می​کند و فرد از اهمیت کمتری برخوردار است. این توضیح قانع​کننده​ای برای تکامل پلی​مورفیسم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است.  </a:t>
            </a:r>
          </a:p>
        </p:txBody>
      </p:sp>
      <p:pic>
        <p:nvPicPr>
          <p:cNvPr id="4" name="Tijdelijke aanduiding voor inhoud 4">
            <a:extLst>
              <a:ext uri="{FF2B5EF4-FFF2-40B4-BE49-F238E27FC236}">
                <a16:creationId xmlns:a16="http://schemas.microsoft.com/office/drawing/2014/main" id="{ACA6C607-0E45-EF6B-4B80-304E1FDBD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017284"/>
            <a:ext cx="6155141" cy="4847173"/>
          </a:xfrm>
          <a:prstGeom prst="rect">
            <a:avLst/>
          </a:prstGeom>
        </p:spPr>
      </p:pic>
    </p:spTree>
    <p:extLst>
      <p:ext uri="{BB962C8B-B14F-4D97-AF65-F5344CB8AC3E}">
        <p14:creationId xmlns:p14="http://schemas.microsoft.com/office/powerpoint/2010/main" val="221006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847724" y="2249472"/>
            <a:ext cx="3441643" cy="2493978"/>
          </a:xfrm>
        </p:spPr>
        <p:txBody>
          <a:bodyPr>
            <a:norm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اما هزاران آه و افسوس برای شما خواننده عزیز، اگر روزی به یک یا دو عضو جدید احتیاج پیدا کنید. پلی​مورفیسم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بقای گونه​ها را ارتقا می​دهد، نه یک شخص با بیماری کلیه. پس زدن پیوند نتیجه اشتباه گرفتن عضو فرد دهنده با یک عضو آلوده به ویروس توسط دستگاه ایمنی است، که با پاسخی متناسب به عضو حمله می​کند و باعث پس زدن پیوند می​شود. </a:t>
            </a:r>
          </a:p>
        </p:txBody>
      </p:sp>
      <p:pic>
        <p:nvPicPr>
          <p:cNvPr id="4" name="Tijdelijke aanduiding voor inhoud 4">
            <a:extLst>
              <a:ext uri="{FF2B5EF4-FFF2-40B4-BE49-F238E27FC236}">
                <a16:creationId xmlns:a16="http://schemas.microsoft.com/office/drawing/2014/main" id="{B84245A2-D7F0-0CF7-B038-EA92EA86B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417368"/>
            <a:ext cx="6155141" cy="4047005"/>
          </a:xfrm>
          <a:prstGeom prst="rect">
            <a:avLst/>
          </a:prstGeom>
        </p:spPr>
      </p:pic>
    </p:spTree>
    <p:extLst>
      <p:ext uri="{BB962C8B-B14F-4D97-AF65-F5344CB8AC3E}">
        <p14:creationId xmlns:p14="http://schemas.microsoft.com/office/powerpoint/2010/main" val="3349892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685800" y="1218046"/>
            <a:ext cx="3603567" cy="4668404"/>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یک درس مهم و کلی: هیچ​چیز، حتی دستگاه ایمنی بی​نقص نیست! به دنبال این موضوع، بیایید به این فکر کنیم که چگونه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کشنده با سرعتی کافی سلول​های آلوده به ویروس را شناسایی می​کنند تا بتوانند مفید واقع بشوند. ویروس​ها خیلی سریع تکثیر می​شوند، گاهی در عرض چند ساعت. انتظار برای تجزیه پروتئین​ها در پایان چرخه طبیعی زندگی ویروس بسیار طولانی است. اما همچون دستگاه ایمنی، فرایند تولید پروتئین​ها، و همینطور پروتئین​های ویروس، دور از ایده​آل است. این پروتئین​های دور از ایده​آل، یا همان محصولات معیوب ریبوزومی، بلافاصله تجزیه می​شوند و آغاز عفونت ویروسی را به ارائه آنتی​ژن متصل می​کنند تا اجازه مراقبت ایمنی موثر توسط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کشنده را بدهند. </a:t>
            </a:r>
          </a:p>
        </p:txBody>
      </p:sp>
      <p:pic>
        <p:nvPicPr>
          <p:cNvPr id="4" name="Tijdelijke aanduiding voor inhoud 4">
            <a:extLst>
              <a:ext uri="{FF2B5EF4-FFF2-40B4-BE49-F238E27FC236}">
                <a16:creationId xmlns:a16="http://schemas.microsoft.com/office/drawing/2014/main" id="{8DE4B700-9FF0-5560-EC19-61A61399F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457" y="2209842"/>
            <a:ext cx="6155141" cy="2462056"/>
          </a:xfrm>
          <a:prstGeom prst="rect">
            <a:avLst/>
          </a:prstGeom>
        </p:spPr>
      </p:pic>
    </p:spTree>
    <p:extLst>
      <p:ext uri="{BB962C8B-B14F-4D97-AF65-F5344CB8AC3E}">
        <p14:creationId xmlns:p14="http://schemas.microsoft.com/office/powerpoint/2010/main" val="183520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457200" y="2248076"/>
            <a:ext cx="3832167" cy="2485849"/>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کیش و مات، دستگاه ایمنی؟ نه به این سرعت! بعضی ویروس​های زیرک، به</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​خصوص ویروس​های هرپس، طوری تکامل یافته​اند که در فرآیند ارائه آنتی​ژن مداخله کنند.</a:t>
            </a:r>
            <a:r>
              <a:rPr lang="en-US" sz="1700" dirty="0">
                <a:latin typeface="Calibri" panose="020F0502020204030204" pitchFamily="34" charset="0"/>
                <a:cs typeface="Calibri" panose="020F0502020204030204" pitchFamily="34" charset="0"/>
              </a:rPr>
              <a:t> </a:t>
            </a:r>
            <a:r>
              <a:rPr lang="fa-IR" sz="1700" b="0" dirty="0">
                <a:effectLst/>
                <a:latin typeface="Calibri" panose="020F0502020204030204" pitchFamily="34" charset="0"/>
                <a:cs typeface="Calibri" panose="020F0502020204030204" pitchFamily="34" charset="0"/>
              </a:rPr>
              <a:t>سیتومگالوویروس انسانی (</a:t>
            </a:r>
            <a:r>
              <a:rPr lang="en-US" sz="1700" b="0" dirty="0">
                <a:effectLst/>
                <a:latin typeface="Calibri" panose="020F0502020204030204" pitchFamily="34" charset="0"/>
                <a:cs typeface="Calibri" panose="020F0502020204030204" pitchFamily="34" charset="0"/>
              </a:rPr>
              <a:t>HCMV</a:t>
            </a:r>
            <a:r>
              <a:rPr lang="fa-IR" sz="1700" dirty="0">
                <a:latin typeface="Calibri" panose="020F0502020204030204" pitchFamily="34" charset="0"/>
                <a:cs typeface="Calibri" panose="020F0502020204030204" pitchFamily="34" charset="0"/>
              </a:rPr>
              <a:t>) که ۶۰٪ انسان​ها به آن مبتلا هستند، مجموعه​ای از پروتئین​ها (</a:t>
            </a:r>
            <a:r>
              <a:rPr lang="en-US" sz="1700" dirty="0">
                <a:latin typeface="Calibri" panose="020F0502020204030204" pitchFamily="34" charset="0"/>
                <a:cs typeface="Calibri" panose="020F0502020204030204" pitchFamily="34" charset="0"/>
              </a:rPr>
              <a:t>US2</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US3</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US6</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US11</a:t>
            </a:r>
            <a:r>
              <a:rPr lang="fa-IR" sz="1700" dirty="0">
                <a:latin typeface="Calibri" panose="020F0502020204030204" pitchFamily="34" charset="0"/>
                <a:cs typeface="Calibri" panose="020F0502020204030204" pitchFamily="34" charset="0"/>
              </a:rPr>
              <a:t> و </a:t>
            </a:r>
            <a:r>
              <a:rPr lang="en-US" sz="1700" dirty="0">
                <a:latin typeface="Calibri" panose="020F0502020204030204" pitchFamily="34" charset="0"/>
                <a:cs typeface="Calibri" panose="020F0502020204030204" pitchFamily="34" charset="0"/>
              </a:rPr>
              <a:t>US18</a:t>
            </a:r>
            <a:r>
              <a:rPr lang="fa-IR" sz="1700" dirty="0">
                <a:latin typeface="Calibri" panose="020F0502020204030204" pitchFamily="34" charset="0"/>
                <a:cs typeface="Calibri" panose="020F0502020204030204" pitchFamily="34" charset="0"/>
              </a:rPr>
              <a:t>) را درست می​کند که تولید پپتید​ها را محدود، یا با عملکرد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a:t>
            </a:r>
            <a:r>
              <a:rPr lang="fa-IR" sz="1700" dirty="0">
                <a:latin typeface="Calibri" panose="020F0502020204030204" pitchFamily="34" charset="0"/>
                <a:cs typeface="Calibri" panose="020F0502020204030204" pitchFamily="34" charset="0"/>
              </a:rPr>
              <a:t> مداخله می​کنند. </a:t>
            </a:r>
          </a:p>
        </p:txBody>
      </p:sp>
      <p:pic>
        <p:nvPicPr>
          <p:cNvPr id="4" name="Afbeelding 8">
            <a:extLst>
              <a:ext uri="{FF2B5EF4-FFF2-40B4-BE49-F238E27FC236}">
                <a16:creationId xmlns:a16="http://schemas.microsoft.com/office/drawing/2014/main" id="{DD68BF07-0404-785D-3082-45F123C9B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778982"/>
            <a:ext cx="6155141" cy="3323776"/>
          </a:xfrm>
          <a:prstGeom prst="rect">
            <a:avLst/>
          </a:prstGeom>
        </p:spPr>
      </p:pic>
    </p:spTree>
    <p:extLst>
      <p:ext uri="{BB962C8B-B14F-4D97-AF65-F5344CB8AC3E}">
        <p14:creationId xmlns:p14="http://schemas.microsoft.com/office/powerpoint/2010/main" val="247513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591402" y="1679888"/>
            <a:ext cx="3697965" cy="3730312"/>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پس آیا ممکن است بعضی الل​های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در مهار کردن عفونت​های ویروسی بهتر از بقیه عمل کنند؟ بله! برخی الل​های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در محافظت علیه </a:t>
            </a:r>
            <a:r>
              <a:rPr lang="en-US" sz="1700" dirty="0">
                <a:latin typeface="Calibri" panose="020F0502020204030204" pitchFamily="34" charset="0"/>
                <a:cs typeface="Calibri" panose="020F0502020204030204" pitchFamily="34" charset="0"/>
              </a:rPr>
              <a:t>HIV</a:t>
            </a:r>
            <a:r>
              <a:rPr lang="fa-IR" sz="1700" dirty="0">
                <a:latin typeface="Calibri" panose="020F0502020204030204" pitchFamily="34" charset="0"/>
                <a:cs typeface="Calibri" panose="020F0502020204030204" pitchFamily="34" charset="0"/>
              </a:rPr>
              <a:t> بهتر عمل می​کنند، در حالی که برخی دیگر در برابر کرونا. الل​های مختلف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طی هزاران سال با هدف دست و پنجه نرم کردن با عوامل بیماری​زای متفاوت گزینش شده​اند. به عنوان مثال، </a:t>
            </a:r>
            <a:r>
              <a:rPr lang="en-US" sz="1700" dirty="0">
                <a:latin typeface="Calibri" panose="020F0502020204030204" pitchFamily="34" charset="0"/>
                <a:cs typeface="Calibri" panose="020F0502020204030204" pitchFamily="34" charset="0"/>
              </a:rPr>
              <a:t>HLA-A2</a:t>
            </a:r>
            <a:r>
              <a:rPr lang="fa-IR" sz="1700" dirty="0">
                <a:latin typeface="Calibri" panose="020F0502020204030204" pitchFamily="34" charset="0"/>
                <a:cs typeface="Calibri" panose="020F0502020204030204" pitchFamily="34" charset="0"/>
              </a:rPr>
              <a:t> در ۴۰٪ جامعه اروپایی یافت می​شود، بالاترین درصد شیوع هر الل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در یک جامعه. این می​تواند نتیجه محافظت </a:t>
            </a:r>
            <a:r>
              <a:rPr lang="en-US" sz="1700" dirty="0">
                <a:latin typeface="Calibri" panose="020F0502020204030204" pitchFamily="34" charset="0"/>
                <a:cs typeface="Calibri" panose="020F0502020204030204" pitchFamily="34" charset="0"/>
              </a:rPr>
              <a:t>HLA-A2</a:t>
            </a:r>
            <a:r>
              <a:rPr lang="fa-IR" sz="1700" dirty="0">
                <a:latin typeface="Calibri" panose="020F0502020204030204" pitchFamily="34" charset="0"/>
                <a:cs typeface="Calibri" panose="020F0502020204030204" pitchFamily="34" charset="0"/>
              </a:rPr>
              <a:t> در برابر یک عامل بیماری​زا در گذشته باشد، که حتی دیگر نقش بزرگی در بیماری​های انسانی فعلی ندارد. </a:t>
            </a:r>
          </a:p>
        </p:txBody>
      </p:sp>
      <p:pic>
        <p:nvPicPr>
          <p:cNvPr id="4" name="Tijdelijke aanduiding voor inhoud 4">
            <a:extLst>
              <a:ext uri="{FF2B5EF4-FFF2-40B4-BE49-F238E27FC236}">
                <a16:creationId xmlns:a16="http://schemas.microsoft.com/office/drawing/2014/main" id="{BEB37917-7BDD-BE82-D392-7D2CC651C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786466"/>
            <a:ext cx="6155141" cy="5308809"/>
          </a:xfrm>
          <a:prstGeom prst="rect">
            <a:avLst/>
          </a:prstGeom>
        </p:spPr>
      </p:pic>
    </p:spTree>
    <p:extLst>
      <p:ext uri="{BB962C8B-B14F-4D97-AF65-F5344CB8AC3E}">
        <p14:creationId xmlns:p14="http://schemas.microsoft.com/office/powerpoint/2010/main" val="379284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a:xfrm>
            <a:off x="885826" y="2375077"/>
            <a:ext cx="3403542" cy="2406473"/>
          </a:xfrm>
        </p:spPr>
        <p:txBody>
          <a:bodyPr>
            <a:normAutofit/>
          </a:bodyPr>
          <a:lstStyle/>
          <a:p>
            <a:pPr marL="0" indent="0" algn="r" rtl="1">
              <a:lnSpc>
                <a:spcPct val="110000"/>
              </a:lnSpc>
              <a:spcBef>
                <a:spcPts val="0"/>
              </a:spcBef>
              <a:spcAft>
                <a:spcPts val="600"/>
              </a:spcAft>
              <a:buNone/>
            </a:pPr>
            <a:r>
              <a:rPr lang="ar-AE" sz="1700" dirty="0">
                <a:effectLst/>
                <a:latin typeface="Calibri" panose="020F0502020204030204" pitchFamily="34" charset="0"/>
                <a:cs typeface="Calibri" panose="020F0502020204030204" pitchFamily="34" charset="0"/>
              </a:rPr>
              <a:t>حدود ۱۹۰۰ سال پیش، دو برادر</a:t>
            </a:r>
            <a:r>
              <a:rPr lang="fa-IR" sz="1700" dirty="0">
                <a:effectLst/>
                <a:latin typeface="Calibri" panose="020F0502020204030204"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پزشک عرب، کسماس و دامیانوس، اولین پیوند عضو شناخته شده را</a:t>
            </a:r>
            <a:r>
              <a:rPr lang="fa-IR" sz="1700" dirty="0">
                <a:effectLst/>
                <a:latin typeface="Calibri" panose="020F0502020204030204" pitchFamily="34" charset="0"/>
                <a:cs typeface="Calibri" panose="020F0502020204030204" pitchFamily="34" charset="0"/>
              </a:rPr>
              <a:t> با</a:t>
            </a:r>
            <a:r>
              <a:rPr lang="fa-IR" sz="1700" dirty="0">
                <a:latin typeface="Calibri" panose="020F0502020204030204" pitchFamily="34" charset="0"/>
                <a:cs typeface="Calibri" panose="020F0502020204030204" pitchFamily="34" charset="0"/>
              </a:rPr>
              <a:t> موفقیت</a:t>
            </a:r>
            <a:r>
              <a:rPr lang="ar-AE" sz="1700" dirty="0">
                <a:effectLst/>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رقم زدند </a:t>
            </a:r>
            <a:r>
              <a:rPr lang="fa-IR" sz="1700" dirty="0">
                <a:effectLst/>
                <a:latin typeface="Calibri" panose="020F0502020204030204" pitchFamily="34" charset="0"/>
                <a:cs typeface="Calibri" panose="020F0502020204030204" pitchFamily="34" charset="0"/>
              </a:rPr>
              <a:t>و </a:t>
            </a:r>
            <a:r>
              <a:rPr lang="fa-IR" sz="1700" dirty="0">
                <a:latin typeface="Calibri" panose="020F0502020204030204" pitchFamily="34" charset="0"/>
                <a:cs typeface="Calibri" panose="020F0502020204030204" pitchFamily="34" charset="0"/>
              </a:rPr>
              <a:t>پای سالم </a:t>
            </a:r>
            <a:r>
              <a:rPr lang="ar-AE" sz="1700" dirty="0">
                <a:effectLst/>
                <a:latin typeface="Calibri" panose="020F0502020204030204" pitchFamily="34" charset="0"/>
                <a:cs typeface="Calibri" panose="020F0502020204030204" pitchFamily="34" charset="0"/>
              </a:rPr>
              <a:t>برده​</a:t>
            </a:r>
            <a:r>
              <a:rPr lang="fa-IR" sz="1700" dirty="0">
                <a:effectLst/>
                <a:latin typeface="Calibri" panose="020F0502020204030204" pitchFamily="34" charset="0"/>
                <a:cs typeface="Calibri" panose="020F0502020204030204" pitchFamily="34" charset="0"/>
              </a:rPr>
              <a:t>ای را</a:t>
            </a:r>
            <a:r>
              <a:rPr lang="ar-AE" sz="1700" dirty="0">
                <a:effectLst/>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به جای </a:t>
            </a:r>
            <a:r>
              <a:rPr lang="ar-AE" sz="1700" dirty="0">
                <a:effectLst/>
                <a:latin typeface="Calibri" panose="020F0502020204030204" pitchFamily="34" charset="0"/>
                <a:cs typeface="Calibri" panose="020F0502020204030204" pitchFamily="34" charset="0"/>
              </a:rPr>
              <a:t>پای</a:t>
            </a:r>
            <a:r>
              <a:rPr lang="fa-IR" sz="1700" dirty="0">
                <a:latin typeface="Calibri" panose="020F0502020204030204" pitchFamily="34" charset="0"/>
                <a:cs typeface="Calibri" panose="020F0502020204030204" pitchFamily="34" charset="0"/>
              </a:rPr>
              <a:t> نکروز</a:t>
            </a:r>
            <a:r>
              <a:rPr lang="fa-IR" sz="1700" dirty="0">
                <a:latin typeface="Nordique Inline" panose="00000500000000000000" pitchFamily="2" charset="0"/>
                <a:cs typeface="Calibri" panose="020F0502020204030204" pitchFamily="34" charset="0"/>
              </a:rPr>
              <a:t> </a:t>
            </a:r>
            <a:r>
              <a:rPr lang="fa-IR" sz="1700" dirty="0">
                <a:latin typeface="Calibri" panose="020F0502020204030204" pitchFamily="34" charset="0"/>
                <a:cs typeface="Calibri" panose="020F0502020204030204" pitchFamily="34" charset="0"/>
              </a:rPr>
              <a:t>شده​​ی</a:t>
            </a:r>
            <a:r>
              <a:rPr lang="ar-AE" sz="1700" dirty="0">
                <a:effectLst/>
                <a:latin typeface="Calibri" panose="020F0502020204030204" pitchFamily="34" charset="0"/>
                <a:cs typeface="Calibri" panose="020F0502020204030204" pitchFamily="34" charset="0"/>
              </a:rPr>
              <a:t> </a:t>
            </a:r>
            <a:r>
              <a:rPr lang="fa-IR" sz="1700" dirty="0">
                <a:effectLst/>
                <a:latin typeface="Calibri" panose="020F0502020204030204" pitchFamily="34" charset="0"/>
                <a:cs typeface="Calibri" panose="020F0502020204030204" pitchFamily="34" charset="0"/>
              </a:rPr>
              <a:t>ارباب </a:t>
            </a:r>
            <a:r>
              <a:rPr lang="ar-AE" sz="1700" dirty="0">
                <a:effectLst/>
                <a:latin typeface="Calibri" panose="020F0502020204030204" pitchFamily="34" charset="0"/>
                <a:cs typeface="Calibri" panose="020F0502020204030204" pitchFamily="34" charset="0"/>
              </a:rPr>
              <a:t>تاجر</a:t>
            </a:r>
            <a:r>
              <a:rPr lang="fa-IR" sz="1700" dirty="0">
                <a:effectLst/>
                <a:latin typeface="Calibri" panose="020F0502020204030204" pitchFamily="34" charset="0"/>
                <a:cs typeface="Calibri" panose="020F0502020204030204" pitchFamily="34" charset="0"/>
              </a:rPr>
              <a:t>ش</a:t>
            </a:r>
            <a:r>
              <a:rPr lang="fa-IR" sz="1700" dirty="0">
                <a:latin typeface="Calibri" panose="020F0502020204030204" pitchFamily="34" charset="0"/>
                <a:cs typeface="Calibri" panose="020F0502020204030204" pitchFamily="34" charset="0"/>
              </a:rPr>
              <a:t> وصله زدند</a:t>
            </a:r>
            <a:r>
              <a:rPr lang="ar-AE" sz="1700" dirty="0">
                <a:effectLst/>
                <a:latin typeface="Calibri" panose="020F0502020204030204" pitchFamily="34" charset="0"/>
                <a:cs typeface="Calibri" panose="020F0502020204030204" pitchFamily="34" charset="0"/>
              </a:rPr>
              <a:t>. اثری از سرنوشت برده در تاریخ نیست، اما احتمال اهدا</a:t>
            </a:r>
            <a:r>
              <a:rPr lang="fa-IR" sz="1700" dirty="0">
                <a:effectLst/>
                <a:latin typeface="Calibri" panose="020F0502020204030204" pitchFamily="34" charset="0"/>
                <a:cs typeface="Calibri" panose="020F0502020204030204" pitchFamily="34" charset="0"/>
              </a:rPr>
              <a:t>ی</a:t>
            </a:r>
            <a:r>
              <a:rPr lang="ar-AE" sz="1700" dirty="0">
                <a:effectLst/>
                <a:latin typeface="Calibri" panose="020F0502020204030204" pitchFamily="34" charset="0"/>
                <a:cs typeface="Calibri" panose="020F0502020204030204" pitchFamily="34" charset="0"/>
              </a:rPr>
              <a:t> داوطلبانه</a:t>
            </a:r>
            <a:r>
              <a:rPr lang="fa-IR" sz="1700" dirty="0">
                <a:effectLst/>
                <a:latin typeface="Calibri" panose="020F0502020204030204"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بعید بود.</a:t>
            </a:r>
          </a:p>
        </p:txBody>
      </p:sp>
      <p:pic>
        <p:nvPicPr>
          <p:cNvPr id="4" name="Tijdelijke aanduiding voor inhoud 8">
            <a:extLst>
              <a:ext uri="{FF2B5EF4-FFF2-40B4-BE49-F238E27FC236}">
                <a16:creationId xmlns:a16="http://schemas.microsoft.com/office/drawing/2014/main" id="{66F85C2E-CCFA-4D56-A4C4-E4159DDAD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457" y="1248102"/>
            <a:ext cx="6155141" cy="4385537"/>
          </a:xfrm>
          <a:prstGeom prst="rect">
            <a:avLst/>
          </a:prstGeom>
        </p:spPr>
      </p:pic>
    </p:spTree>
    <p:extLst>
      <p:ext uri="{BB962C8B-B14F-4D97-AF65-F5344CB8AC3E}">
        <p14:creationId xmlns:p14="http://schemas.microsoft.com/office/powerpoint/2010/main" val="2251708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1104899" y="2102027"/>
            <a:ext cx="3184467" cy="2955748"/>
          </a:xfrm>
        </p:spPr>
        <p:txBody>
          <a:bodyPr>
            <a:norm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اما این داستان</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پیامدهایی به دنبال دارد. </a:t>
            </a:r>
            <a:r>
              <a:rPr lang="en-US" sz="1700" dirty="0">
                <a:latin typeface="Calibri" panose="020F0502020204030204" pitchFamily="34" charset="0"/>
                <a:cs typeface="Calibri" panose="020F0502020204030204" pitchFamily="34" charset="0"/>
              </a:rPr>
              <a:t>HLA-B*27:05</a:t>
            </a:r>
            <a:r>
              <a:rPr lang="fa-IR" sz="1700" dirty="0">
                <a:latin typeface="Calibri" panose="020F0502020204030204" pitchFamily="34" charset="0"/>
                <a:cs typeface="Calibri" panose="020F0502020204030204" pitchFamily="34" charset="0"/>
              </a:rPr>
              <a:t> را در نظر بگیرید. حاضر در ۸٪ جامعه قفقازی و بیش از ۹۰٪ بیماران</a:t>
            </a:r>
            <a:r>
              <a:rPr lang="fa-IR" sz="1700" dirty="0">
                <a:effectLst/>
                <a:latin typeface="Calibri" panose="020F0502020204030204" pitchFamily="34" charset="0"/>
                <a:cs typeface="Calibri" panose="020F0502020204030204" pitchFamily="34" charset="0"/>
              </a:rPr>
              <a:t> اسپوندیلیت آنکیلوزان، این الل</a:t>
            </a:r>
            <a:r>
              <a:rPr lang="fa-IR" sz="1700" dirty="0">
                <a:latin typeface="Calibri" panose="020F0502020204030204" pitchFamily="34" charset="0"/>
                <a:cs typeface="Calibri" panose="020F0502020204030204" pitchFamily="34" charset="0"/>
              </a:rPr>
              <a:t> به احتمال زیاد یک پاسخ خود​ایمنی سلولی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را در ستون مهره​ها بر​می​انگیزد. دستگاه ایمنی بر روی لبه​ی یک تیغ بین تأمین ایمنی مؤثر و آسیب زدن به بافت توسط یک آتش دوستانه فعالیت می​کند.   </a:t>
            </a:r>
          </a:p>
        </p:txBody>
      </p:sp>
      <p:pic>
        <p:nvPicPr>
          <p:cNvPr id="4" name="Tijdelijke aanduiding voor inhoud 4">
            <a:extLst>
              <a:ext uri="{FF2B5EF4-FFF2-40B4-BE49-F238E27FC236}">
                <a16:creationId xmlns:a16="http://schemas.microsoft.com/office/drawing/2014/main" id="{529757D0-09A1-D687-1C4C-2D159B88B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086529"/>
            <a:ext cx="6155141" cy="4708682"/>
          </a:xfrm>
          <a:prstGeom prst="rect">
            <a:avLst/>
          </a:prstGeom>
        </p:spPr>
      </p:pic>
    </p:spTree>
    <p:extLst>
      <p:ext uri="{BB962C8B-B14F-4D97-AF65-F5344CB8AC3E}">
        <p14:creationId xmlns:p14="http://schemas.microsoft.com/office/powerpoint/2010/main" val="2883285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809626" y="2229027"/>
            <a:ext cx="3479742" cy="2476323"/>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با این همه، خود​ایمنی سلولی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می​تواند مفید</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هم باشد. سلول​های سرطانی اغلب جهش​های ژنتیکی و تغییرات زیاد دیگری را گرد آوردند که باعث می​شود پپتیدهایی متفاوت از سلول​های سالم تولید کنند. ایمونوتراپی سرطان با استفاده از مکانیسم​های دستگاه ایمنی درشناخت عفونت​های ویروسی و باکتریایی سلول​های سرطانی را از بین می​برد.  </a:t>
            </a:r>
          </a:p>
        </p:txBody>
      </p:sp>
      <p:pic>
        <p:nvPicPr>
          <p:cNvPr id="4" name="Tijdelijke aanduiding voor inhoud 4">
            <a:extLst>
              <a:ext uri="{FF2B5EF4-FFF2-40B4-BE49-F238E27FC236}">
                <a16:creationId xmlns:a16="http://schemas.microsoft.com/office/drawing/2014/main" id="{88379157-AD6F-539A-BEA6-0E5EAA605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809758"/>
            <a:ext cx="6155141" cy="3262224"/>
          </a:xfrm>
          <a:prstGeom prst="rect">
            <a:avLst/>
          </a:prstGeom>
        </p:spPr>
      </p:pic>
    </p:spTree>
    <p:extLst>
      <p:ext uri="{BB962C8B-B14F-4D97-AF65-F5344CB8AC3E}">
        <p14:creationId xmlns:p14="http://schemas.microsoft.com/office/powerpoint/2010/main" val="225740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447675" y="1943277"/>
                <a:ext cx="3841694" cy="3114498"/>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پس مولکول​های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HLA​-​DR</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-​DQ </a:t>
                </a:r>
                <a:r>
                  <a:rPr lang="fa-IR" sz="1700" dirty="0">
                    <a:latin typeface="Calibri" panose="020F0502020204030204" pitchFamily="34" charset="0"/>
                    <a:cs typeface="Calibri" panose="020F0502020204030204" pitchFamily="34" charset="0"/>
                  </a:rPr>
                  <a:t>و </a:t>
                </a:r>
                <a:r>
                  <a:rPr lang="en-US" sz="1700" dirty="0">
                    <a:latin typeface="Calibri" panose="020F0502020204030204" pitchFamily="34" charset="0"/>
                    <a:cs typeface="Calibri" panose="020F0502020204030204" pitchFamily="34" charset="0"/>
                  </a:rPr>
                  <a:t>-​DP</a:t>
                </a:r>
                <a:r>
                  <a:rPr lang="fa-IR" sz="1700" dirty="0">
                    <a:latin typeface="Calibri" panose="020F0502020204030204" pitchFamily="34" charset="0"/>
                    <a:cs typeface="Calibri" panose="020F0502020204030204" pitchFamily="34" charset="0"/>
                  </a:rPr>
                  <a:t> چه می​شوند؟ این​ها پپتید​های پاتوژنیک را به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کمک​کننده ارائه می​دهند، و باعث تولید سایتوکاین و تمایز سلول​های </a:t>
                </a:r>
                <a:r>
                  <a:rPr lang="en-US" sz="1700" dirty="0">
                    <a:latin typeface="Calibri" panose="020F0502020204030204" pitchFamily="34" charset="0"/>
                    <a:cs typeface="Calibri" panose="020F0502020204030204" pitchFamily="34" charset="0"/>
                  </a:rPr>
                  <a:t>B</a:t>
                </a:r>
                <a:r>
                  <a:rPr lang="fa-IR" sz="1700" dirty="0">
                    <a:latin typeface="Calibri" panose="020F0502020204030204" pitchFamily="34" charset="0"/>
                    <a:cs typeface="Calibri" panose="020F0502020204030204" pitchFamily="34" charset="0"/>
                  </a:rPr>
                  <a:t> به کارخانه​های تولید آنتی​بادی می​شوند.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کمک​کننده همینطور در پاسخ​های سلولی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کشنده نقش دارند.</a:t>
                </a:r>
              </a:p>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شکل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خیلی مشابه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a:t>
                </a:r>
                <a:r>
                  <a:rPr lang="fa-IR" sz="1700" dirty="0">
                    <a:latin typeface="Calibri" panose="020F0502020204030204" pitchFamily="34" charset="0"/>
                    <a:cs typeface="Calibri" panose="020F0502020204030204" pitchFamily="34" charset="0"/>
                  </a:rPr>
                  <a:t> است، اما قطعات پروتئین بلندتری را که در لیزوزوم​ها (اورگانل​های کوچکی که پروتئین​های بیرون سلولی را تجزیه می​کنند) تولید می</a:t>
                </a:r>
                <a14:m>
                  <m:oMath xmlns:m="http://schemas.openxmlformats.org/officeDocument/2006/math">
                    <m:r>
                      <a:rPr lang="fa-IR" sz="1700" i="1" smtClean="0">
                        <a:latin typeface="Cambria Math" panose="02040503050406030204" pitchFamily="18" charset="0"/>
                        <a:cs typeface="Calibri" panose="020F0502020204030204" pitchFamily="34" charset="0"/>
                      </a:rPr>
                      <m:t>​</m:t>
                    </m:r>
                  </m:oMath>
                </a14:m>
                <a:r>
                  <a:rPr lang="fa-IR" sz="1700" dirty="0">
                    <a:latin typeface="Calibri" panose="020F0502020204030204" pitchFamily="34" charset="0"/>
                    <a:cs typeface="Calibri" panose="020F0502020204030204" pitchFamily="34" charset="0"/>
                  </a:rPr>
                  <a:t>شوند، ارائه می​کنند.</a:t>
                </a:r>
              </a:p>
            </p:txBody>
          </p:sp>
        </mc:Choice>
        <mc:Fallback xmlns="">
          <p:sp>
            <p:nvSpPr>
              <p:cNvPr id="3" name="Tijdelijke aanduiding voor inhoud 2">
                <a:extLst>
                  <a:ext uri="{FF2B5EF4-FFF2-40B4-BE49-F238E27FC236}">
                    <a16:creationId xmlns:a16="http://schemas.microsoft.com/office/drawing/2014/main" id="{FFA4097B-3DE7-4606-971C-95D04AB1440D}"/>
                  </a:ext>
                </a:extLst>
              </p:cNvPr>
              <p:cNvSpPr>
                <a:spLocks noGrp="1" noRot="1" noChangeAspect="1" noMove="1" noResize="1" noEditPoints="1" noAdjustHandles="1" noChangeArrowheads="1" noChangeShapeType="1" noTextEdit="1"/>
              </p:cNvSpPr>
              <p:nvPr>
                <p:ph idx="1"/>
              </p:nvPr>
            </p:nvSpPr>
            <p:spPr>
              <a:xfrm>
                <a:off x="447675" y="1943277"/>
                <a:ext cx="3841694" cy="3114498"/>
              </a:xfrm>
              <a:blipFill>
                <a:blip r:embed="rId3"/>
                <a:stretch>
                  <a:fillRect l="-1743" t="-391" r="-1109"/>
                </a:stretch>
              </a:blipFill>
            </p:spPr>
            <p:txBody>
              <a:bodyPr/>
              <a:lstStyle/>
              <a:p>
                <a:r>
                  <a:rPr lang="en-US">
                    <a:noFill/>
                  </a:rPr>
                  <a:t> </a:t>
                </a:r>
              </a:p>
            </p:txBody>
          </p:sp>
        </mc:Fallback>
      </mc:AlternateContent>
      <p:pic>
        <p:nvPicPr>
          <p:cNvPr id="4" name="Tijdelijke aanduiding voor inhoud 4">
            <a:extLst>
              <a:ext uri="{FF2B5EF4-FFF2-40B4-BE49-F238E27FC236}">
                <a16:creationId xmlns:a16="http://schemas.microsoft.com/office/drawing/2014/main" id="{9E745521-521A-EEBF-4467-BC0AF11CB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457" y="1778984"/>
            <a:ext cx="6155141" cy="3323773"/>
          </a:xfrm>
          <a:prstGeom prst="rect">
            <a:avLst/>
          </a:prstGeom>
        </p:spPr>
      </p:pic>
    </p:spTree>
    <p:extLst>
      <p:ext uri="{BB962C8B-B14F-4D97-AF65-F5344CB8AC3E}">
        <p14:creationId xmlns:p14="http://schemas.microsoft.com/office/powerpoint/2010/main" val="197117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657225" y="1536892"/>
                <a:ext cx="4917845" cy="4092383"/>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چگونه این کار را می​کنند؟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در شبکه آندوپلاسمی (همانند همه پروتئین​هایی که به</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غشای خارجی سلولی یا لیزوزوم​ها منتقل می​شوند) تولید می​شود. در آن​جا به یک پروتئین (زنجیره ثابت) که از یک پپتید تقلید می​کند متصل می​شود و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را همچون چاپرون به لیزوزوم هدایت می​کند. در لیزوزوم، زنجیره ثابت با پپتیدی تولید شده توسط آنزیم​های لیزوزومی تعویض می​شود. یکی دیگر از مولکول​های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HLA-DM</a:t>
                </a:r>
                <a:r>
                  <a:rPr lang="fa-IR" sz="1700" dirty="0">
                    <a:latin typeface="Calibri" panose="020F0502020204030204" pitchFamily="34" charset="0"/>
                    <a:cs typeface="Calibri" panose="020F0502020204030204" pitchFamily="34" charset="0"/>
                  </a:rPr>
                  <a:t>، که شبیه به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می​باشد و در بعضی سلول​ها همراه با مولکول دیگری از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HLA-DO</a:t>
                </a:r>
                <a:r>
                  <a:rPr lang="fa-IR" sz="1700" dirty="0">
                    <a:latin typeface="Calibri" panose="020F0502020204030204" pitchFamily="34" charset="0"/>
                    <a:cs typeface="Calibri" panose="020F0502020204030204" pitchFamily="34" charset="0"/>
                  </a:rPr>
                  <a:t>، فعالیت می​کند) به این جریان کمک می​کند. روند تکامل کند است؛ وقتی به فرمولی کارساز می​رسد تنها آن را کپی و برای استفاده</a:t>
                </a:r>
                <a14:m>
                  <m:oMath xmlns:m="http://schemas.openxmlformats.org/officeDocument/2006/math">
                    <m:r>
                      <a:rPr lang="fa-IR" sz="1700" i="1" smtClean="0">
                        <a:latin typeface="Cambria Math" panose="02040503050406030204" pitchFamily="18" charset="0"/>
                        <a:cs typeface="Calibri" panose="020F0502020204030204" pitchFamily="34" charset="0"/>
                      </a:rPr>
                      <m:t>​</m:t>
                    </m:r>
                  </m:oMath>
                </a14:m>
                <a:r>
                  <a:rPr lang="fa-IR" sz="1700" dirty="0">
                    <a:latin typeface="Calibri" panose="020F0502020204030204" pitchFamily="34" charset="0"/>
                    <a:cs typeface="Calibri" panose="020F0502020204030204" pitchFamily="34" charset="0"/>
                  </a:rPr>
                  <a:t>های جدید تعدیل می​کند. نتیجه نهایی این برنامه پیچیده، انتقال مولکول​های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متصل به پپتید به سطح سلول، به منظور فعال​سازی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کمک​کننده است.</a:t>
                </a:r>
              </a:p>
            </p:txBody>
          </p:sp>
        </mc:Choice>
        <mc:Fallback xmlns="">
          <p:sp>
            <p:nvSpPr>
              <p:cNvPr id="3" name="Tijdelijke aanduiding voor inhoud 2">
                <a:extLst>
                  <a:ext uri="{FF2B5EF4-FFF2-40B4-BE49-F238E27FC236}">
                    <a16:creationId xmlns:a16="http://schemas.microsoft.com/office/drawing/2014/main" id="{FFA4097B-3DE7-4606-971C-95D04AB1440D}"/>
                  </a:ext>
                </a:extLst>
              </p:cNvPr>
              <p:cNvSpPr>
                <a:spLocks noGrp="1" noRot="1" noChangeAspect="1" noMove="1" noResize="1" noEditPoints="1" noAdjustHandles="1" noChangeArrowheads="1" noChangeShapeType="1" noTextEdit="1"/>
              </p:cNvSpPr>
              <p:nvPr>
                <p:ph idx="1"/>
              </p:nvPr>
            </p:nvSpPr>
            <p:spPr>
              <a:xfrm>
                <a:off x="657225" y="1536892"/>
                <a:ext cx="4917845" cy="4092383"/>
              </a:xfrm>
              <a:blipFill>
                <a:blip r:embed="rId2"/>
                <a:stretch>
                  <a:fillRect l="-991" t="-149" r="-867"/>
                </a:stretch>
              </a:blipFill>
            </p:spPr>
            <p:txBody>
              <a:bodyPr/>
              <a:lstStyle/>
              <a:p>
                <a:r>
                  <a:rPr lang="en-US">
                    <a:noFill/>
                  </a:rPr>
                  <a:t> </a:t>
                </a:r>
              </a:p>
            </p:txBody>
          </p:sp>
        </mc:Fallback>
      </mc:AlternateContent>
      <p:pic>
        <p:nvPicPr>
          <p:cNvPr id="4" name="Tijdelijke aanduiding voor inhoud 6">
            <a:extLst>
              <a:ext uri="{FF2B5EF4-FFF2-40B4-BE49-F238E27FC236}">
                <a16:creationId xmlns:a16="http://schemas.microsoft.com/office/drawing/2014/main" id="{CD2911AF-3374-3EF1-1F1C-2BB9E6F4C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610" y="1545047"/>
            <a:ext cx="4737650" cy="3790120"/>
          </a:xfrm>
          <a:prstGeom prst="rect">
            <a:avLst/>
          </a:prstGeom>
        </p:spPr>
      </p:pic>
    </p:spTree>
    <p:extLst>
      <p:ext uri="{BB962C8B-B14F-4D97-AF65-F5344CB8AC3E}">
        <p14:creationId xmlns:p14="http://schemas.microsoft.com/office/powerpoint/2010/main" val="216509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723900" y="2244902"/>
            <a:ext cx="4851170" cy="2508073"/>
          </a:xfrm>
        </p:spPr>
        <p:txBody>
          <a:bodyPr>
            <a:norm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فرآیند شناسایی پاتوژن​ها توسط دستگاه ایمنی پیچیده است... اما به همان نسبت کند عمل می​کند. از اولین باری که با یک ویروس مواجه می​شوید، تا وقتی</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که دستگاه ایمنی پاسخ آنتی​ویروس را به اوج برساند،</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زمان می​برد</a:t>
            </a:r>
            <a:r>
              <a:rPr lang="en-US" sz="1700" dirty="0">
                <a:latin typeface="Calibri" panose="020F0502020204030204" pitchFamily="34" charset="0"/>
                <a:cs typeface="Calibri" panose="020F0502020204030204" pitchFamily="34" charset="0"/>
              </a:rPr>
              <a:t>.</a:t>
            </a:r>
            <a:r>
              <a:rPr lang="fa-IR" sz="1700" dirty="0">
                <a:latin typeface="Calibri" panose="020F0502020204030204" pitchFamily="34" charset="0"/>
                <a:cs typeface="Calibri" panose="020F0502020204030204" pitchFamily="34" charset="0"/>
              </a:rPr>
              <a:t> اگر بد بیاورید، تکثیر خارج از کنترل ویروس می​تواند باعث بیماری، یا حتی مرگ شود. واکسیناسیون دستگاه ایمنی را برای مقابله با عفونت آماده می​کند تا در</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بعضی موارد به پیشگیری کامل، و در بعضی دیگر به پاسخی سریع و مؤثر که خطر عفونت جدی را بسیار پایین می​آورد ختم ​شود. </a:t>
            </a:r>
          </a:p>
        </p:txBody>
      </p:sp>
      <p:pic>
        <p:nvPicPr>
          <p:cNvPr id="4" name="Tijdelijke aanduiding voor inhoud 4">
            <a:extLst>
              <a:ext uri="{FF2B5EF4-FFF2-40B4-BE49-F238E27FC236}">
                <a16:creationId xmlns:a16="http://schemas.microsoft.com/office/drawing/2014/main" id="{DBCCEBFC-DFD6-6A79-F088-BE888F75E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2196474"/>
            <a:ext cx="4737650" cy="2487266"/>
          </a:xfrm>
          <a:prstGeom prst="rect">
            <a:avLst/>
          </a:prstGeom>
        </p:spPr>
      </p:pic>
    </p:spTree>
    <p:extLst>
      <p:ext uri="{BB962C8B-B14F-4D97-AF65-F5344CB8AC3E}">
        <p14:creationId xmlns:p14="http://schemas.microsoft.com/office/powerpoint/2010/main" val="424621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1066800" y="1838503"/>
                <a:ext cx="4508270" cy="3343098"/>
              </a:xfrm>
            </p:spPr>
            <p:txBody>
              <a:bodyPr>
                <a:no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مولکول​های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بازیکن</a:t>
                </a:r>
                <a14:m>
                  <m:oMath xmlns:m="http://schemas.openxmlformats.org/officeDocument/2006/math">
                    <m:r>
                      <a:rPr lang="fa-IR" sz="1700" i="1" smtClean="0">
                        <a:latin typeface="Cambria Math" panose="02040503050406030204" pitchFamily="18" charset="0"/>
                        <a:cs typeface="Calibri" panose="020F0502020204030204" pitchFamily="34" charset="0"/>
                      </a:rPr>
                      <m:t>​</m:t>
                    </m:r>
                  </m:oMath>
                </a14:m>
                <a:r>
                  <a:rPr lang="fa-IR" sz="1700" dirty="0">
                    <a:latin typeface="Calibri" panose="020F0502020204030204" pitchFamily="34" charset="0"/>
                    <a:cs typeface="Calibri" panose="020F0502020204030204" pitchFamily="34" charset="0"/>
                  </a:rPr>
                  <a:t>های تأثیرگزاری در واکسیناسیون هستند. همه واکسن​ها از مولکول​های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II</a:t>
                </a:r>
                <a:r>
                  <a:rPr lang="fa-IR" sz="1700" dirty="0">
                    <a:latin typeface="Calibri" panose="020F0502020204030204" pitchFamily="34" charset="0"/>
                    <a:cs typeface="Calibri" panose="020F0502020204030204" pitchFamily="34" charset="0"/>
                  </a:rPr>
                  <a:t> برای تحریک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کمک​کننده و ایجاد پاسخ آنتی​بادی استفاده می​کنند</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آن​ها پروتئین​های هدف پاسخ آنتی​بادی را می​سازند. واکسن​های با پایه وکتور آدنوویرویس و واکسن​های </a:t>
                </a:r>
                <a:r>
                  <a:rPr lang="en-US" sz="1700" dirty="0">
                    <a:latin typeface="Calibri" panose="020F0502020204030204" pitchFamily="34" charset="0"/>
                    <a:cs typeface="Calibri" panose="020F0502020204030204" pitchFamily="34" charset="0"/>
                  </a:rPr>
                  <a:t>mRNA</a:t>
                </a:r>
                <a:r>
                  <a:rPr lang="fa-IR" sz="1700" dirty="0">
                    <a:latin typeface="Calibri" panose="020F0502020204030204" pitchFamily="34" charset="0"/>
                    <a:cs typeface="Calibri" panose="020F0502020204030204" pitchFamily="34" charset="0"/>
                  </a:rPr>
                  <a:t> به اضافه از مولکول​های </a:t>
                </a:r>
                <a:r>
                  <a:rPr lang="en-US" sz="1700" dirty="0">
                    <a:latin typeface="Calibri" panose="020F0502020204030204" pitchFamily="34" charset="0"/>
                    <a:cs typeface="Calibri" panose="020F0502020204030204" pitchFamily="34" charset="0"/>
                  </a:rPr>
                  <a:t>MHC</a:t>
                </a:r>
                <a:r>
                  <a:rPr lang="fa-IR" sz="1700" dirty="0">
                    <a:latin typeface="Calibri" panose="020F0502020204030204" pitchFamily="34" charset="0"/>
                    <a:cs typeface="Calibri" panose="020F0502020204030204" pitchFamily="34" charset="0"/>
                  </a:rPr>
                  <a:t> کلاس </a:t>
                </a:r>
                <a:r>
                  <a:rPr lang="en-US" sz="1700" dirty="0">
                    <a:latin typeface="Calibri" panose="020F0502020204030204" pitchFamily="34" charset="0"/>
                    <a:cs typeface="Calibri" panose="020F0502020204030204" pitchFamily="34" charset="0"/>
                  </a:rPr>
                  <a:t>I</a:t>
                </a:r>
                <a:r>
                  <a:rPr lang="fa-IR" sz="1700" dirty="0">
                    <a:latin typeface="Calibri" panose="020F0502020204030204" pitchFamily="34" charset="0"/>
                    <a:cs typeface="Calibri" panose="020F0502020204030204" pitchFamily="34" charset="0"/>
                  </a:rPr>
                  <a:t> برای تحریک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یاری می​گیرند. سلول​های </a:t>
                </a:r>
                <a:r>
                  <a:rPr lang="en-US" sz="1700" dirty="0">
                    <a:latin typeface="Calibri" panose="020F0502020204030204" pitchFamily="34" charset="0"/>
                    <a:cs typeface="Calibri" panose="020F0502020204030204" pitchFamily="34" charset="0"/>
                  </a:rPr>
                  <a:t>T</a:t>
                </a:r>
                <a:r>
                  <a:rPr lang="fa-IR" sz="1700" dirty="0">
                    <a:latin typeface="Calibri" panose="020F0502020204030204" pitchFamily="34" charset="0"/>
                    <a:cs typeface="Calibri" panose="020F0502020204030204" pitchFamily="34" charset="0"/>
                  </a:rPr>
                  <a:t> که توسط واکسن تحریک می​شوند، سال​ها و</a:t>
                </a:r>
                <a:r>
                  <a:rPr lang="en-US" sz="1700" dirty="0">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حتی دهه​ها در کمین عفونت جدید با ویروس اولیه می​نشینند. واکسن​ها بیش از مجموع تمام مداخلات پزشکی جان بشر را حفظ کرده​اند. </a:t>
                </a:r>
                <a:r>
                  <a:rPr lang="fa-IR" sz="1700" b="1" dirty="0">
                    <a:latin typeface="Calibri" panose="020F0502020204030204" pitchFamily="34" charset="0"/>
                    <a:cs typeface="Calibri" panose="020F0502020204030204" pitchFamily="34" charset="0"/>
                  </a:rPr>
                  <a:t>این پیام را منتقل کنید، نه بیماری را، و واکسن بزنید!</a:t>
                </a:r>
              </a:p>
            </p:txBody>
          </p:sp>
        </mc:Choice>
        <mc:Fallback xmlns="">
          <p:sp>
            <p:nvSpPr>
              <p:cNvPr id="3" name="Tijdelijke aanduiding voor inhoud 2">
                <a:extLst>
                  <a:ext uri="{FF2B5EF4-FFF2-40B4-BE49-F238E27FC236}">
                    <a16:creationId xmlns:a16="http://schemas.microsoft.com/office/drawing/2014/main" id="{FFA4097B-3DE7-4606-971C-95D04AB1440D}"/>
                  </a:ext>
                </a:extLst>
              </p:cNvPr>
              <p:cNvSpPr>
                <a:spLocks noGrp="1" noRot="1" noChangeAspect="1" noMove="1" noResize="1" noEditPoints="1" noAdjustHandles="1" noChangeArrowheads="1" noChangeShapeType="1" noTextEdit="1"/>
              </p:cNvSpPr>
              <p:nvPr>
                <p:ph idx="1"/>
              </p:nvPr>
            </p:nvSpPr>
            <p:spPr>
              <a:xfrm>
                <a:off x="1066800" y="1838503"/>
                <a:ext cx="4508270" cy="3343098"/>
              </a:xfrm>
              <a:blipFill>
                <a:blip r:embed="rId2"/>
                <a:stretch>
                  <a:fillRect l="-135" t="-365" r="-811"/>
                </a:stretch>
              </a:blipFill>
            </p:spPr>
            <p:txBody>
              <a:bodyPr/>
              <a:lstStyle/>
              <a:p>
                <a:r>
                  <a:rPr lang="en-US">
                    <a:noFill/>
                  </a:rPr>
                  <a:t> </a:t>
                </a:r>
              </a:p>
            </p:txBody>
          </p:sp>
        </mc:Fallback>
      </mc:AlternateContent>
      <p:pic>
        <p:nvPicPr>
          <p:cNvPr id="5" name="Tijdelijke aanduiding voor inhoud 4" descr="Diagram, engineering drawing&#10;&#10;Description automatically generated">
            <a:extLst>
              <a:ext uri="{FF2B5EF4-FFF2-40B4-BE49-F238E27FC236}">
                <a16:creationId xmlns:a16="http://schemas.microsoft.com/office/drawing/2014/main" id="{A09E4158-B84E-24B3-05AB-DAFE5E6B3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610" y="1693100"/>
            <a:ext cx="4737650" cy="3494014"/>
          </a:xfrm>
          <a:prstGeom prst="rect">
            <a:avLst/>
          </a:prstGeom>
        </p:spPr>
      </p:pic>
    </p:spTree>
    <p:extLst>
      <p:ext uri="{BB962C8B-B14F-4D97-AF65-F5344CB8AC3E}">
        <p14:creationId xmlns:p14="http://schemas.microsoft.com/office/powerpoint/2010/main" val="3617696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1590674" y="1253331"/>
            <a:ext cx="9665151" cy="4351338"/>
          </a:xfrm>
        </p:spPr>
        <p:txBody>
          <a:bodyPr>
            <a:normAutofit/>
          </a:bodyPr>
          <a:lstStyle/>
          <a:p>
            <a:pPr marL="0" indent="0" algn="r" rtl="1">
              <a:lnSpc>
                <a:spcPct val="100000"/>
              </a:lnSpc>
              <a:spcBef>
                <a:spcPts val="0"/>
              </a:spcBef>
              <a:buNone/>
            </a:pPr>
            <a:r>
              <a:rPr lang="fa-IR" sz="3200" dirty="0">
                <a:latin typeface="Calibri" panose="020F0502020204030204" pitchFamily="34" charset="0"/>
                <a:cs typeface="Calibri" panose="020F0502020204030204" pitchFamily="34" charset="0"/>
              </a:rPr>
              <a:t>سخن آخر</a:t>
            </a:r>
          </a:p>
          <a:p>
            <a:pPr marL="0" indent="0" algn="r" rtl="1">
              <a:lnSpc>
                <a:spcPct val="100000"/>
              </a:lnSpc>
              <a:spcBef>
                <a:spcPts val="0"/>
              </a:spcBef>
              <a:buNone/>
            </a:pPr>
            <a:endParaRPr lang="fa-IR" sz="2300" dirty="0">
              <a:latin typeface="Calibri" panose="020F0502020204030204" pitchFamily="34" charset="0"/>
              <a:cs typeface="Calibri" panose="020F0502020204030204" pitchFamily="34" charset="0"/>
            </a:endParaRPr>
          </a:p>
          <a:p>
            <a:pPr marL="0" indent="0" algn="r" rtl="1">
              <a:lnSpc>
                <a:spcPct val="100000"/>
              </a:lnSpc>
              <a:spcBef>
                <a:spcPts val="0"/>
              </a:spcBef>
              <a:buNone/>
            </a:pPr>
            <a:endParaRPr lang="fa-IR" sz="2300" dirty="0">
              <a:latin typeface="Calibri" panose="020F0502020204030204" pitchFamily="34" charset="0"/>
              <a:cs typeface="Calibri" panose="020F0502020204030204" pitchFamily="34" charset="0"/>
            </a:endParaRPr>
          </a:p>
          <a:p>
            <a:pPr marL="0" indent="0" algn="r" rtl="1">
              <a:lnSpc>
                <a:spcPct val="100000"/>
              </a:lnSpc>
              <a:spcBef>
                <a:spcPts val="0"/>
              </a:spcBef>
              <a:buNone/>
            </a:pPr>
            <a:r>
              <a:rPr lang="fa-IR" sz="2300" dirty="0">
                <a:latin typeface="Calibri" panose="020F0502020204030204" pitchFamily="34" charset="0"/>
                <a:cs typeface="Calibri" panose="020F0502020204030204" pitchFamily="34" charset="0"/>
              </a:rPr>
              <a:t>مولکول​های </a:t>
            </a:r>
            <a:r>
              <a:rPr lang="en-US" sz="2300" dirty="0">
                <a:latin typeface="Calibri" panose="020F0502020204030204" pitchFamily="34" charset="0"/>
                <a:cs typeface="Calibri" panose="020F0502020204030204" pitchFamily="34" charset="0"/>
              </a:rPr>
              <a:t>MHC</a:t>
            </a:r>
            <a:r>
              <a:rPr lang="fa-IR" sz="2300" dirty="0">
                <a:latin typeface="Calibri" panose="020F0502020204030204" pitchFamily="34" charset="0"/>
                <a:cs typeface="Calibri" panose="020F0502020204030204" pitchFamily="34" charset="0"/>
              </a:rPr>
              <a:t> در کنترل عفونت و تنظیم پاسخ ایمنی نقش دارند، و در درمان سرطان هم مشارکت می​کنند. این به تنهایی ارزش خود ایمنی و پس زدن پیوند ناشی از آن​ها را دارد. و به این خاطر است که شما – در احاطه دنیایی از پاتوژن – تا این لحظه جان به در برده​​اید تا بتوانید این کتاب کمیک را بخوانید. برای اطلاعات بیشتر در زمینه جان به در بردن هر چه بهتر، به منابع </a:t>
            </a:r>
            <a:r>
              <a:rPr lang="en-US" sz="2300" dirty="0">
                <a:solidFill>
                  <a:srgbClr val="0070C0"/>
                </a:solidFill>
                <a:latin typeface="Calibri" panose="020F0502020204030204" pitchFamily="34" charset="0"/>
                <a:cs typeface="Calibri" panose="020F0502020204030204" pitchFamily="34" charset="0"/>
              </a:rPr>
              <a:t>1-6</a:t>
            </a:r>
            <a:r>
              <a:rPr lang="fa-IR" sz="2300" dirty="0">
                <a:latin typeface="Calibri" panose="020F0502020204030204" pitchFamily="34" charset="0"/>
                <a:cs typeface="Calibri" panose="020F0502020204030204" pitchFamily="34" charset="0"/>
              </a:rPr>
              <a:t> مراجعه کنید</a:t>
            </a:r>
            <a:r>
              <a:rPr lang="en-US" sz="2300" dirty="0">
                <a:latin typeface="Calibri" panose="020F0502020204030204" pitchFamily="34" charset="0"/>
                <a:cs typeface="Calibri" panose="020F0502020204030204" pitchFamily="34" charset="0"/>
              </a:rPr>
              <a:t>.</a:t>
            </a:r>
            <a:endParaRPr lang="fa-IR" sz="2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228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a:xfrm>
            <a:off x="647700" y="2387778"/>
            <a:ext cx="3651615" cy="2231847"/>
          </a:xfrm>
        </p:spPr>
        <p:txBody>
          <a:bodyPr>
            <a:normAutofit/>
          </a:bodyPr>
          <a:lstStyle/>
          <a:p>
            <a:pPr marL="0" indent="0" algn="r" rtl="1">
              <a:lnSpc>
                <a:spcPct val="110000"/>
              </a:lnSpc>
              <a:spcBef>
                <a:spcPts val="0"/>
              </a:spcBef>
              <a:spcAft>
                <a:spcPts val="600"/>
              </a:spcAft>
              <a:buNone/>
            </a:pPr>
            <a:r>
              <a:rPr lang="ar-AE" sz="1700" dirty="0">
                <a:effectLst/>
                <a:latin typeface="Calibri" panose="020F0502020204030204" pitchFamily="34" charset="0"/>
                <a:cs typeface="Calibri" panose="020F0502020204030204" pitchFamily="34" charset="0"/>
              </a:rPr>
              <a:t>این پیوند "معجزه آسا" وجهه</a:t>
            </a:r>
            <a:r>
              <a:rPr lang="fa-IR" sz="1700" dirty="0">
                <a:effectLst/>
                <a:latin typeface="Calibri" panose="020F0502020204030204" pitchFamily="34" charset="0"/>
                <a:cs typeface="Calibri" panose="020F0502020204030204" pitchFamily="34" charset="0"/>
              </a:rPr>
              <a:t> تحسین</a:t>
            </a:r>
            <a:r>
              <a:rPr lang="fa-IR" sz="1700" dirty="0">
                <a:effectLst/>
                <a:latin typeface="Rockwell Nova Cond" panose="02060506020205020403" pitchFamily="18" charset="0"/>
                <a:cs typeface="Calibri" panose="020F0502020204030204" pitchFamily="34" charset="0"/>
              </a:rPr>
              <a:t> </a:t>
            </a:r>
            <a:r>
              <a:rPr lang="fa-IR" sz="1700" dirty="0">
                <a:effectLst/>
                <a:latin typeface="Calibri" panose="020F0502020204030204" pitchFamily="34" charset="0"/>
                <a:cs typeface="Calibri" panose="020F0502020204030204" pitchFamily="34" charset="0"/>
              </a:rPr>
              <a:t>برانگیزی</a:t>
            </a:r>
            <a:r>
              <a:rPr lang="ar-AE" sz="1700" dirty="0">
                <a:effectLst/>
                <a:latin typeface="Calibri" panose="020F0502020204030204" pitchFamily="34" charset="0"/>
                <a:cs typeface="Calibri" panose="020F0502020204030204" pitchFamily="34" charset="0"/>
              </a:rPr>
              <a:t>‌</a:t>
            </a:r>
            <a:r>
              <a:rPr lang="fa-IR" sz="1700" dirty="0">
                <a:effectLst/>
                <a:latin typeface="Calibri" panose="020F0502020204030204" pitchFamily="34" charset="0"/>
                <a:cs typeface="Calibri" panose="020F0502020204030204" pitchFamily="34" charset="0"/>
              </a:rPr>
              <a:t> به</a:t>
            </a:r>
            <a:r>
              <a:rPr lang="ar-AE" sz="1700" dirty="0">
                <a:effectLst/>
                <a:latin typeface="Calibri" panose="020F0502020204030204" pitchFamily="34" charset="0"/>
                <a:cs typeface="Calibri" panose="020F0502020204030204" pitchFamily="34" charset="0"/>
              </a:rPr>
              <a:t> کسماس و دامیانوس </a:t>
            </a:r>
            <a:r>
              <a:rPr lang="fa-IR" sz="1700" dirty="0">
                <a:latin typeface="Calibri" panose="020F0502020204030204" pitchFamily="34" charset="0"/>
                <a:cs typeface="Calibri" panose="020F0502020204030204" pitchFamily="34" charset="0"/>
              </a:rPr>
              <a:t>داد و</a:t>
            </a:r>
            <a:r>
              <a:rPr lang="ar-AE" sz="1700" dirty="0">
                <a:effectLst/>
                <a:latin typeface="Calibri" panose="020F0502020204030204" pitchFamily="34" charset="0"/>
                <a:cs typeface="Calibri" panose="020F0502020204030204" pitchFamily="34" charset="0"/>
              </a:rPr>
              <a:t> </a:t>
            </a:r>
            <a:r>
              <a:rPr lang="fa-IR" sz="1700" dirty="0">
                <a:effectLst/>
                <a:latin typeface="Calibri" panose="020F0502020204030204" pitchFamily="34" charset="0"/>
                <a:cs typeface="Calibri" panose="020F0502020204030204" pitchFamily="34" charset="0"/>
              </a:rPr>
              <a:t>آن​ها را به مقام والای</a:t>
            </a:r>
            <a:r>
              <a:rPr lang="ar-AE" sz="1700" dirty="0">
                <a:effectLst/>
                <a:latin typeface="Calibri" panose="020F0502020204030204" pitchFamily="34" charset="0"/>
                <a:cs typeface="Calibri" panose="020F0502020204030204" pitchFamily="34" charset="0"/>
              </a:rPr>
              <a:t> قدیسان حامی پیوند عضو </a:t>
            </a:r>
            <a:r>
              <a:rPr lang="fa-IR" sz="1700" dirty="0">
                <a:latin typeface="Calibri" panose="020F0502020204030204" pitchFamily="34" charset="0"/>
                <a:cs typeface="Calibri" panose="020F0502020204030204" pitchFamily="34" charset="0"/>
              </a:rPr>
              <a:t>رساند</a:t>
            </a:r>
            <a:r>
              <a:rPr lang="ar-AE" sz="1700" dirty="0">
                <a:effectLst/>
                <a:latin typeface="Calibri" panose="020F0502020204030204" pitchFamily="34" charset="0"/>
                <a:cs typeface="Calibri" panose="020F0502020204030204" pitchFamily="34" charset="0"/>
              </a:rPr>
              <a:t>.</a:t>
            </a:r>
            <a:r>
              <a:rPr lang="fa-IR" sz="1700" dirty="0">
                <a:latin typeface="Calibri" panose="020F0502020204030204" pitchFamily="34" charset="0"/>
                <a:cs typeface="Calibri" panose="020F0502020204030204" pitchFamily="34" charset="0"/>
              </a:rPr>
              <a:t> و اینگونه بود که </a:t>
            </a:r>
            <a:r>
              <a:rPr lang="ar-AE" sz="1700" dirty="0">
                <a:effectLst/>
                <a:latin typeface="Calibri" panose="020F0502020204030204" pitchFamily="34" charset="0"/>
                <a:cs typeface="Calibri" panose="020F0502020204030204" pitchFamily="34" charset="0"/>
              </a:rPr>
              <a:t>خیلی</a:t>
            </a:r>
            <a:r>
              <a:rPr lang="fa-IR" sz="1700" dirty="0">
                <a:effectLst/>
                <a:latin typeface="Calibri" panose="020F0502020204030204" pitchFamily="34" charset="0"/>
                <a:cs typeface="Calibri" panose="020F0502020204030204" pitchFamily="34" charset="0"/>
              </a:rPr>
              <a:t> تفاوتی به حالشان نکرد وقتی در </a:t>
            </a:r>
            <a:r>
              <a:rPr lang="ar-AE" sz="1700" dirty="0">
                <a:effectLst/>
                <a:latin typeface="Calibri" panose="020F0502020204030204" pitchFamily="34" charset="0"/>
                <a:cs typeface="Calibri" panose="020F0502020204030204" pitchFamily="34" charset="0"/>
              </a:rPr>
              <a:t>نهایت به خاطر </a:t>
            </a:r>
            <a:r>
              <a:rPr lang="fa-IR" sz="1700" dirty="0">
                <a:effectLst/>
                <a:latin typeface="Calibri" panose="020F0502020204030204" pitchFamily="34" charset="0"/>
                <a:cs typeface="Calibri" panose="020F0502020204030204" pitchFamily="34" charset="0"/>
              </a:rPr>
              <a:t>ایمانشان به مسیحیت</a:t>
            </a:r>
            <a:r>
              <a:rPr lang="ar-AE" sz="1700" dirty="0">
                <a:effectLst/>
                <a:latin typeface="Calibri" panose="020F0502020204030204" pitchFamily="34" charset="0"/>
                <a:cs typeface="Calibri" panose="020F0502020204030204" pitchFamily="34" charset="0"/>
              </a:rPr>
              <a:t> سر</a:t>
            </a:r>
            <a:r>
              <a:rPr lang="fa-IR" sz="1700" dirty="0">
                <a:effectLst/>
                <a:latin typeface="Calibri" panose="020F0502020204030204" pitchFamily="34" charset="0"/>
                <a:cs typeface="Calibri" panose="020F0502020204030204" pitchFamily="34" charset="0"/>
              </a:rPr>
              <a:t> خود</a:t>
            </a:r>
            <a:r>
              <a:rPr lang="ar-AE" sz="1700" dirty="0">
                <a:effectLst/>
                <a:latin typeface="Calibri" panose="020F0502020204030204" pitchFamily="34" charset="0"/>
                <a:cs typeface="Calibri" panose="020F0502020204030204" pitchFamily="34" charset="0"/>
              </a:rPr>
              <a:t> را از دست دادند</a:t>
            </a:r>
            <a:r>
              <a:rPr lang="fa-IR" sz="1700" dirty="0">
                <a:effectLst/>
                <a:latin typeface="Calibri" panose="020F0502020204030204" pitchFamily="34" charset="0"/>
                <a:cs typeface="Calibri" panose="020F0502020204030204" pitchFamily="34" charset="0"/>
              </a:rPr>
              <a:t> </a:t>
            </a:r>
            <a:r>
              <a:rPr lang="en-US" sz="1700" b="0" i="0" dirty="0">
                <a:solidFill>
                  <a:srgbClr val="000000"/>
                </a:solidFill>
                <a:effectLst/>
                <a:latin typeface="Calibri" panose="020F0502020204030204" pitchFamily="34" charset="0"/>
                <a:cs typeface="Calibri" panose="020F0502020204030204" pitchFamily="34" charset="0"/>
              </a:rPr>
              <a:t>–</a:t>
            </a:r>
            <a:r>
              <a:rPr lang="fa-IR" sz="1700" dirty="0">
                <a:effectLst/>
                <a:latin typeface="Calibri" panose="020F0502020204030204" pitchFamily="34" charset="0"/>
                <a:cs typeface="Calibri" panose="020F0502020204030204" pitchFamily="34" charset="0"/>
              </a:rPr>
              <a:t> چون حدس می​زنیم </a:t>
            </a:r>
            <a:r>
              <a:rPr lang="fa-IR" sz="1700" dirty="0">
                <a:latin typeface="Calibri" panose="020F0502020204030204" pitchFamily="34" charset="0"/>
                <a:cs typeface="Calibri" panose="020F0502020204030204" pitchFamily="34" charset="0"/>
              </a:rPr>
              <a:t>به محض</a:t>
            </a:r>
            <a:r>
              <a:rPr lang="ar-AE" sz="1700" dirty="0">
                <a:effectLst/>
                <a:latin typeface="Calibri" panose="020F0502020204030204" pitchFamily="34" charset="0"/>
                <a:cs typeface="Calibri" panose="020F0502020204030204" pitchFamily="34" charset="0"/>
              </a:rPr>
              <a:t> ورودشان به بهش</a:t>
            </a:r>
            <a:r>
              <a:rPr lang="fa-IR" sz="1700" dirty="0">
                <a:effectLst/>
                <a:latin typeface="Calibri" panose="020F0502020204030204" pitchFamily="34" charset="0"/>
                <a:cs typeface="Calibri" panose="020F0502020204030204" pitchFamily="34" charset="0"/>
              </a:rPr>
              <a:t>ت سریعا بهشان برگردانده شد</a:t>
            </a:r>
            <a:r>
              <a:rPr lang="fa-IR" sz="1700" dirty="0">
                <a:latin typeface="Calibri" panose="020F0502020204030204" pitchFamily="34" charset="0"/>
                <a:cs typeface="Calibri" panose="020F0502020204030204" pitchFamily="34" charset="0"/>
              </a:rPr>
              <a:t>.</a:t>
            </a:r>
            <a:endParaRPr lang="en-US" sz="1700" dirty="0">
              <a:effectLst/>
              <a:latin typeface="Calibri" panose="020F0502020204030204" pitchFamily="34" charset="0"/>
              <a:ea typeface="Calibri" panose="020F0502020204030204" pitchFamily="34" charset="0"/>
              <a:cs typeface="Calibri" panose="020F0502020204030204" pitchFamily="34" charset="0"/>
            </a:endParaRPr>
          </a:p>
          <a:p>
            <a:pPr marL="0" indent="0" algn="r" rtl="1">
              <a:lnSpc>
                <a:spcPct val="110000"/>
              </a:lnSpc>
              <a:spcBef>
                <a:spcPts val="0"/>
              </a:spcBef>
              <a:spcAft>
                <a:spcPts val="600"/>
              </a:spcAft>
              <a:buNone/>
            </a:pPr>
            <a:endParaRPr lang="ar-AE" sz="1700" dirty="0">
              <a:effectLst/>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BFE04147-4317-4544-4C95-502835B14E9D}"/>
              </a:ext>
            </a:extLst>
          </p:cNvPr>
          <p:cNvPicPr>
            <a:picLocks noChangeAspect="1"/>
          </p:cNvPicPr>
          <p:nvPr/>
        </p:nvPicPr>
        <p:blipFill rotWithShape="1">
          <a:blip r:embed="rId3">
            <a:extLst>
              <a:ext uri="{28A0092B-C50C-407E-A947-70E740481C1C}">
                <a14:useLocalDpi xmlns:a14="http://schemas.microsoft.com/office/drawing/2010/main" val="0"/>
              </a:ext>
            </a:extLst>
          </a:blip>
          <a:srcRect l="3616" r="10341" b="2"/>
          <a:stretch/>
        </p:blipFill>
        <p:spPr>
          <a:xfrm>
            <a:off x="5726368" y="661916"/>
            <a:ext cx="5593319" cy="5557909"/>
          </a:xfrm>
          <a:prstGeom prst="rect">
            <a:avLst/>
          </a:prstGeom>
        </p:spPr>
      </p:pic>
    </p:spTree>
    <p:extLst>
      <p:ext uri="{BB962C8B-B14F-4D97-AF65-F5344CB8AC3E}">
        <p14:creationId xmlns:p14="http://schemas.microsoft.com/office/powerpoint/2010/main" val="404358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a:xfrm>
            <a:off x="742951" y="2527478"/>
            <a:ext cx="3546416" cy="1996898"/>
          </a:xfrm>
        </p:spPr>
        <p:txBody>
          <a:bodyPr>
            <a:normAutofit/>
          </a:bodyPr>
          <a:lstStyle/>
          <a:p>
            <a:pPr marL="0" indent="0" algn="r">
              <a:lnSpc>
                <a:spcPct val="110000"/>
              </a:lnSpc>
              <a:spcBef>
                <a:spcPts val="0"/>
              </a:spcBef>
              <a:spcAft>
                <a:spcPts val="600"/>
              </a:spcAft>
              <a:buNone/>
            </a:pPr>
            <a:r>
              <a:rPr lang="ar-AE" sz="1700" dirty="0">
                <a:effectLst/>
                <a:latin typeface="Calibri" panose="020F0502020204030204" pitchFamily="34" charset="0"/>
                <a:cs typeface="Calibri" panose="020F0502020204030204" pitchFamily="34" charset="0"/>
              </a:rPr>
              <a:t>به راستی چرا پیوند عضو تا این حد دشوار است، چه عوامل تکاملی​</a:t>
            </a:r>
            <a:r>
              <a:rPr lang="fa-IR" sz="1700" dirty="0">
                <a:effectLst/>
                <a:latin typeface="Calibri" panose="020F0502020204030204" pitchFamily="34" charset="0"/>
                <a:cs typeface="Calibri" panose="020F0502020204030204" pitchFamily="34" charset="0"/>
              </a:rPr>
              <a:t>ای</a:t>
            </a:r>
            <a:r>
              <a:rPr lang="ar-AE" sz="1700" dirty="0">
                <a:effectLst/>
                <a:latin typeface="Calibri" panose="020F0502020204030204" pitchFamily="34" charset="0"/>
                <a:cs typeface="Calibri" panose="020F0502020204030204" pitchFamily="34" charset="0"/>
              </a:rPr>
              <a:t> دخیل هستند؟ این مساله حتما ذهن داروین را هم درگیر کرده بود...</a:t>
            </a:r>
            <a:r>
              <a:rPr lang="fa-IR" sz="1700" dirty="0">
                <a:effectLst/>
                <a:latin typeface="Calibri" panose="020F0502020204030204" pitchFamily="34" charset="0"/>
                <a:ea typeface="Calibri" panose="020F0502020204030204"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اما او درباره </a:t>
            </a:r>
            <a:r>
              <a:rPr lang="fa-IR" sz="1700" dirty="0">
                <a:latin typeface="Calibri" panose="020F0502020204030204" pitchFamily="34" charset="0"/>
                <a:cs typeface="Calibri" panose="020F0502020204030204" pitchFamily="34" charset="0"/>
              </a:rPr>
              <a:t>کلاس</a:t>
            </a:r>
            <a:r>
              <a:rPr lang="ar-AE" sz="1700" dirty="0">
                <a:effectLst/>
                <a:latin typeface="Calibri" panose="020F0502020204030204" pitchFamily="34" charset="0"/>
                <a:cs typeface="Calibri" panose="020F0502020204030204" pitchFamily="34" charset="0"/>
              </a:rPr>
              <a:t> منحصر به فردی </a:t>
            </a:r>
            <a:r>
              <a:rPr lang="fa-IR" sz="1700" dirty="0">
                <a:effectLst/>
                <a:latin typeface="Calibri" panose="020F0502020204030204" pitchFamily="34" charset="0"/>
                <a:cs typeface="Calibri" panose="020F0502020204030204" pitchFamily="34" charset="0"/>
              </a:rPr>
              <a:t>از </a:t>
            </a:r>
            <a:r>
              <a:rPr lang="ar-AE" sz="1700" dirty="0">
                <a:effectLst/>
                <a:latin typeface="Calibri" panose="020F0502020204030204" pitchFamily="34" charset="0"/>
                <a:cs typeface="Calibri" panose="020F0502020204030204" pitchFamily="34" charset="0"/>
              </a:rPr>
              <a:t>پروتئی</a:t>
            </a:r>
            <a:r>
              <a:rPr lang="fa-IR" sz="1700" dirty="0">
                <a:latin typeface="Calibri" panose="020F0502020204030204" pitchFamily="34" charset="0"/>
                <a:cs typeface="Calibri" panose="020F0502020204030204" pitchFamily="34" charset="0"/>
              </a:rPr>
              <a:t>ن​ه</a:t>
            </a:r>
            <a:r>
              <a:rPr lang="ar-AE" sz="1700" dirty="0">
                <a:effectLst/>
                <a:latin typeface="Calibri" panose="020F0502020204030204" pitchFamily="34" charset="0"/>
                <a:cs typeface="Calibri" panose="020F0502020204030204" pitchFamily="34" charset="0"/>
              </a:rPr>
              <a:t>ا</a:t>
            </a:r>
            <a:r>
              <a:rPr lang="fa-IR" sz="1700" dirty="0">
                <a:effectLst/>
                <a:latin typeface="Calibri" panose="020F0502020204030204"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که تقریبا توسط </a:t>
            </a:r>
            <a:r>
              <a:rPr lang="fa-IR" sz="1700" dirty="0">
                <a:effectLst/>
                <a:latin typeface="Calibri" panose="020F0502020204030204" pitchFamily="34" charset="0"/>
                <a:cs typeface="Calibri" panose="020F0502020204030204" pitchFamily="34" charset="0"/>
              </a:rPr>
              <a:t>تمام</a:t>
            </a:r>
            <a:r>
              <a:rPr lang="ar-AE" sz="1700" dirty="0">
                <a:effectLst/>
                <a:latin typeface="Calibri" panose="020F0502020204030204" pitchFamily="34" charset="0"/>
                <a:cs typeface="Calibri" panose="020F0502020204030204" pitchFamily="34" charset="0"/>
              </a:rPr>
              <a:t> یوکاریوت​</a:t>
            </a:r>
            <a:r>
              <a:rPr lang="fa-IR" sz="1700" dirty="0">
                <a:latin typeface="Calibri" panose="020F0502020204030204" pitchFamily="34" charset="0"/>
                <a:cs typeface="Calibri" panose="020F0502020204030204" pitchFamily="34" charset="0"/>
              </a:rPr>
              <a:t>ه</a:t>
            </a:r>
            <a:r>
              <a:rPr lang="ar-AE" sz="1700" dirty="0">
                <a:effectLst/>
                <a:latin typeface="Calibri" panose="020F0502020204030204" pitchFamily="34" charset="0"/>
                <a:cs typeface="Calibri" panose="020F0502020204030204" pitchFamily="34" charset="0"/>
              </a:rPr>
              <a:t>ای چند</a:t>
            </a:r>
            <a:r>
              <a:rPr lang="ar-AE" sz="1700" dirty="0">
                <a:effectLst/>
                <a:latin typeface="Speak Pro" panose="020B0504020101020102"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a:t>
            </a:r>
            <a:r>
              <a:rPr lang="ar-AE" sz="1700" dirty="0">
                <a:effectLst/>
                <a:latin typeface="Speak Pro" panose="020B0504020101020102"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سلولی </a:t>
            </a:r>
            <a:r>
              <a:rPr lang="fa-IR" sz="1700" dirty="0">
                <a:effectLst/>
                <a:latin typeface="Calibri" panose="020F0502020204030204" pitchFamily="34" charset="0"/>
                <a:cs typeface="Calibri" panose="020F0502020204030204" pitchFamily="34" charset="0"/>
              </a:rPr>
              <a:t>بیان</a:t>
            </a:r>
            <a:r>
              <a:rPr lang="ar-AE" sz="1700" dirty="0">
                <a:effectLst/>
                <a:latin typeface="Calibri" panose="020F0502020204030204" pitchFamily="34" charset="0"/>
                <a:cs typeface="Calibri" panose="020F0502020204030204" pitchFamily="34" charset="0"/>
              </a:rPr>
              <a:t> می</a:t>
            </a:r>
            <a:r>
              <a:rPr lang="fa-IR" sz="1700" dirty="0">
                <a:latin typeface="Calibri" panose="020F0502020204030204"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شوند چیزی نمی</a:t>
            </a:r>
            <a:r>
              <a:rPr lang="fa-IR" sz="1700" dirty="0">
                <a:latin typeface="Calibri" panose="020F0502020204030204"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دانست.</a:t>
            </a:r>
            <a:endParaRPr lang="nl-NL" sz="1700" dirty="0">
              <a:latin typeface="Calibri" panose="020F0502020204030204" pitchFamily="34" charset="0"/>
              <a:cs typeface="Calibri" panose="020F0502020204030204" pitchFamily="34" charset="0"/>
            </a:endParaRPr>
          </a:p>
        </p:txBody>
      </p:sp>
      <p:pic>
        <p:nvPicPr>
          <p:cNvPr id="4" name="Tijdelijke aanduiding voor inhoud 4">
            <a:extLst>
              <a:ext uri="{FF2B5EF4-FFF2-40B4-BE49-F238E27FC236}">
                <a16:creationId xmlns:a16="http://schemas.microsoft.com/office/drawing/2014/main" id="{7129B8C0-F712-D00B-7CA0-F4577C0D5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294265"/>
            <a:ext cx="6155141" cy="4293210"/>
          </a:xfrm>
          <a:prstGeom prst="rect">
            <a:avLst/>
          </a:prstGeom>
        </p:spPr>
      </p:pic>
    </p:spTree>
    <p:extLst>
      <p:ext uri="{BB962C8B-B14F-4D97-AF65-F5344CB8AC3E}">
        <p14:creationId xmlns:p14="http://schemas.microsoft.com/office/powerpoint/2010/main" val="207357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a:xfrm>
            <a:off x="1200150" y="2073453"/>
            <a:ext cx="4374920" cy="2974797"/>
          </a:xfrm>
        </p:spPr>
        <p:txBody>
          <a:bodyPr>
            <a:noAutofit/>
          </a:bodyPr>
          <a:lstStyle/>
          <a:p>
            <a:pPr marL="0" indent="0" algn="r" rtl="1">
              <a:lnSpc>
                <a:spcPct val="110000"/>
              </a:lnSpc>
              <a:spcBef>
                <a:spcPts val="0"/>
              </a:spcBef>
              <a:spcAft>
                <a:spcPts val="600"/>
              </a:spcAft>
              <a:buNone/>
            </a:pPr>
            <a:r>
              <a:rPr lang="ar-AE" sz="1700" dirty="0">
                <a:effectLst/>
                <a:latin typeface="Calibri" panose="020F0502020204030204" pitchFamily="34" charset="0"/>
                <a:cs typeface="Calibri" panose="020F0502020204030204" pitchFamily="34" charset="0"/>
              </a:rPr>
              <a:t>بیایید </a:t>
            </a:r>
            <a:r>
              <a:rPr lang="fa-IR" sz="1700" dirty="0">
                <a:effectLst/>
                <a:latin typeface="Calibri" panose="020F0502020204030204" pitchFamily="34" charset="0"/>
                <a:cs typeface="Calibri" panose="020F0502020204030204" pitchFamily="34" charset="0"/>
              </a:rPr>
              <a:t>مروری به</a:t>
            </a:r>
            <a:r>
              <a:rPr lang="ar-AE" sz="1700" dirty="0">
                <a:effectLst/>
                <a:latin typeface="Calibri" panose="020F0502020204030204" pitchFamily="34" charset="0"/>
                <a:cs typeface="Calibri" panose="020F0502020204030204" pitchFamily="34" charset="0"/>
              </a:rPr>
              <a:t> درک فعلی​مان از دو </a:t>
            </a:r>
            <a:r>
              <a:rPr lang="fa-IR" sz="1700" dirty="0">
                <a:effectLst/>
                <a:latin typeface="Calibri" panose="020F0502020204030204" pitchFamily="34" charset="0"/>
                <a:cs typeface="Calibri" panose="020F0502020204030204" pitchFamily="34" charset="0"/>
              </a:rPr>
              <a:t>کلاس </a:t>
            </a:r>
            <a:r>
              <a:rPr lang="ar-AE" sz="1700" dirty="0">
                <a:effectLst/>
                <a:latin typeface="Calibri" panose="020F0502020204030204" pitchFamily="34" charset="0"/>
                <a:cs typeface="Calibri" panose="020F0502020204030204" pitchFamily="34" charset="0"/>
              </a:rPr>
              <a:t>منحصر به فرد</a:t>
            </a:r>
            <a:r>
              <a:rPr lang="fa-IR" sz="1700" dirty="0">
                <a:latin typeface="Calibri" panose="020F0502020204030204" pitchFamily="34" charset="0"/>
                <a:cs typeface="Calibri" panose="020F0502020204030204" pitchFamily="34" charset="0"/>
              </a:rPr>
              <a:t> از</a:t>
            </a:r>
            <a:r>
              <a:rPr lang="ar-AE" sz="1700" dirty="0">
                <a:effectLst/>
                <a:latin typeface="Calibri" panose="020F0502020204030204" pitchFamily="34" charset="0"/>
                <a:cs typeface="Calibri" panose="020F0502020204030204" pitchFamily="34" charset="0"/>
              </a:rPr>
              <a:t> پروتئین​</a:t>
            </a:r>
            <a:r>
              <a:rPr lang="fa-IR" sz="1700" dirty="0">
                <a:effectLst/>
                <a:latin typeface="Calibri" panose="020F0502020204030204" pitchFamily="34" charset="0"/>
                <a:cs typeface="Calibri" panose="020F0502020204030204" pitchFamily="34" charset="0"/>
              </a:rPr>
              <a:t>ه</a:t>
            </a:r>
            <a:r>
              <a:rPr lang="ar-AE" sz="1700" dirty="0">
                <a:effectLst/>
                <a:latin typeface="Calibri" panose="020F0502020204030204" pitchFamily="34" charset="0"/>
                <a:cs typeface="Calibri" panose="020F0502020204030204" pitchFamily="34" charset="0"/>
              </a:rPr>
              <a:t>ا در بدن </a:t>
            </a:r>
            <a:r>
              <a:rPr lang="fa-IR" sz="1700" dirty="0">
                <a:effectLst/>
                <a:latin typeface="Calibri" panose="020F0502020204030204" pitchFamily="34" charset="0"/>
                <a:cs typeface="Calibri" panose="020F0502020204030204" pitchFamily="34" charset="0"/>
              </a:rPr>
              <a:t>بک</a:t>
            </a:r>
            <a:r>
              <a:rPr lang="ar-AE" sz="1700" dirty="0">
                <a:effectLst/>
                <a:latin typeface="Calibri" panose="020F0502020204030204" pitchFamily="34" charset="0"/>
                <a:cs typeface="Calibri" panose="020F0502020204030204" pitchFamily="34" charset="0"/>
              </a:rPr>
              <a:t>نیم؛ پروتئین​هایی که بالاترین درجه از پلی</a:t>
            </a:r>
            <a:r>
              <a:rPr lang="ar-AE" sz="1700" dirty="0">
                <a:latin typeface="Speak Pro" panose="020B0504020101020102"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م</a:t>
            </a:r>
            <a:r>
              <a:rPr lang="fa-IR" sz="1700" dirty="0">
                <a:effectLst/>
                <a:latin typeface="Calibri" panose="020F0502020204030204" pitchFamily="34" charset="0"/>
                <a:cs typeface="Calibri" panose="020F0502020204030204" pitchFamily="34" charset="0"/>
              </a:rPr>
              <a:t>و</a:t>
            </a:r>
            <a:r>
              <a:rPr lang="ar-AE" sz="1700" dirty="0">
                <a:effectLst/>
                <a:latin typeface="Calibri" panose="020F0502020204030204" pitchFamily="34" charset="0"/>
                <a:cs typeface="Calibri" panose="020F0502020204030204" pitchFamily="34" charset="0"/>
              </a:rPr>
              <a:t>رفیسم (یا تفاوت بین افراد) را نشان می</a:t>
            </a:r>
            <a:r>
              <a:rPr lang="fa-IR" sz="1700" dirty="0">
                <a:latin typeface="Calibri" panose="020F0502020204030204"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دهند. این</a:t>
            </a:r>
            <a:r>
              <a:rPr lang="en-US" sz="1700" dirty="0">
                <a:effectLst/>
                <a:latin typeface="Calibri" panose="020F0502020204030204"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پروتئین​</a:t>
            </a:r>
            <a:r>
              <a:rPr lang="fa-IR" sz="1700" dirty="0">
                <a:effectLst/>
                <a:latin typeface="Calibri" panose="020F0502020204030204" pitchFamily="34" charset="0"/>
                <a:cs typeface="Calibri" panose="020F0502020204030204" pitchFamily="34" charset="0"/>
              </a:rPr>
              <a:t>ه</a:t>
            </a:r>
            <a:r>
              <a:rPr lang="ar-AE" sz="1700" dirty="0">
                <a:effectLst/>
                <a:latin typeface="Calibri" panose="020F0502020204030204" pitchFamily="34" charset="0"/>
                <a:cs typeface="Calibri" panose="020F0502020204030204" pitchFamily="34" charset="0"/>
              </a:rPr>
              <a:t>ا</a:t>
            </a:r>
            <a:r>
              <a:rPr lang="fa-IR" sz="1700" dirty="0">
                <a:effectLst/>
                <a:latin typeface="Calibri" panose="020F0502020204030204" pitchFamily="34" charset="0"/>
                <a:cs typeface="Calibri" panose="020F0502020204030204" pitchFamily="34" charset="0"/>
              </a:rPr>
              <a:t> برخلاف اکثر </a:t>
            </a:r>
            <a:r>
              <a:rPr lang="ar-AE" sz="1700" dirty="0">
                <a:effectLst/>
                <a:latin typeface="Calibri" panose="020F0502020204030204" pitchFamily="34" charset="0"/>
                <a:cs typeface="Calibri" panose="020F0502020204030204" pitchFamily="34" charset="0"/>
              </a:rPr>
              <a:t>پروتئین​</a:t>
            </a:r>
            <a:r>
              <a:rPr lang="fa-IR" sz="1700" dirty="0">
                <a:effectLst/>
                <a:latin typeface="Calibri" panose="020F0502020204030204" pitchFamily="34" charset="0"/>
                <a:cs typeface="Calibri" panose="020F0502020204030204" pitchFamily="34" charset="0"/>
              </a:rPr>
              <a:t>ه</a:t>
            </a:r>
            <a:r>
              <a:rPr lang="ar-AE" sz="1700" dirty="0">
                <a:effectLst/>
                <a:latin typeface="Calibri" panose="020F0502020204030204" pitchFamily="34" charset="0"/>
                <a:cs typeface="Calibri" panose="020F0502020204030204" pitchFamily="34" charset="0"/>
              </a:rPr>
              <a:t>ای</a:t>
            </a:r>
            <a:r>
              <a:rPr lang="fa-IR" sz="1700" dirty="0">
                <a:effectLst/>
                <a:latin typeface="Calibri" panose="020F0502020204030204" pitchFamily="34" charset="0"/>
                <a:cs typeface="Calibri" panose="020F0502020204030204" pitchFamily="34" charset="0"/>
              </a:rPr>
              <a:t> دیگر که بین انسان​ها تقریبا یکسان هستند، منحصر به فردند</a:t>
            </a:r>
            <a:r>
              <a:rPr lang="ar-AE" sz="1700" dirty="0">
                <a:effectLst/>
                <a:latin typeface="Calibri" panose="020F0502020204030204" pitchFamily="34" charset="0"/>
                <a:cs typeface="Calibri" panose="020F0502020204030204" pitchFamily="34" charset="0"/>
              </a:rPr>
              <a:t>. این پروتئین‌های پلی</a:t>
            </a:r>
            <a:r>
              <a:rPr lang="ar-AE" sz="1700" dirty="0">
                <a:latin typeface="Speak Pro" panose="020B0504020101020102"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م</a:t>
            </a:r>
            <a:r>
              <a:rPr lang="fa-IR" sz="1700" dirty="0">
                <a:effectLst/>
                <a:latin typeface="Calibri" panose="020F0502020204030204" pitchFamily="34" charset="0"/>
                <a:cs typeface="Calibri" panose="020F0502020204030204" pitchFamily="34" charset="0"/>
              </a:rPr>
              <a:t>و</a:t>
            </a:r>
            <a:r>
              <a:rPr lang="ar-AE" sz="1700" dirty="0">
                <a:effectLst/>
                <a:latin typeface="Calibri" panose="020F0502020204030204" pitchFamily="34" charset="0"/>
                <a:cs typeface="Calibri" panose="020F0502020204030204" pitchFamily="34" charset="0"/>
              </a:rPr>
              <a:t>رفیک</a:t>
            </a:r>
            <a:r>
              <a:rPr lang="fa-IR" sz="1700" dirty="0">
                <a:latin typeface="Calibri" panose="020F0502020204030204" pitchFamily="34" charset="0"/>
                <a:cs typeface="Calibri" panose="020F0502020204030204" pitchFamily="34" charset="0"/>
              </a:rPr>
              <a:t> همان</a:t>
            </a:r>
            <a:r>
              <a:rPr lang="ar-AE" sz="1700" dirty="0">
                <a:effectLst/>
                <a:latin typeface="Calibri" panose="020F0502020204030204" pitchFamily="34" charset="0"/>
                <a:cs typeface="Calibri" panose="020F0502020204030204" pitchFamily="34" charset="0"/>
              </a:rPr>
              <a:t> "آنتی</a:t>
            </a:r>
            <a:r>
              <a:rPr lang="ar-AE" sz="1700" dirty="0">
                <a:latin typeface="Speak Pro" panose="020B0504020101020102"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ژن‌های عضو پیوندی" هستند و </a:t>
            </a:r>
            <a:r>
              <a:rPr lang="fa-IR" sz="1700" dirty="0">
                <a:latin typeface="Calibri" panose="020F0502020204030204" pitchFamily="34" charset="0"/>
                <a:cs typeface="Calibri" panose="020F0502020204030204" pitchFamily="34" charset="0"/>
              </a:rPr>
              <a:t>به طور کلی </a:t>
            </a:r>
            <a:r>
              <a:rPr lang="en-US" sz="1700" dirty="0">
                <a:effectLst/>
                <a:latin typeface="Calibri" panose="020F0502020204030204" pitchFamily="34" charset="0"/>
                <a:cs typeface="Calibri" panose="020F0502020204030204" pitchFamily="34" charset="0"/>
              </a:rPr>
              <a:t>MHC</a:t>
            </a:r>
            <a:r>
              <a:rPr lang="fa-IR" sz="1700" dirty="0">
                <a:effectLst/>
                <a:latin typeface="Calibri" panose="020F0502020204030204" pitchFamily="34" charset="0"/>
                <a:cs typeface="Calibri" panose="020F0502020204030204" pitchFamily="34" charset="0"/>
              </a:rPr>
              <a:t> </a:t>
            </a:r>
            <a:r>
              <a:rPr lang="fa-IR" sz="1700" dirty="0">
                <a:latin typeface="Calibri" panose="020F0502020204030204" pitchFamily="34" charset="0"/>
                <a:cs typeface="Calibri" panose="020F0502020204030204" pitchFamily="34" charset="0"/>
              </a:rPr>
              <a:t>کلاس </a:t>
            </a:r>
            <a:r>
              <a:rPr lang="en-US" sz="1700" dirty="0">
                <a:latin typeface="Calibri" panose="020F0502020204030204" pitchFamily="34" charset="0"/>
                <a:cs typeface="Calibri" panose="020F0502020204030204" pitchFamily="34" charset="0"/>
              </a:rPr>
              <a:t>I</a:t>
            </a:r>
            <a:r>
              <a:rPr lang="ar-AE" sz="1700" dirty="0">
                <a:effectLst/>
                <a:latin typeface="Calibri" panose="020F0502020204030204" pitchFamily="34" charset="0"/>
                <a:cs typeface="Calibri" panose="020F0502020204030204" pitchFamily="34" charset="0"/>
              </a:rPr>
              <a:t> و</a:t>
            </a:r>
            <a:r>
              <a:rPr lang="fa-IR" sz="1700" dirty="0">
                <a:effectLst/>
                <a:latin typeface="Calibri" panose="020F0502020204030204" pitchFamily="34" charset="0"/>
                <a:cs typeface="Calibri" panose="020F0502020204030204" pitchFamily="34" charset="0"/>
              </a:rPr>
              <a:t> </a:t>
            </a:r>
            <a:r>
              <a:rPr lang="en-US" sz="1700" dirty="0">
                <a:effectLst/>
                <a:latin typeface="Calibri" panose="020F0502020204030204" pitchFamily="34" charset="0"/>
                <a:cs typeface="Calibri" panose="020F0502020204030204" pitchFamily="34" charset="0"/>
              </a:rPr>
              <a:t>MHC</a:t>
            </a:r>
            <a:r>
              <a:rPr lang="fa-IR" sz="1700" dirty="0">
                <a:effectLst/>
                <a:latin typeface="Calibri" panose="020F0502020204030204" pitchFamily="34" charset="0"/>
                <a:cs typeface="Calibri" panose="020F0502020204030204" pitchFamily="34" charset="0"/>
              </a:rPr>
              <a:t> کلاس </a:t>
            </a:r>
            <a:r>
              <a:rPr lang="en-US" sz="1700" dirty="0">
                <a:effectLst/>
                <a:latin typeface="Calibri" panose="020F0502020204030204" pitchFamily="34" charset="0"/>
                <a:cs typeface="Calibri" panose="020F0502020204030204" pitchFamily="34" charset="0"/>
              </a:rPr>
              <a:t>II</a:t>
            </a:r>
            <a:r>
              <a:rPr lang="ar-AE" sz="1700" dirty="0">
                <a:effectLst/>
                <a:latin typeface="Calibri" panose="020F0502020204030204" pitchFamily="34" charset="0"/>
                <a:cs typeface="Calibri" panose="020F0502020204030204" pitchFamily="34" charset="0"/>
              </a:rPr>
              <a:t> خوانده می</a:t>
            </a:r>
            <a:r>
              <a:rPr lang="fa-IR" sz="1700" dirty="0">
                <a:latin typeface="Calibri" panose="020F0502020204030204"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شوند. </a:t>
            </a:r>
            <a:r>
              <a:rPr lang="fa-IR" sz="1700" dirty="0">
                <a:effectLst/>
                <a:latin typeface="Calibri" panose="020F0502020204030204" pitchFamily="34" charset="0"/>
                <a:cs typeface="Calibri" panose="020F0502020204030204" pitchFamily="34" charset="0"/>
              </a:rPr>
              <a:t>نسخه انسانی</a:t>
            </a:r>
            <a:r>
              <a:rPr lang="ar-AE" sz="1700" dirty="0">
                <a:effectLst/>
                <a:latin typeface="Calibri" panose="020F0502020204030204" pitchFamily="34" charset="0"/>
                <a:cs typeface="Calibri" panose="020F0502020204030204" pitchFamily="34" charset="0"/>
              </a:rPr>
              <a:t> آن</a:t>
            </a:r>
            <a:r>
              <a:rPr lang="fa-IR" sz="1700" dirty="0">
                <a:latin typeface="Calibri" panose="020F0502020204030204" pitchFamily="34" charset="0"/>
                <a:cs typeface="Calibri" panose="020F0502020204030204" pitchFamily="34" charset="0"/>
              </a:rPr>
              <a:t>​</a:t>
            </a:r>
            <a:r>
              <a:rPr lang="ar-AE" sz="1700" dirty="0">
                <a:effectLst/>
                <a:latin typeface="Calibri" panose="020F0502020204030204" pitchFamily="34" charset="0"/>
                <a:cs typeface="Calibri" panose="020F0502020204030204" pitchFamily="34" charset="0"/>
              </a:rPr>
              <a:t>ها</a:t>
            </a:r>
            <a:r>
              <a:rPr lang="fa-IR" sz="1700" dirty="0">
                <a:effectLst/>
                <a:latin typeface="Calibri" panose="020F0502020204030204" pitchFamily="34" charset="0"/>
                <a:cs typeface="Calibri" panose="020F0502020204030204" pitchFamily="34" charset="0"/>
              </a:rPr>
              <a:t> آنتی</a:t>
            </a:r>
            <a:r>
              <a:rPr lang="fa-IR" sz="1700" dirty="0">
                <a:latin typeface="Speak Pro" panose="020B0504020101020102" pitchFamily="34" charset="0"/>
                <a:cs typeface="Calibri" panose="020F0502020204030204" pitchFamily="34" charset="0"/>
              </a:rPr>
              <a:t>​</a:t>
            </a:r>
            <a:r>
              <a:rPr lang="fa-IR" sz="1700" dirty="0">
                <a:effectLst/>
                <a:latin typeface="Calibri" panose="020F0502020204030204" pitchFamily="34" charset="0"/>
                <a:cs typeface="Calibri" panose="020F0502020204030204" pitchFamily="34" charset="0"/>
              </a:rPr>
              <a:t>ژن​های لوکوسیت انسانی، یا همان</a:t>
            </a:r>
            <a:r>
              <a:rPr lang="en-US" sz="1700" dirty="0">
                <a:effectLst/>
                <a:latin typeface="Calibri" panose="020F0502020204030204" pitchFamily="34" charset="0"/>
                <a:cs typeface="Calibri" panose="020F0502020204030204" pitchFamily="34" charset="0"/>
              </a:rPr>
              <a:t>HLA </a:t>
            </a:r>
            <a:r>
              <a:rPr lang="fa-IR" sz="1700" dirty="0">
                <a:latin typeface="Calibri" panose="020F0502020204030204" pitchFamily="34" charset="0"/>
                <a:cs typeface="Calibri" panose="020F0502020204030204" pitchFamily="34" charset="0"/>
              </a:rPr>
              <a:t> </a:t>
            </a:r>
            <a:r>
              <a:rPr lang="fa-IR" sz="1700" dirty="0">
                <a:effectLst/>
                <a:latin typeface="Calibri" panose="020F0502020204030204" pitchFamily="34" charset="0"/>
                <a:cs typeface="Calibri" panose="020F0502020204030204" pitchFamily="34" charset="0"/>
              </a:rPr>
              <a:t>کلاس </a:t>
            </a:r>
            <a:r>
              <a:rPr lang="en-US" sz="1700" dirty="0">
                <a:effectLst/>
                <a:latin typeface="Calibri" panose="020F0502020204030204" pitchFamily="34" charset="0"/>
                <a:cs typeface="Calibri" panose="020F0502020204030204" pitchFamily="34" charset="0"/>
              </a:rPr>
              <a:t>I</a:t>
            </a:r>
            <a:r>
              <a:rPr lang="fa-IR" sz="1700" dirty="0">
                <a:effectLst/>
                <a:latin typeface="Calibri" panose="020F0502020204030204" pitchFamily="34" charset="0"/>
                <a:cs typeface="Calibri" panose="020F0502020204030204" pitchFamily="34" charset="0"/>
              </a:rPr>
              <a:t> </a:t>
            </a:r>
            <a:r>
              <a:rPr lang="ar-AE" sz="1700" dirty="0">
                <a:effectLst/>
                <a:latin typeface="Calibri" panose="020F0502020204030204" pitchFamily="34" charset="0"/>
                <a:cs typeface="Calibri" panose="020F0502020204030204" pitchFamily="34" charset="0"/>
              </a:rPr>
              <a:t>و</a:t>
            </a:r>
            <a:r>
              <a:rPr lang="fa-IR" sz="1700" dirty="0">
                <a:effectLst/>
                <a:latin typeface="Calibri" panose="020F0502020204030204" pitchFamily="34" charset="0"/>
                <a:cs typeface="Calibri" panose="020F0502020204030204" pitchFamily="34" charset="0"/>
              </a:rPr>
              <a:t> </a:t>
            </a:r>
            <a:r>
              <a:rPr lang="en-US" sz="1700" dirty="0">
                <a:effectLst/>
                <a:latin typeface="Calibri" panose="020F0502020204030204" pitchFamily="34" charset="0"/>
                <a:cs typeface="Calibri" panose="020F0502020204030204" pitchFamily="34" charset="0"/>
              </a:rPr>
              <a:t>HLA</a:t>
            </a:r>
            <a:r>
              <a:rPr lang="fa-IR" sz="1700" dirty="0">
                <a:effectLst/>
                <a:latin typeface="Calibri" panose="020F0502020204030204" pitchFamily="34" charset="0"/>
                <a:cs typeface="Calibri" panose="020F0502020204030204" pitchFamily="34" charset="0"/>
              </a:rPr>
              <a:t> کلاس </a:t>
            </a:r>
            <a:r>
              <a:rPr lang="en-US" sz="1700" dirty="0">
                <a:effectLst/>
                <a:latin typeface="Calibri" panose="020F0502020204030204" pitchFamily="34" charset="0"/>
                <a:cs typeface="Calibri" panose="020F0502020204030204" pitchFamily="34" charset="0"/>
              </a:rPr>
              <a:t>II</a:t>
            </a:r>
            <a:r>
              <a:rPr lang="ar-AE" sz="1700" dirty="0">
                <a:effectLst/>
                <a:latin typeface="Calibri" panose="020F0502020204030204" pitchFamily="34" charset="0"/>
                <a:cs typeface="Calibri" panose="020F0502020204030204" pitchFamily="34" charset="0"/>
              </a:rPr>
              <a:t> </a:t>
            </a:r>
            <a:r>
              <a:rPr lang="fa-IR" sz="1700" dirty="0">
                <a:effectLst/>
                <a:latin typeface="Calibri" panose="020F0502020204030204" pitchFamily="34" charset="0"/>
                <a:cs typeface="Calibri" panose="020F0502020204030204" pitchFamily="34" charset="0"/>
              </a:rPr>
              <a:t>نام دارند</a:t>
            </a:r>
            <a:r>
              <a:rPr lang="ar-AE" sz="1700" dirty="0">
                <a:effectLst/>
                <a:latin typeface="Calibri" panose="020F0502020204030204" pitchFamily="34" charset="0"/>
                <a:cs typeface="Calibri" panose="020F0502020204030204" pitchFamily="34" charset="0"/>
              </a:rPr>
              <a:t>. </a:t>
            </a:r>
          </a:p>
        </p:txBody>
      </p:sp>
      <p:pic>
        <p:nvPicPr>
          <p:cNvPr id="7" name="Tijdelijke aanduiding voor inhoud 4">
            <a:extLst>
              <a:ext uri="{FF2B5EF4-FFF2-40B4-BE49-F238E27FC236}">
                <a16:creationId xmlns:a16="http://schemas.microsoft.com/office/drawing/2014/main" id="{471B9D53-FDE6-259E-7702-F32E32F7F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1929982"/>
            <a:ext cx="4737650" cy="3020251"/>
          </a:xfrm>
          <a:prstGeom prst="rect">
            <a:avLst/>
          </a:prstGeom>
        </p:spPr>
      </p:pic>
    </p:spTree>
    <p:extLst>
      <p:ext uri="{BB962C8B-B14F-4D97-AF65-F5344CB8AC3E}">
        <p14:creationId xmlns:p14="http://schemas.microsoft.com/office/powerpoint/2010/main" val="3523594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a:xfrm>
            <a:off x="771524" y="2371902"/>
            <a:ext cx="3517843" cy="2238198"/>
          </a:xfrm>
        </p:spPr>
        <p:txBody>
          <a:bodyPr>
            <a:normAutofit/>
          </a:bodyPr>
          <a:lstStyle/>
          <a:p>
            <a:pPr marL="0" marR="0" indent="0" algn="r" rtl="1">
              <a:lnSpc>
                <a:spcPct val="110000"/>
              </a:lnSpc>
              <a:spcBef>
                <a:spcPts val="0"/>
              </a:spcBef>
              <a:spcAft>
                <a:spcPts val="600"/>
              </a:spcAft>
              <a:buNone/>
            </a:pPr>
            <a:r>
              <a:rPr lang="fa-IR" sz="1700" dirty="0">
                <a:effectLst/>
                <a:latin typeface="Calibri" panose="020F0502020204030204" pitchFamily="34" charset="0"/>
                <a:ea typeface="Calibri" panose="020F0502020204030204" pitchFamily="34" charset="0"/>
                <a:cs typeface="Calibri" panose="020F0502020204030204" pitchFamily="34" charset="0"/>
              </a:rPr>
              <a:t>مهم</a:t>
            </a:r>
            <a:r>
              <a:rPr lang="fa-IR" sz="1700" dirty="0">
                <a:latin typeface="Calibri" panose="020F0502020204030204" pitchFamily="34" charset="0"/>
                <a:ea typeface="Calibri" panose="020F0502020204030204" pitchFamily="34" charset="0"/>
                <a:cs typeface="Calibri" panose="020F0502020204030204" pitchFamily="34" charset="0"/>
              </a:rPr>
              <a:t>​</a:t>
            </a:r>
            <a:r>
              <a:rPr lang="fa-IR" sz="1700" dirty="0">
                <a:effectLst/>
                <a:latin typeface="Calibri" panose="020F0502020204030204" pitchFamily="34" charset="0"/>
                <a:ea typeface="Calibri" panose="020F0502020204030204" pitchFamily="34" charset="0"/>
                <a:cs typeface="Calibri" panose="020F0502020204030204" pitchFamily="34" charset="0"/>
              </a:rPr>
              <a:t>ترین مولکول​های</a:t>
            </a:r>
            <a:r>
              <a:rPr lang="en-US" sz="1700" dirty="0">
                <a:effectLst/>
                <a:latin typeface="Calibri" panose="020F0502020204030204" pitchFamily="34" charset="0"/>
                <a:ea typeface="Calibri" panose="020F0502020204030204" pitchFamily="34" charset="0"/>
                <a:cs typeface="Calibri" panose="020F0502020204030204" pitchFamily="34" charset="0"/>
              </a:rPr>
              <a:t>HLA </a:t>
            </a:r>
            <a:r>
              <a:rPr lang="fa-IR" sz="1700" dirty="0">
                <a:effectLst/>
                <a:latin typeface="Calibri" panose="020F0502020204030204" pitchFamily="34" charset="0"/>
                <a:ea typeface="Calibri" panose="020F0502020204030204" pitchFamily="34" charset="0"/>
                <a:cs typeface="Calibri" panose="020F0502020204030204" pitchFamily="34" charset="0"/>
              </a:rPr>
              <a:t> دخیل در پیوند </a:t>
            </a:r>
            <a:r>
              <a:rPr lang="en-US" sz="1700" dirty="0">
                <a:effectLst/>
                <a:latin typeface="Calibri" panose="020F0502020204030204" pitchFamily="34" charset="0"/>
                <a:ea typeface="Calibri" panose="020F0502020204030204" pitchFamily="34" charset="0"/>
                <a:cs typeface="Calibri" panose="020F0502020204030204" pitchFamily="34" charset="0"/>
              </a:rPr>
              <a:t>HLA​-​​A</a:t>
            </a:r>
            <a:r>
              <a:rPr lang="fa-IR" sz="1700" dirty="0">
                <a:effectLst/>
                <a:latin typeface="Calibri" panose="020F0502020204030204" pitchFamily="34" charset="0"/>
                <a:ea typeface="Calibri" panose="020F0502020204030204" pitchFamily="34" charset="0"/>
                <a:cs typeface="Calibri" panose="020F0502020204030204" pitchFamily="34" charset="0"/>
              </a:rPr>
              <a:t>، </a:t>
            </a:r>
            <a:r>
              <a:rPr lang="en-US" sz="1700" dirty="0">
                <a:effectLst/>
                <a:latin typeface="Calibri" panose="020F0502020204030204" pitchFamily="34" charset="0"/>
                <a:ea typeface="Calibri" panose="020F0502020204030204" pitchFamily="34" charset="0"/>
                <a:cs typeface="Calibri" panose="020F0502020204030204" pitchFamily="34" charset="0"/>
              </a:rPr>
              <a:t>-​B</a:t>
            </a:r>
            <a:r>
              <a:rPr lang="fa-IR" sz="1700" dirty="0">
                <a:effectLst/>
                <a:latin typeface="Calibri" panose="020F0502020204030204" pitchFamily="34" charset="0"/>
                <a:ea typeface="Calibri" panose="020F0502020204030204" pitchFamily="34" charset="0"/>
                <a:cs typeface="Calibri" panose="020F0502020204030204" pitchFamily="34" charset="0"/>
              </a:rPr>
              <a:t> و ​​</a:t>
            </a:r>
            <a:r>
              <a:rPr lang="en-US" sz="1700" dirty="0">
                <a:latin typeface="Calibri" panose="020F0502020204030204" pitchFamily="34" charset="0"/>
                <a:ea typeface="Calibri" panose="020F0502020204030204" pitchFamily="34" charset="0"/>
                <a:cs typeface="Calibri" panose="020F0502020204030204" pitchFamily="34" charset="0"/>
              </a:rPr>
              <a:t>-‌​</a:t>
            </a:r>
            <a:r>
              <a:rPr lang="en-US" sz="1700" dirty="0">
                <a:effectLst/>
                <a:latin typeface="Calibri" panose="020F0502020204030204" pitchFamily="34" charset="0"/>
                <a:ea typeface="Calibri" panose="020F0502020204030204" pitchFamily="34" charset="0"/>
                <a:cs typeface="Calibri" panose="020F0502020204030204" pitchFamily="34" charset="0"/>
              </a:rPr>
              <a:t>​​​</a:t>
            </a:r>
            <a:r>
              <a:rPr lang="en-US" sz="1700" baseline="-25000" dirty="0">
                <a:latin typeface="Calibri" panose="020F0502020204030204" pitchFamily="34" charset="0"/>
                <a:ea typeface="Calibri" panose="020F0502020204030204" pitchFamily="34" charset="0"/>
                <a:cs typeface="Calibri" panose="020F0502020204030204" pitchFamily="34" charset="0"/>
              </a:rPr>
              <a:t>​​</a:t>
            </a:r>
            <a:r>
              <a:rPr lang="en-US" sz="1700" dirty="0">
                <a:effectLst/>
                <a:latin typeface="Calibri" panose="020F0502020204030204" pitchFamily="34" charset="0"/>
                <a:ea typeface="Calibri" panose="020F0502020204030204" pitchFamily="34" charset="0"/>
                <a:cs typeface="Calibri" panose="020F0502020204030204" pitchFamily="34" charset="0"/>
              </a:rPr>
              <a:t>C​​</a:t>
            </a:r>
            <a:r>
              <a:rPr lang="fa-IR" sz="1700" dirty="0">
                <a:effectLst/>
                <a:latin typeface="Calibri" panose="020F0502020204030204" pitchFamily="34" charset="0"/>
                <a:ea typeface="Calibri" panose="020F0502020204030204" pitchFamily="34" charset="0"/>
                <a:cs typeface="Calibri" panose="020F0502020204030204" pitchFamily="34" charset="0"/>
              </a:rPr>
              <a:t> ​(از گروه </a:t>
            </a:r>
            <a:r>
              <a:rPr lang="en-US" sz="1700" dirty="0">
                <a:effectLst/>
                <a:latin typeface="Calibri" panose="020F0502020204030204" pitchFamily="34" charset="0"/>
                <a:ea typeface="Calibri" panose="020F0502020204030204" pitchFamily="34" charset="0"/>
                <a:cs typeface="Calibri" panose="020F0502020204030204" pitchFamily="34" charset="0"/>
              </a:rPr>
              <a:t>MHC</a:t>
            </a:r>
            <a:r>
              <a:rPr lang="fa-IR" sz="1700" dirty="0">
                <a:effectLst/>
                <a:latin typeface="Calibri" panose="020F0502020204030204" pitchFamily="34" charset="0"/>
                <a:ea typeface="Calibri" panose="020F0502020204030204" pitchFamily="34" charset="0"/>
                <a:cs typeface="Calibri" panose="020F0502020204030204" pitchFamily="34" charset="0"/>
              </a:rPr>
              <a:t> کلاس </a:t>
            </a:r>
            <a:r>
              <a:rPr lang="en-US" sz="1700" dirty="0">
                <a:effectLst/>
                <a:latin typeface="Calibri" panose="020F0502020204030204" pitchFamily="34" charset="0"/>
                <a:ea typeface="Calibri" panose="020F0502020204030204" pitchFamily="34" charset="0"/>
                <a:cs typeface="Calibri" panose="020F0502020204030204" pitchFamily="34" charset="0"/>
              </a:rPr>
              <a:t>I</a:t>
            </a:r>
            <a:r>
              <a:rPr lang="fa-IR" sz="1700" dirty="0">
                <a:effectLst/>
                <a:latin typeface="Calibri" panose="020F0502020204030204" pitchFamily="34" charset="0"/>
                <a:ea typeface="Calibri" panose="020F0502020204030204" pitchFamily="34" charset="0"/>
                <a:cs typeface="Calibri" panose="020F0502020204030204" pitchFamily="34" charset="0"/>
              </a:rPr>
              <a:t>) و </a:t>
            </a:r>
            <a:r>
              <a:rPr lang="en-US" sz="1700" dirty="0">
                <a:effectLst/>
                <a:latin typeface="Calibri" panose="020F0502020204030204" pitchFamily="34" charset="0"/>
                <a:ea typeface="Calibri" panose="020F0502020204030204" pitchFamily="34" charset="0"/>
                <a:cs typeface="Calibri" panose="020F0502020204030204" pitchFamily="34" charset="0"/>
              </a:rPr>
              <a:t>HLA​-​DR</a:t>
            </a:r>
            <a:r>
              <a:rPr lang="fa-IR" sz="1700" dirty="0">
                <a:effectLst/>
                <a:latin typeface="Calibri" panose="020F0502020204030204" pitchFamily="34" charset="0"/>
                <a:ea typeface="Calibri" panose="020F0502020204030204" pitchFamily="34" charset="0"/>
                <a:cs typeface="Calibri" panose="020F0502020204030204" pitchFamily="34" charset="0"/>
              </a:rPr>
              <a:t>، </a:t>
            </a:r>
            <a:r>
              <a:rPr lang="en-US" sz="1700" dirty="0">
                <a:effectLst/>
                <a:latin typeface="Calibri" panose="020F0502020204030204" pitchFamily="34" charset="0"/>
                <a:ea typeface="Calibri" panose="020F0502020204030204" pitchFamily="34" charset="0"/>
                <a:cs typeface="Calibri" panose="020F0502020204030204" pitchFamily="34" charset="0"/>
              </a:rPr>
              <a:t>-​​DQ</a:t>
            </a:r>
            <a:r>
              <a:rPr lang="fa-IR" sz="1700" dirty="0">
                <a:effectLst/>
                <a:latin typeface="Calibri" panose="020F0502020204030204" pitchFamily="34" charset="0"/>
                <a:ea typeface="Calibri" panose="020F0502020204030204" pitchFamily="34" charset="0"/>
                <a:cs typeface="Calibri" panose="020F0502020204030204" pitchFamily="34" charset="0"/>
              </a:rPr>
              <a:t> و </a:t>
            </a:r>
            <a:r>
              <a:rPr lang="en-US" sz="1700" dirty="0">
                <a:effectLst/>
                <a:latin typeface="Calibri" panose="020F0502020204030204" pitchFamily="34" charset="0"/>
                <a:ea typeface="Calibri" panose="020F0502020204030204" pitchFamily="34" charset="0"/>
                <a:cs typeface="Calibri" panose="020F0502020204030204" pitchFamily="34" charset="0"/>
              </a:rPr>
              <a:t>-​DP</a:t>
            </a:r>
            <a:r>
              <a:rPr lang="fa-IR" sz="1700" dirty="0">
                <a:effectLst/>
                <a:latin typeface="Calibri" panose="020F0502020204030204" pitchFamily="34" charset="0"/>
                <a:ea typeface="Calibri" panose="020F0502020204030204" pitchFamily="34" charset="0"/>
                <a:cs typeface="Calibri" panose="020F0502020204030204" pitchFamily="34" charset="0"/>
              </a:rPr>
              <a:t> (از گروه </a:t>
            </a:r>
            <a:r>
              <a:rPr lang="en-US" sz="1700" dirty="0">
                <a:effectLst/>
                <a:latin typeface="Calibri" panose="020F0502020204030204" pitchFamily="34" charset="0"/>
                <a:ea typeface="Calibri" panose="020F0502020204030204" pitchFamily="34" charset="0"/>
                <a:cs typeface="Calibri" panose="020F0502020204030204" pitchFamily="34" charset="0"/>
              </a:rPr>
              <a:t>MHC</a:t>
            </a:r>
            <a:r>
              <a:rPr lang="fa-IR" sz="1700" dirty="0">
                <a:effectLst/>
                <a:latin typeface="Calibri" panose="020F0502020204030204" pitchFamily="34" charset="0"/>
                <a:ea typeface="Calibri" panose="020F0502020204030204" pitchFamily="34" charset="0"/>
                <a:cs typeface="Calibri" panose="020F0502020204030204" pitchFamily="34" charset="0"/>
              </a:rPr>
              <a:t> کلاس </a:t>
            </a:r>
            <a:r>
              <a:rPr lang="en-US" sz="1700" dirty="0">
                <a:effectLst/>
                <a:latin typeface="Calibri" panose="020F0502020204030204" pitchFamily="34" charset="0"/>
                <a:ea typeface="Calibri" panose="020F0502020204030204" pitchFamily="34" charset="0"/>
                <a:cs typeface="Calibri" panose="020F0502020204030204" pitchFamily="34" charset="0"/>
              </a:rPr>
              <a:t>II</a:t>
            </a:r>
            <a:r>
              <a:rPr lang="fa-IR" sz="1700" dirty="0">
                <a:effectLst/>
                <a:latin typeface="Calibri" panose="020F0502020204030204" pitchFamily="34" charset="0"/>
                <a:ea typeface="Calibri" panose="020F0502020204030204" pitchFamily="34" charset="0"/>
                <a:cs typeface="Calibri" panose="020F0502020204030204" pitchFamily="34" charset="0"/>
              </a:rPr>
              <a:t>) هستند. </a:t>
            </a:r>
            <a:r>
              <a:rPr lang="en-US" sz="1700" dirty="0">
                <a:effectLst/>
                <a:latin typeface="Calibri" panose="020F0502020204030204" pitchFamily="34" charset="0"/>
                <a:ea typeface="Calibri" panose="020F0502020204030204" pitchFamily="34" charset="0"/>
                <a:cs typeface="Calibri" panose="020F0502020204030204" pitchFamily="34" charset="0"/>
              </a:rPr>
              <a:t>HLA​-​A</a:t>
            </a:r>
            <a:r>
              <a:rPr lang="fa-IR" sz="1700" dirty="0">
                <a:effectLst/>
                <a:latin typeface="Calibri" panose="020F0502020204030204" pitchFamily="34" charset="0"/>
                <a:ea typeface="Calibri" panose="020F0502020204030204" pitchFamily="34" charset="0"/>
                <a:cs typeface="Calibri" panose="020F0502020204030204" pitchFamily="34" charset="0"/>
              </a:rPr>
              <a:t>، </a:t>
            </a:r>
            <a:r>
              <a:rPr lang="en-US" sz="1700" dirty="0">
                <a:effectLst/>
                <a:latin typeface="Calibri" panose="020F0502020204030204" pitchFamily="34" charset="0"/>
                <a:ea typeface="Calibri" panose="020F0502020204030204" pitchFamily="34" charset="0"/>
                <a:cs typeface="Calibri" panose="020F0502020204030204" pitchFamily="34" charset="0"/>
              </a:rPr>
              <a:t>-​B</a:t>
            </a:r>
            <a:r>
              <a:rPr lang="fa-IR" sz="1700" dirty="0">
                <a:effectLst/>
                <a:latin typeface="Calibri" panose="020F0502020204030204" pitchFamily="34" charset="0"/>
                <a:ea typeface="Calibri" panose="020F0502020204030204" pitchFamily="34" charset="0"/>
                <a:cs typeface="Calibri" panose="020F0502020204030204" pitchFamily="34" charset="0"/>
              </a:rPr>
              <a:t> و </a:t>
            </a:r>
            <a:r>
              <a:rPr lang="en-US" sz="1700" dirty="0">
                <a:effectLst/>
                <a:latin typeface="Calibri" panose="020F0502020204030204" pitchFamily="34" charset="0"/>
                <a:ea typeface="Calibri" panose="020F0502020204030204" pitchFamily="34" charset="0"/>
                <a:cs typeface="Calibri" panose="020F0502020204030204" pitchFamily="34" charset="0"/>
              </a:rPr>
              <a:t>-​C</a:t>
            </a:r>
            <a:r>
              <a:rPr lang="fa-IR" sz="1700" dirty="0">
                <a:effectLst/>
                <a:latin typeface="Calibri" panose="020F0502020204030204" pitchFamily="34" charset="0"/>
                <a:ea typeface="Calibri" panose="020F0502020204030204" pitchFamily="34" charset="0"/>
                <a:cs typeface="Calibri" panose="020F0502020204030204" pitchFamily="34" charset="0"/>
              </a:rPr>
              <a:t> در سطح تمام سلول​های بدن (غیر از گلبول​های قرمز) بیان می​شوند، در حالی که </a:t>
            </a:r>
            <a:r>
              <a:rPr lang="en-US" sz="1700" dirty="0">
                <a:effectLst/>
                <a:latin typeface="Calibri" panose="020F0502020204030204" pitchFamily="34" charset="0"/>
                <a:ea typeface="Calibri" panose="020F0502020204030204" pitchFamily="34" charset="0"/>
                <a:cs typeface="Calibri" panose="020F0502020204030204" pitchFamily="34" charset="0"/>
              </a:rPr>
              <a:t>HLA​​​-​​DR</a:t>
            </a:r>
            <a:r>
              <a:rPr lang="fa-IR" sz="1700" dirty="0">
                <a:effectLst/>
                <a:latin typeface="Calibri" panose="020F0502020204030204" pitchFamily="34" charset="0"/>
                <a:ea typeface="Calibri" panose="020F0502020204030204" pitchFamily="34" charset="0"/>
                <a:cs typeface="Calibri" panose="020F0502020204030204" pitchFamily="34" charset="0"/>
              </a:rPr>
              <a:t>، </a:t>
            </a:r>
            <a:r>
              <a:rPr lang="en-US" sz="1700" dirty="0">
                <a:effectLst/>
                <a:latin typeface="Calibri" panose="020F0502020204030204" pitchFamily="34" charset="0"/>
                <a:ea typeface="Calibri" panose="020F0502020204030204" pitchFamily="34" charset="0"/>
                <a:cs typeface="Calibri" panose="020F0502020204030204" pitchFamily="34" charset="0"/>
              </a:rPr>
              <a:t>-​​DQ</a:t>
            </a:r>
            <a:r>
              <a:rPr lang="fa-IR" sz="1700" dirty="0">
                <a:effectLst/>
                <a:latin typeface="Calibri" panose="020F0502020204030204" pitchFamily="34" charset="0"/>
                <a:ea typeface="Calibri" panose="020F0502020204030204" pitchFamily="34" charset="0"/>
                <a:cs typeface="Calibri" panose="020F0502020204030204" pitchFamily="34" charset="0"/>
              </a:rPr>
              <a:t> و </a:t>
            </a:r>
            <a:r>
              <a:rPr lang="en-US" sz="1700" dirty="0">
                <a:effectLst/>
                <a:latin typeface="Calibri" panose="020F0502020204030204" pitchFamily="34" charset="0"/>
                <a:ea typeface="Calibri" panose="020F0502020204030204" pitchFamily="34" charset="0"/>
                <a:cs typeface="Calibri" panose="020F0502020204030204" pitchFamily="34" charset="0"/>
              </a:rPr>
              <a:t>-​​​DP</a:t>
            </a:r>
            <a:r>
              <a:rPr lang="fa-IR" sz="1700" dirty="0">
                <a:effectLst/>
                <a:latin typeface="Calibri" panose="020F0502020204030204" pitchFamily="34" charset="0"/>
                <a:ea typeface="Calibri" panose="020F0502020204030204" pitchFamily="34" charset="0"/>
                <a:cs typeface="Calibri" panose="020F0502020204030204" pitchFamily="34" charset="0"/>
              </a:rPr>
              <a:t> اغلب در</a:t>
            </a:r>
            <a:r>
              <a:rPr lang="en-US" sz="1700" dirty="0">
                <a:effectLst/>
                <a:latin typeface="Calibri" panose="020F0502020204030204" pitchFamily="34" charset="0"/>
                <a:ea typeface="Calibri" panose="020F0502020204030204" pitchFamily="34" charset="0"/>
                <a:cs typeface="Calibri" panose="020F0502020204030204" pitchFamily="34" charset="0"/>
              </a:rPr>
              <a:t> </a:t>
            </a:r>
            <a:r>
              <a:rPr lang="fa-IR" sz="1700" dirty="0">
                <a:effectLst/>
                <a:latin typeface="Calibri" panose="020F0502020204030204" pitchFamily="34" charset="0"/>
                <a:ea typeface="Calibri" panose="020F0502020204030204" pitchFamily="34" charset="0"/>
                <a:cs typeface="Calibri" panose="020F0502020204030204" pitchFamily="34" charset="0"/>
              </a:rPr>
              <a:t>سطح سلول​های ایمنی حضور دارند. </a:t>
            </a:r>
            <a:endParaRPr lang="en-US" sz="17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Tijdelijke aanduiding voor inhoud 6">
            <a:extLst>
              <a:ext uri="{FF2B5EF4-FFF2-40B4-BE49-F238E27FC236}">
                <a16:creationId xmlns:a16="http://schemas.microsoft.com/office/drawing/2014/main" id="{294E94C9-341C-1482-1C3E-47791810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471225"/>
            <a:ext cx="6155141" cy="3939290"/>
          </a:xfrm>
          <a:prstGeom prst="rect">
            <a:avLst/>
          </a:prstGeom>
        </p:spPr>
      </p:pic>
    </p:spTree>
    <p:extLst>
      <p:ext uri="{BB962C8B-B14F-4D97-AF65-F5344CB8AC3E}">
        <p14:creationId xmlns:p14="http://schemas.microsoft.com/office/powerpoint/2010/main" val="131790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9D0555EC-6145-22DE-EE7C-383EB80A1621}"/>
              </a:ext>
            </a:extLst>
          </p:cNvPr>
          <p:cNvSpPr>
            <a:spLocks noGrp="1"/>
          </p:cNvSpPr>
          <p:nvPr>
            <p:ph idx="1"/>
          </p:nvPr>
        </p:nvSpPr>
        <p:spPr>
          <a:xfrm>
            <a:off x="742950" y="1524987"/>
            <a:ext cx="4832120" cy="3732813"/>
          </a:xfrm>
        </p:spPr>
        <p:txBody>
          <a:bodyPr vert="horz" lIns="91440" tIns="45720" rIns="91440" bIns="45720" rtlCol="0">
            <a:noAutofit/>
          </a:bodyPr>
          <a:lstStyle/>
          <a:p>
            <a:pPr marL="0" indent="0" algn="r" rtl="1">
              <a:lnSpc>
                <a:spcPct val="110000"/>
              </a:lnSpc>
              <a:spcBef>
                <a:spcPts val="0"/>
              </a:spcBef>
              <a:spcAft>
                <a:spcPts val="600"/>
              </a:spcAft>
              <a:buNone/>
            </a:pPr>
            <a:r>
              <a:rPr lang="en-US" sz="1700" dirty="0">
                <a:latin typeface="Calibri" panose="020F0502020204030204" pitchFamily="34" charset="0"/>
                <a:cs typeface="Calibri" panose="020F0502020204030204" pitchFamily="34" charset="0"/>
              </a:rPr>
              <a:t>مولکول​های HLA</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به اندازه​ای پلی​مورفیک هستند که خانم​های باردار اغلب علیه انواع HLA​های پدر آنتی​بادی تولید می​کنند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قبل از دسترسی به آزمایش​های ژنتیک، از این پدیده برای تعیین هویت پدر استفاده می​شد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از سرم خانم​های باردار برای پیوند بافت هم استفاده می​شد.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در کارگاه​های علمی، این سرم​ها را بین آزمایشگاه ها تبادل و نتیجه پاسخ های سرمی را در کارگاه​​های HLA</a:t>
            </a:r>
            <a:r>
              <a:rPr lang="fa-IR" sz="1700" dirty="0">
                <a:latin typeface="Calibri" panose="020F0502020204030204" pitchFamily="34" charset="0"/>
                <a:cs typeface="Calibri" panose="020F0502020204030204" pitchFamily="34" charset="0"/>
              </a:rPr>
              <a:t> ا</a:t>
            </a:r>
            <a:r>
              <a:rPr lang="en-US" sz="1700" dirty="0">
                <a:latin typeface="Calibri" panose="020F0502020204030204" pitchFamily="34" charset="0"/>
                <a:cs typeface="Calibri" panose="020F0502020204030204" pitchFamily="34" charset="0"/>
              </a:rPr>
              <a:t>علام می​کردند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اینگونه بود که HLA-A،-B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و -C، و انواع مختلف​شان، شناسایی شدند.</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آن</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ها را به سادگی HLA-A1، -A2</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و غیره شماره​گذاری کردند</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این اتفاق برای مولکول​های HLA-DR،-DQ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و</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-DP</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هم افتاد</a:t>
            </a:r>
            <a:r>
              <a:rPr lang="fa-I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یعنی–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به عنوان مثال–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بافت​های شما می​توانندHLA-A1 ، -B8، -Cw7، -DR3،-DQ2 </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و</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-DPw1​</a:t>
            </a:r>
            <a:r>
              <a:rPr lang="fa-IR" sz="1700" dirty="0">
                <a:latin typeface="Calibri" panose="020F0502020204030204" pitchFamily="34" charset="0"/>
                <a:cs typeface="Calibri" panose="020F0502020204030204" pitchFamily="34" charset="0"/>
              </a:rPr>
              <a:t> ر</a:t>
            </a:r>
            <a:r>
              <a:rPr lang="en-US" sz="1700" dirty="0">
                <a:latin typeface="Calibri" panose="020F0502020204030204" pitchFamily="34" charset="0"/>
                <a:cs typeface="Calibri" panose="020F0502020204030204" pitchFamily="34" charset="0"/>
              </a:rPr>
              <a:t>ا از مادر و HLA-A2، -B27، -Cw1، -DR4، -DQ3</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و -DPw4</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را از پدر به ارث برده باشند.</a:t>
            </a:r>
          </a:p>
        </p:txBody>
      </p:sp>
      <p:pic>
        <p:nvPicPr>
          <p:cNvPr id="10" name="Tijdelijke aanduiding voor inhoud 4" descr="Diagram&#10;&#10;Description automatically generated">
            <a:extLst>
              <a:ext uri="{FF2B5EF4-FFF2-40B4-BE49-F238E27FC236}">
                <a16:creationId xmlns:a16="http://schemas.microsoft.com/office/drawing/2014/main" id="{0E02F8FA-FC7A-82CC-40C2-7C05CFEE4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1858917"/>
            <a:ext cx="4737650" cy="3162381"/>
          </a:xfrm>
          <a:prstGeom prst="rect">
            <a:avLst/>
          </a:prstGeom>
        </p:spPr>
      </p:pic>
    </p:spTree>
    <p:extLst>
      <p:ext uri="{BB962C8B-B14F-4D97-AF65-F5344CB8AC3E}">
        <p14:creationId xmlns:p14="http://schemas.microsoft.com/office/powerpoint/2010/main" val="44331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a:xfrm>
            <a:off x="685800" y="2695906"/>
            <a:ext cx="3603567" cy="1580819"/>
          </a:xfrm>
        </p:spPr>
        <p:txBody>
          <a:bodyPr>
            <a:normAutofit/>
          </a:bodyPr>
          <a:lstStyle/>
          <a:p>
            <a:pPr marL="0" indent="0" algn="r" rtl="1">
              <a:lnSpc>
                <a:spcPct val="110000"/>
              </a:lnSpc>
              <a:spcBef>
                <a:spcPts val="0"/>
              </a:spcBef>
              <a:spcAft>
                <a:spcPts val="600"/>
              </a:spcAft>
              <a:buNone/>
            </a:pPr>
            <a:r>
              <a:rPr lang="fa-IR" sz="1700" dirty="0">
                <a:latin typeface="Calibri" panose="020F0502020204030204" pitchFamily="34" charset="0"/>
                <a:cs typeface="Calibri" panose="020F0502020204030204" pitchFamily="34" charset="0"/>
              </a:rPr>
              <a:t>امروزه تعیین تایپ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به صورت معمول با آنالیز </a:t>
            </a:r>
            <a:r>
              <a:rPr lang="en-US" sz="1700" dirty="0">
                <a:latin typeface="Calibri" panose="020F0502020204030204" pitchFamily="34" charset="0"/>
                <a:cs typeface="Calibri" panose="020F0502020204030204" pitchFamily="34" charset="0"/>
              </a:rPr>
              <a:t>DNA</a:t>
            </a:r>
            <a:r>
              <a:rPr lang="fa-IR" sz="1700" dirty="0">
                <a:latin typeface="Calibri" panose="020F0502020204030204" pitchFamily="34" charset="0"/>
                <a:cs typeface="Calibri" panose="020F0502020204030204" pitchFamily="34" charset="0"/>
              </a:rPr>
              <a:t> انجام می​گیرد. شواهدی وجود دارد که خانم​ها می​توانند تفاوت بین انواع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مردها را از روی بو بفهمند و این در انتخاب جفت​هایی با ساختار ژنتیکی متفاوت نقش دارد. </a:t>
            </a:r>
            <a:endParaRPr lang="nl-NL" sz="1700" dirty="0">
              <a:latin typeface="Calibri" panose="020F0502020204030204" pitchFamily="34" charset="0"/>
              <a:cs typeface="Calibri" panose="020F0502020204030204" pitchFamily="34" charset="0"/>
            </a:endParaRPr>
          </a:p>
        </p:txBody>
      </p:sp>
      <p:pic>
        <p:nvPicPr>
          <p:cNvPr id="6" name="Tijdelijke aanduiding voor inhoud 5">
            <a:extLst>
              <a:ext uri="{FF2B5EF4-FFF2-40B4-BE49-F238E27FC236}">
                <a16:creationId xmlns:a16="http://schemas.microsoft.com/office/drawing/2014/main" id="{19BDF826-132D-59D8-1754-0DC6BFE8D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132693"/>
            <a:ext cx="6155141" cy="4616355"/>
          </a:xfrm>
          <a:prstGeom prst="rect">
            <a:avLst/>
          </a:prstGeom>
        </p:spPr>
      </p:pic>
    </p:spTree>
    <p:extLst>
      <p:ext uri="{BB962C8B-B14F-4D97-AF65-F5344CB8AC3E}">
        <p14:creationId xmlns:p14="http://schemas.microsoft.com/office/powerpoint/2010/main" val="364554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jdelijke aanduiding voor inhoud 2">
            <a:extLst>
              <a:ext uri="{FF2B5EF4-FFF2-40B4-BE49-F238E27FC236}">
                <a16:creationId xmlns:a16="http://schemas.microsoft.com/office/drawing/2014/main" id="{B6AB7DE6-2243-4F75-A17E-290DA011C9FF}"/>
              </a:ext>
            </a:extLst>
          </p:cNvPr>
          <p:cNvSpPr txBox="1">
            <a:spLocks/>
          </p:cNvSpPr>
          <p:nvPr/>
        </p:nvSpPr>
        <p:spPr>
          <a:xfrm>
            <a:off x="876299" y="1603376"/>
            <a:ext cx="3413067" cy="3749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10000"/>
              </a:lnSpc>
              <a:spcBef>
                <a:spcPts val="0"/>
              </a:spcBef>
              <a:spcAft>
                <a:spcPts val="600"/>
              </a:spcAft>
              <a:buNone/>
            </a:pPr>
            <a:r>
              <a:rPr lang="en-US" sz="1700" dirty="0">
                <a:latin typeface="Calibri" panose="020F0502020204030204" pitchFamily="34" charset="0"/>
                <a:cs typeface="Calibri" panose="020F0502020204030204" pitchFamily="34" charset="0"/>
              </a:rPr>
              <a:t>در حالی که پلی​مورفیسم</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HLA</a:t>
            </a:r>
            <a:r>
              <a:rPr lang="fa-IR" sz="1700" dirty="0">
                <a:latin typeface="Calibri" panose="020F0502020204030204" pitchFamily="34" charset="0"/>
                <a:cs typeface="Calibri" panose="020F0502020204030204" pitchFamily="34" charset="0"/>
              </a:rPr>
              <a:t> م</a:t>
            </a:r>
            <a:r>
              <a:rPr lang="en-US" sz="1700" dirty="0">
                <a:latin typeface="Calibri" panose="020F0502020204030204" pitchFamily="34" charset="0"/>
                <a:cs typeface="Calibri" panose="020F0502020204030204" pitchFamily="34" charset="0"/>
              </a:rPr>
              <a:t>ی​تواند به تنوع بشر کمک کند، مانع </a:t>
            </a:r>
            <a:r>
              <a:rPr lang="fa-IR" sz="1700" dirty="0">
                <a:latin typeface="Calibri" panose="020F0502020204030204" pitchFamily="34" charset="0"/>
                <a:cs typeface="Calibri" panose="020F0502020204030204" pitchFamily="34" charset="0"/>
              </a:rPr>
              <a:t>بسیار </a:t>
            </a:r>
            <a:r>
              <a:rPr lang="en-US" sz="1700" dirty="0">
                <a:latin typeface="Calibri" panose="020F0502020204030204" pitchFamily="34" charset="0"/>
                <a:cs typeface="Calibri" panose="020F0502020204030204" pitchFamily="34" charset="0"/>
              </a:rPr>
              <a:t>بزرگی در برابر موفقیت پیوند عضو است و تطابق هر چه بیشتر</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تایپ​های</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 HLAفرد دهنده و گیرنده را لازم می​کند.</a:t>
            </a:r>
            <a:r>
              <a:rPr lang="fa-IR" sz="1700" baseline="30000" dirty="0">
                <a:latin typeface="Calibri" panose="020F0502020204030204" pitchFamily="34" charset="0"/>
                <a:cs typeface="Calibri" panose="020F0502020204030204" pitchFamily="34" charset="0"/>
              </a:rPr>
              <a:t>*</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در</a:t>
            </a:r>
            <a:r>
              <a:rPr lang="fa-I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غیاب یک اهدا​کننده ایده​آل، از </a:t>
            </a:r>
            <a:r>
              <a:rPr lang="en-US" sz="1700" dirty="0">
                <a:effectLst/>
                <a:latin typeface="Calibri" panose="020F0502020204030204" pitchFamily="34" charset="0"/>
                <a:cs typeface="Calibri" panose="020F0502020204030204" pitchFamily="34" charset="0"/>
              </a:rPr>
              <a:t>داروهای مؤثر در سرکوب </a:t>
            </a:r>
            <a:r>
              <a:rPr lang="en-US" sz="1700" dirty="0">
                <a:latin typeface="Calibri" panose="020F0502020204030204" pitchFamily="34" charset="0"/>
                <a:cs typeface="Calibri" panose="020F0502020204030204" pitchFamily="34" charset="0"/>
              </a:rPr>
              <a:t>دستگاه</a:t>
            </a:r>
            <a:r>
              <a:rPr lang="en-US" sz="1700" dirty="0">
                <a:effectLst/>
                <a:latin typeface="Calibri" panose="020F0502020204030204" pitchFamily="34" charset="0"/>
                <a:cs typeface="Calibri" panose="020F0502020204030204" pitchFamily="34" charset="0"/>
              </a:rPr>
              <a:t> ایمنی</a:t>
            </a:r>
            <a:r>
              <a:rPr lang="en-US" sz="1700" dirty="0">
                <a:latin typeface="Calibri" panose="020F0502020204030204" pitchFamily="34" charset="0"/>
                <a:cs typeface="Calibri" panose="020F0502020204030204" pitchFamily="34" charset="0"/>
              </a:rPr>
              <a:t> به منظور پیشگیری از پس زدن عضو پیوندی استفاده می​شود.</a:t>
            </a:r>
            <a:endParaRPr lang="fa-IR" sz="1700" dirty="0">
              <a:latin typeface="Calibri" panose="020F0502020204030204" pitchFamily="34" charset="0"/>
              <a:cs typeface="Calibri" panose="020F0502020204030204" pitchFamily="34" charset="0"/>
            </a:endParaRPr>
          </a:p>
          <a:p>
            <a:pPr marL="0" indent="0" algn="r" rtl="1">
              <a:lnSpc>
                <a:spcPct val="110000"/>
              </a:lnSpc>
              <a:spcBef>
                <a:spcPts val="0"/>
              </a:spcBef>
              <a:spcAft>
                <a:spcPts val="600"/>
              </a:spcAft>
              <a:buNone/>
            </a:pPr>
            <a:endParaRPr lang="fa-IR" sz="1700" dirty="0">
              <a:latin typeface="Calibri" panose="020F0502020204030204" pitchFamily="34" charset="0"/>
              <a:cs typeface="Calibri" panose="020F0502020204030204" pitchFamily="34" charset="0"/>
            </a:endParaRPr>
          </a:p>
          <a:p>
            <a:pPr marL="0" indent="0" algn="r" rtl="1">
              <a:spcBef>
                <a:spcPts val="0"/>
              </a:spcBef>
              <a:spcAft>
                <a:spcPts val="600"/>
              </a:spcAft>
              <a:buNone/>
            </a:pPr>
            <a:endParaRPr lang="en-US" sz="1300" dirty="0">
              <a:latin typeface="Calibri" panose="020F0502020204030204" pitchFamily="34" charset="0"/>
              <a:cs typeface="Calibri" panose="020F0502020204030204" pitchFamily="34" charset="0"/>
            </a:endParaRPr>
          </a:p>
          <a:p>
            <a:pPr marL="0" indent="0" algn="r" rtl="1">
              <a:spcBef>
                <a:spcPts val="0"/>
              </a:spcBef>
              <a:spcAft>
                <a:spcPts val="600"/>
              </a:spcAft>
              <a:buNone/>
            </a:pPr>
            <a:r>
              <a:rPr lang="en-US" sz="1300" dirty="0">
                <a:latin typeface="Calibri" panose="020F0502020204030204" pitchFamily="34" charset="0"/>
                <a:cs typeface="Calibri" panose="020F0502020204030204" pitchFamily="34" charset="0"/>
              </a:rPr>
              <a:t> *تطابق ایده​آل HLA</a:t>
            </a:r>
            <a:r>
              <a:rPr lang="fa-IR" sz="1300"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به سختی پیش می​آید</a:t>
            </a:r>
            <a:r>
              <a:rPr lang="fa-IR" sz="1300" dirty="0">
                <a:latin typeface="Calibri" panose="020F0502020204030204" pitchFamily="34" charset="0"/>
                <a:cs typeface="Calibri" panose="020F0502020204030204" pitchFamily="34" charset="0"/>
              </a:rPr>
              <a:t>.</a:t>
            </a:r>
            <a:r>
              <a:rPr lang="en-US" sz="1300" dirty="0">
                <a:latin typeface="Calibri" panose="020F0502020204030204" pitchFamily="34" charset="0"/>
                <a:cs typeface="Calibri" panose="020F0502020204030204" pitchFamily="34" charset="0"/>
              </a:rPr>
              <a:t> اعضای خانواد</a:t>
            </a:r>
            <a:r>
              <a:rPr lang="fa-IR" sz="1300" dirty="0">
                <a:latin typeface="Calibri" panose="020F0502020204030204" pitchFamily="34" charset="0"/>
                <a:cs typeface="Calibri" panose="020F0502020204030204" pitchFamily="34" charset="0"/>
              </a:rPr>
              <a:t>ه</a:t>
            </a:r>
            <a:r>
              <a:rPr lang="en-US" sz="1300" dirty="0">
                <a:latin typeface="Calibri" panose="020F0502020204030204" pitchFamily="34" charset="0"/>
                <a:cs typeface="Calibri" panose="020F0502020204030204" pitchFamily="34" charset="0"/>
              </a:rPr>
              <a:t> </a:t>
            </a:r>
            <a:r>
              <a:rPr lang="fa-IR" sz="1300" dirty="0">
                <a:latin typeface="Calibri" panose="020F0502020204030204" pitchFamily="34" charset="0"/>
                <a:cs typeface="Calibri" panose="020F0502020204030204" pitchFamily="34" charset="0"/>
              </a:rPr>
              <a:t>(</a:t>
            </a:r>
            <a:r>
              <a:rPr lang="en-US" sz="1300" dirty="0">
                <a:latin typeface="Calibri" panose="020F0502020204030204" pitchFamily="34" charset="0"/>
                <a:cs typeface="Calibri" panose="020F0502020204030204" pitchFamily="34" charset="0"/>
              </a:rPr>
              <a:t>مانند خواهر یا براد</a:t>
            </a:r>
            <a:r>
              <a:rPr lang="fa-IR" sz="1300" dirty="0">
                <a:latin typeface="Calibri" panose="020F0502020204030204" pitchFamily="34" charset="0"/>
                <a:cs typeface="Calibri" panose="020F0502020204030204" pitchFamily="34" charset="0"/>
              </a:rPr>
              <a:t>ر)</a:t>
            </a:r>
            <a:r>
              <a:rPr lang="en-US" sz="1300" dirty="0">
                <a:latin typeface="Calibri" panose="020F0502020204030204" pitchFamily="34" charset="0"/>
                <a:cs typeface="Calibri" panose="020F0502020204030204" pitchFamily="34" charset="0"/>
              </a:rPr>
              <a:t> بهتربن شانس برای یک اه</a:t>
            </a:r>
            <a:r>
              <a:rPr lang="fa-IR" sz="1300" dirty="0">
                <a:latin typeface="Calibri" panose="020F0502020204030204" pitchFamily="34" charset="0"/>
                <a:cs typeface="Calibri" panose="020F0502020204030204" pitchFamily="34" charset="0"/>
              </a:rPr>
              <a:t>دا</a:t>
            </a:r>
            <a:r>
              <a:rPr lang="en-US" sz="1300" dirty="0">
                <a:latin typeface="Calibri" panose="020F0502020204030204" pitchFamily="34" charset="0"/>
                <a:cs typeface="Calibri" panose="020F0502020204030204" pitchFamily="34" charset="0"/>
              </a:rPr>
              <a:t>​</a:t>
            </a:r>
            <a:r>
              <a:rPr lang="fa-IR" sz="1300" dirty="0">
                <a:latin typeface="Calibri" panose="020F0502020204030204" pitchFamily="34" charset="0"/>
                <a:cs typeface="Calibri" panose="020F0502020204030204" pitchFamily="34" charset="0"/>
              </a:rPr>
              <a:t>ک</a:t>
            </a:r>
            <a:r>
              <a:rPr lang="en-US" sz="1300" dirty="0">
                <a:latin typeface="Calibri" panose="020F0502020204030204" pitchFamily="34" charset="0"/>
                <a:cs typeface="Calibri" panose="020F0502020204030204" pitchFamily="34" charset="0"/>
              </a:rPr>
              <a:t>ننده</a:t>
            </a:r>
            <a:r>
              <a:rPr lang="fa-IR" sz="1300" dirty="0">
                <a:latin typeface="Calibri" panose="020F0502020204030204" pitchFamily="34" charset="0"/>
                <a:cs typeface="Calibri" panose="020F0502020204030204" pitchFamily="34" charset="0"/>
              </a:rPr>
              <a:t> ی</a:t>
            </a:r>
            <a:r>
              <a:rPr lang="en-US" sz="1300" dirty="0">
                <a:latin typeface="Calibri" panose="020F0502020204030204" pitchFamily="34" charset="0"/>
                <a:cs typeface="Calibri" panose="020F0502020204030204" pitchFamily="34" charset="0"/>
              </a:rPr>
              <a:t> ایده​آل هستند.</a:t>
            </a:r>
          </a:p>
          <a:p>
            <a:pPr marL="0" indent="0" algn="r" rtl="1">
              <a:lnSpc>
                <a:spcPct val="110000"/>
              </a:lnSpc>
              <a:spcBef>
                <a:spcPts val="0"/>
              </a:spcBef>
              <a:spcAft>
                <a:spcPts val="600"/>
              </a:spcAft>
              <a:buNone/>
            </a:pPr>
            <a:endParaRPr lang="en-US" sz="1700" dirty="0">
              <a:latin typeface="Calibri" panose="020F0502020204030204" pitchFamily="34" charset="0"/>
              <a:cs typeface="Calibri" panose="020F0502020204030204" pitchFamily="34" charset="0"/>
            </a:endParaRPr>
          </a:p>
        </p:txBody>
      </p:sp>
      <p:pic>
        <p:nvPicPr>
          <p:cNvPr id="9" name="Tijdelijke aanduiding voor inhoud 6">
            <a:extLst>
              <a:ext uri="{FF2B5EF4-FFF2-40B4-BE49-F238E27FC236}">
                <a16:creationId xmlns:a16="http://schemas.microsoft.com/office/drawing/2014/main" id="{67995E39-35DE-DAB1-6D2B-740A2FB8DF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5457" y="948038"/>
            <a:ext cx="6155141" cy="4985664"/>
          </a:xfrm>
          <a:prstGeom prst="rect">
            <a:avLst/>
          </a:prstGeom>
        </p:spPr>
      </p:pic>
    </p:spTree>
    <p:extLst>
      <p:ext uri="{BB962C8B-B14F-4D97-AF65-F5344CB8AC3E}">
        <p14:creationId xmlns:p14="http://schemas.microsoft.com/office/powerpoint/2010/main" val="326418218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3082</Words>
  <Application>Microsoft Office PowerPoint</Application>
  <PresentationFormat>Widescreen</PresentationFormat>
  <Paragraphs>53</Paragraphs>
  <Slides>26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Cambria Math</vt:lpstr>
      <vt:lpstr>Nordique Inline</vt:lpstr>
      <vt:lpstr>Rockwell Nova Cond</vt:lpstr>
      <vt:lpstr>Speak Pro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Attar, Farkhondeh (FRA-FHC)</cp:lastModifiedBy>
  <cp:revision>660</cp:revision>
  <dcterms:created xsi:type="dcterms:W3CDTF">2022-03-12T15:41:54Z</dcterms:created>
  <dcterms:modified xsi:type="dcterms:W3CDTF">2022-10-06T17:02:02Z</dcterms:modified>
</cp:coreProperties>
</file>