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9" r:id="rId2"/>
    <p:sldId id="310" r:id="rId3"/>
    <p:sldId id="284" r:id="rId4"/>
    <p:sldId id="311" r:id="rId5"/>
    <p:sldId id="312" r:id="rId6"/>
    <p:sldId id="287" r:id="rId7"/>
    <p:sldId id="313" r:id="rId8"/>
    <p:sldId id="314" r:id="rId9"/>
    <p:sldId id="290" r:id="rId10"/>
    <p:sldId id="291" r:id="rId11"/>
    <p:sldId id="315" r:id="rId12"/>
    <p:sldId id="293" r:id="rId13"/>
    <p:sldId id="316" r:id="rId14"/>
    <p:sldId id="317" r:id="rId15"/>
    <p:sldId id="318" r:id="rId16"/>
    <p:sldId id="319" r:id="rId17"/>
    <p:sldId id="320" r:id="rId18"/>
    <p:sldId id="321" r:id="rId19"/>
    <p:sldId id="322" r:id="rId20"/>
    <p:sldId id="301" r:id="rId21"/>
    <p:sldId id="302" r:id="rId22"/>
    <p:sldId id="303" r:id="rId23"/>
    <p:sldId id="323" r:id="rId24"/>
    <p:sldId id="324" r:id="rId25"/>
    <p:sldId id="325" r:id="rId26"/>
    <p:sldId id="279"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3" autoAdjust="0"/>
    <p:restoredTop sz="83625" autoAdjust="0"/>
  </p:normalViewPr>
  <p:slideViewPr>
    <p:cSldViewPr snapToGrid="0">
      <p:cViewPr varScale="1">
        <p:scale>
          <a:sx n="73" d="100"/>
          <a:sy n="73" d="100"/>
        </p:scale>
        <p:origin x="762"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A13F9-58A6-4225-91E9-8A4A09D708C7}" type="datetimeFigureOut">
              <a:rPr lang="nl-NL" smtClean="0"/>
              <a:t>13-02-2023</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47EF6E-A931-4C21-B38A-DF3C21651DFA}" type="slidenum">
              <a:rPr lang="nl-NL" smtClean="0"/>
              <a:t>‹#›</a:t>
            </a:fld>
            <a:endParaRPr lang="nl-NL"/>
          </a:p>
        </p:txBody>
      </p:sp>
    </p:spTree>
    <p:extLst>
      <p:ext uri="{BB962C8B-B14F-4D97-AF65-F5344CB8AC3E}">
        <p14:creationId xmlns:p14="http://schemas.microsoft.com/office/powerpoint/2010/main" val="4206071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1</a:t>
            </a:fld>
            <a:endParaRPr lang="nl-NL"/>
          </a:p>
        </p:txBody>
      </p:sp>
    </p:spTree>
    <p:extLst>
      <p:ext uri="{BB962C8B-B14F-4D97-AF65-F5344CB8AC3E}">
        <p14:creationId xmlns:p14="http://schemas.microsoft.com/office/powerpoint/2010/main" val="1617024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10</a:t>
            </a:fld>
            <a:endParaRPr lang="nl-NL"/>
          </a:p>
        </p:txBody>
      </p:sp>
    </p:spTree>
    <p:extLst>
      <p:ext uri="{BB962C8B-B14F-4D97-AF65-F5344CB8AC3E}">
        <p14:creationId xmlns:p14="http://schemas.microsoft.com/office/powerpoint/2010/main" val="3841478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11</a:t>
            </a:fld>
            <a:endParaRPr lang="nl-NL"/>
          </a:p>
        </p:txBody>
      </p:sp>
    </p:spTree>
    <p:extLst>
      <p:ext uri="{BB962C8B-B14F-4D97-AF65-F5344CB8AC3E}">
        <p14:creationId xmlns:p14="http://schemas.microsoft.com/office/powerpoint/2010/main" val="250096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12</a:t>
            </a:fld>
            <a:endParaRPr lang="nl-NL"/>
          </a:p>
        </p:txBody>
      </p:sp>
    </p:spTree>
    <p:extLst>
      <p:ext uri="{BB962C8B-B14F-4D97-AF65-F5344CB8AC3E}">
        <p14:creationId xmlns:p14="http://schemas.microsoft.com/office/powerpoint/2010/main" val="350687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13</a:t>
            </a:fld>
            <a:endParaRPr lang="nl-NL"/>
          </a:p>
        </p:txBody>
      </p:sp>
    </p:spTree>
    <p:extLst>
      <p:ext uri="{BB962C8B-B14F-4D97-AF65-F5344CB8AC3E}">
        <p14:creationId xmlns:p14="http://schemas.microsoft.com/office/powerpoint/2010/main" val="493660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EG" dirty="0"/>
              <a:t>الشبكة الأندوبلازمية</a:t>
            </a:r>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14</a:t>
            </a:fld>
            <a:endParaRPr lang="nl-NL"/>
          </a:p>
        </p:txBody>
      </p:sp>
    </p:spTree>
    <p:extLst>
      <p:ext uri="{BB962C8B-B14F-4D97-AF65-F5344CB8AC3E}">
        <p14:creationId xmlns:p14="http://schemas.microsoft.com/office/powerpoint/2010/main" val="316714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15</a:t>
            </a:fld>
            <a:endParaRPr lang="nl-NL"/>
          </a:p>
        </p:txBody>
      </p:sp>
    </p:spTree>
    <p:extLst>
      <p:ext uri="{BB962C8B-B14F-4D97-AF65-F5344CB8AC3E}">
        <p14:creationId xmlns:p14="http://schemas.microsoft.com/office/powerpoint/2010/main" val="39997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16</a:t>
            </a:fld>
            <a:endParaRPr lang="nl-NL"/>
          </a:p>
        </p:txBody>
      </p:sp>
    </p:spTree>
    <p:extLst>
      <p:ext uri="{BB962C8B-B14F-4D97-AF65-F5344CB8AC3E}">
        <p14:creationId xmlns:p14="http://schemas.microsoft.com/office/powerpoint/2010/main" val="7613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17</a:t>
            </a:fld>
            <a:endParaRPr lang="nl-NL"/>
          </a:p>
        </p:txBody>
      </p:sp>
    </p:spTree>
    <p:extLst>
      <p:ext uri="{BB962C8B-B14F-4D97-AF65-F5344CB8AC3E}">
        <p14:creationId xmlns:p14="http://schemas.microsoft.com/office/powerpoint/2010/main" val="2873882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18</a:t>
            </a:fld>
            <a:endParaRPr lang="nl-NL"/>
          </a:p>
        </p:txBody>
      </p:sp>
    </p:spTree>
    <p:extLst>
      <p:ext uri="{BB962C8B-B14F-4D97-AF65-F5344CB8AC3E}">
        <p14:creationId xmlns:p14="http://schemas.microsoft.com/office/powerpoint/2010/main" val="1456677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19</a:t>
            </a:fld>
            <a:endParaRPr lang="nl-NL"/>
          </a:p>
        </p:txBody>
      </p:sp>
    </p:spTree>
    <p:extLst>
      <p:ext uri="{BB962C8B-B14F-4D97-AF65-F5344CB8AC3E}">
        <p14:creationId xmlns:p14="http://schemas.microsoft.com/office/powerpoint/2010/main" val="2047194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2</a:t>
            </a:fld>
            <a:endParaRPr lang="nl-NL"/>
          </a:p>
        </p:txBody>
      </p:sp>
    </p:spTree>
    <p:extLst>
      <p:ext uri="{BB962C8B-B14F-4D97-AF65-F5344CB8AC3E}">
        <p14:creationId xmlns:p14="http://schemas.microsoft.com/office/powerpoint/2010/main" val="565087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20</a:t>
            </a:fld>
            <a:endParaRPr lang="nl-NL"/>
          </a:p>
        </p:txBody>
      </p:sp>
    </p:spTree>
    <p:extLst>
      <p:ext uri="{BB962C8B-B14F-4D97-AF65-F5344CB8AC3E}">
        <p14:creationId xmlns:p14="http://schemas.microsoft.com/office/powerpoint/2010/main" val="1923359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21</a:t>
            </a:fld>
            <a:endParaRPr lang="nl-NL"/>
          </a:p>
        </p:txBody>
      </p:sp>
    </p:spTree>
    <p:extLst>
      <p:ext uri="{BB962C8B-B14F-4D97-AF65-F5344CB8AC3E}">
        <p14:creationId xmlns:p14="http://schemas.microsoft.com/office/powerpoint/2010/main" val="2240174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22</a:t>
            </a:fld>
            <a:endParaRPr lang="nl-NL"/>
          </a:p>
        </p:txBody>
      </p:sp>
    </p:spTree>
    <p:extLst>
      <p:ext uri="{BB962C8B-B14F-4D97-AF65-F5344CB8AC3E}">
        <p14:creationId xmlns:p14="http://schemas.microsoft.com/office/powerpoint/2010/main" val="1993301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23</a:t>
            </a:fld>
            <a:endParaRPr lang="nl-NL"/>
          </a:p>
        </p:txBody>
      </p:sp>
    </p:spTree>
    <p:extLst>
      <p:ext uri="{BB962C8B-B14F-4D97-AF65-F5344CB8AC3E}">
        <p14:creationId xmlns:p14="http://schemas.microsoft.com/office/powerpoint/2010/main" val="3503614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24</a:t>
            </a:fld>
            <a:endParaRPr lang="nl-NL"/>
          </a:p>
        </p:txBody>
      </p:sp>
    </p:spTree>
    <p:extLst>
      <p:ext uri="{BB962C8B-B14F-4D97-AF65-F5344CB8AC3E}">
        <p14:creationId xmlns:p14="http://schemas.microsoft.com/office/powerpoint/2010/main" val="3649208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25</a:t>
            </a:fld>
            <a:endParaRPr lang="nl-NL"/>
          </a:p>
        </p:txBody>
      </p:sp>
    </p:spTree>
    <p:extLst>
      <p:ext uri="{BB962C8B-B14F-4D97-AF65-F5344CB8AC3E}">
        <p14:creationId xmlns:p14="http://schemas.microsoft.com/office/powerpoint/2010/main" val="1657644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26</a:t>
            </a:fld>
            <a:endParaRPr lang="nl-NL"/>
          </a:p>
        </p:txBody>
      </p:sp>
    </p:spTree>
    <p:extLst>
      <p:ext uri="{BB962C8B-B14F-4D97-AF65-F5344CB8AC3E}">
        <p14:creationId xmlns:p14="http://schemas.microsoft.com/office/powerpoint/2010/main" val="917703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3</a:t>
            </a:fld>
            <a:endParaRPr lang="nl-NL"/>
          </a:p>
        </p:txBody>
      </p:sp>
    </p:spTree>
    <p:extLst>
      <p:ext uri="{BB962C8B-B14F-4D97-AF65-F5344CB8AC3E}">
        <p14:creationId xmlns:p14="http://schemas.microsoft.com/office/powerpoint/2010/main" val="2782708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4</a:t>
            </a:fld>
            <a:endParaRPr lang="nl-NL"/>
          </a:p>
        </p:txBody>
      </p:sp>
    </p:spTree>
    <p:extLst>
      <p:ext uri="{BB962C8B-B14F-4D97-AF65-F5344CB8AC3E}">
        <p14:creationId xmlns:p14="http://schemas.microsoft.com/office/powerpoint/2010/main" val="405611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5</a:t>
            </a:fld>
            <a:endParaRPr lang="nl-NL"/>
          </a:p>
        </p:txBody>
      </p:sp>
    </p:spTree>
    <p:extLst>
      <p:ext uri="{BB962C8B-B14F-4D97-AF65-F5344CB8AC3E}">
        <p14:creationId xmlns:p14="http://schemas.microsoft.com/office/powerpoint/2010/main" val="4064367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5"/>
          </p:nvPr>
        </p:nvSpPr>
        <p:spPr/>
        <p:txBody>
          <a:bodyPr/>
          <a:lstStyle/>
          <a:p>
            <a:fld id="{2047EF6E-A931-4C21-B38A-DF3C21651DFA}" type="slidenum">
              <a:rPr lang="nl-NL" smtClean="0"/>
              <a:t>6</a:t>
            </a:fld>
            <a:endParaRPr lang="nl-NL"/>
          </a:p>
        </p:txBody>
      </p:sp>
    </p:spTree>
    <p:extLst>
      <p:ext uri="{BB962C8B-B14F-4D97-AF65-F5344CB8AC3E}">
        <p14:creationId xmlns:p14="http://schemas.microsoft.com/office/powerpoint/2010/main" val="668613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7</a:t>
            </a:fld>
            <a:endParaRPr lang="nl-NL"/>
          </a:p>
        </p:txBody>
      </p:sp>
    </p:spTree>
    <p:extLst>
      <p:ext uri="{BB962C8B-B14F-4D97-AF65-F5344CB8AC3E}">
        <p14:creationId xmlns:p14="http://schemas.microsoft.com/office/powerpoint/2010/main" val="3392811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8</a:t>
            </a:fld>
            <a:endParaRPr lang="nl-NL"/>
          </a:p>
        </p:txBody>
      </p:sp>
    </p:spTree>
    <p:extLst>
      <p:ext uri="{BB962C8B-B14F-4D97-AF65-F5344CB8AC3E}">
        <p14:creationId xmlns:p14="http://schemas.microsoft.com/office/powerpoint/2010/main" val="1272449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047EF6E-A931-4C21-B38A-DF3C21651DFA}" type="slidenum">
              <a:rPr lang="nl-NL" smtClean="0"/>
              <a:t>9</a:t>
            </a:fld>
            <a:endParaRPr lang="nl-NL"/>
          </a:p>
        </p:txBody>
      </p:sp>
    </p:spTree>
    <p:extLst>
      <p:ext uri="{BB962C8B-B14F-4D97-AF65-F5344CB8AC3E}">
        <p14:creationId xmlns:p14="http://schemas.microsoft.com/office/powerpoint/2010/main" val="54784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B46FF-8C0C-40E5-9CE8-292761CB9F4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57213FE-A2CF-4709-8D5A-C7EAC33F5B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5692A82-FC9D-4423-B046-75BD8BDEAE22}"/>
              </a:ext>
            </a:extLst>
          </p:cNvPr>
          <p:cNvSpPr>
            <a:spLocks noGrp="1"/>
          </p:cNvSpPr>
          <p:nvPr>
            <p:ph type="dt" sz="half" idx="10"/>
          </p:nvPr>
        </p:nvSpPr>
        <p:spPr/>
        <p:txBody>
          <a:bodyPr/>
          <a:lstStyle/>
          <a:p>
            <a:fld id="{C4C58651-E4C3-4BFF-92A4-E925E9128C45}" type="datetimeFigureOut">
              <a:rPr lang="nl-NL" smtClean="0"/>
              <a:t>13-02-2023</a:t>
            </a:fld>
            <a:endParaRPr lang="nl-NL"/>
          </a:p>
        </p:txBody>
      </p:sp>
      <p:sp>
        <p:nvSpPr>
          <p:cNvPr id="5" name="Tijdelijke aanduiding voor voettekst 4">
            <a:extLst>
              <a:ext uri="{FF2B5EF4-FFF2-40B4-BE49-F238E27FC236}">
                <a16:creationId xmlns:a16="http://schemas.microsoft.com/office/drawing/2014/main" id="{DAD45DA3-F0DE-4DAA-A406-47340738B0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FE715DE-6D3E-459B-83B0-3D64F96386F6}"/>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3669914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17101-0318-4210-A49A-FC3741A6277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A5DC7D-BE10-4EA4-A8DB-D06811A95D8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C20964-206A-45C6-A539-F3ED9F46BCF8}"/>
              </a:ext>
            </a:extLst>
          </p:cNvPr>
          <p:cNvSpPr>
            <a:spLocks noGrp="1"/>
          </p:cNvSpPr>
          <p:nvPr>
            <p:ph type="dt" sz="half" idx="10"/>
          </p:nvPr>
        </p:nvSpPr>
        <p:spPr/>
        <p:txBody>
          <a:bodyPr/>
          <a:lstStyle/>
          <a:p>
            <a:fld id="{C4C58651-E4C3-4BFF-92A4-E925E9128C45}" type="datetimeFigureOut">
              <a:rPr lang="nl-NL" smtClean="0"/>
              <a:t>13-02-2023</a:t>
            </a:fld>
            <a:endParaRPr lang="nl-NL"/>
          </a:p>
        </p:txBody>
      </p:sp>
      <p:sp>
        <p:nvSpPr>
          <p:cNvPr id="5" name="Tijdelijke aanduiding voor voettekst 4">
            <a:extLst>
              <a:ext uri="{FF2B5EF4-FFF2-40B4-BE49-F238E27FC236}">
                <a16:creationId xmlns:a16="http://schemas.microsoft.com/office/drawing/2014/main" id="{00354C4E-D31D-4673-9857-8F915A93101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1355DEE-CE8A-472C-ACD9-987F173F50F4}"/>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5398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1686EF3-9ED5-4429-9FB0-3D0CDA3B738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9835590-1931-4BDB-98B4-2D1F33BCF76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FC590CE-BE71-4A7B-B912-C89DC81608EB}"/>
              </a:ext>
            </a:extLst>
          </p:cNvPr>
          <p:cNvSpPr>
            <a:spLocks noGrp="1"/>
          </p:cNvSpPr>
          <p:nvPr>
            <p:ph type="dt" sz="half" idx="10"/>
          </p:nvPr>
        </p:nvSpPr>
        <p:spPr/>
        <p:txBody>
          <a:bodyPr/>
          <a:lstStyle/>
          <a:p>
            <a:fld id="{C4C58651-E4C3-4BFF-92A4-E925E9128C45}" type="datetimeFigureOut">
              <a:rPr lang="nl-NL" smtClean="0"/>
              <a:t>13-02-2023</a:t>
            </a:fld>
            <a:endParaRPr lang="nl-NL"/>
          </a:p>
        </p:txBody>
      </p:sp>
      <p:sp>
        <p:nvSpPr>
          <p:cNvPr id="5" name="Tijdelijke aanduiding voor voettekst 4">
            <a:extLst>
              <a:ext uri="{FF2B5EF4-FFF2-40B4-BE49-F238E27FC236}">
                <a16:creationId xmlns:a16="http://schemas.microsoft.com/office/drawing/2014/main" id="{1A7F7FA7-2DA0-4BDD-BA16-D96EDB4045D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1CA9C7-9B9E-48A3-8146-F15B84F3C542}"/>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823315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85806-D2F5-4772-9B17-4A6E12C1377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D48C5A7-3C8B-40BB-B2F4-BCDF4BE6D52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85EDD87-EA3C-4845-8C01-1865D2295BF2}"/>
              </a:ext>
            </a:extLst>
          </p:cNvPr>
          <p:cNvSpPr>
            <a:spLocks noGrp="1"/>
          </p:cNvSpPr>
          <p:nvPr>
            <p:ph type="dt" sz="half" idx="10"/>
          </p:nvPr>
        </p:nvSpPr>
        <p:spPr/>
        <p:txBody>
          <a:bodyPr/>
          <a:lstStyle/>
          <a:p>
            <a:fld id="{C4C58651-E4C3-4BFF-92A4-E925E9128C45}" type="datetimeFigureOut">
              <a:rPr lang="nl-NL" smtClean="0"/>
              <a:t>13-02-2023</a:t>
            </a:fld>
            <a:endParaRPr lang="nl-NL"/>
          </a:p>
        </p:txBody>
      </p:sp>
      <p:sp>
        <p:nvSpPr>
          <p:cNvPr id="5" name="Tijdelijke aanduiding voor voettekst 4">
            <a:extLst>
              <a:ext uri="{FF2B5EF4-FFF2-40B4-BE49-F238E27FC236}">
                <a16:creationId xmlns:a16="http://schemas.microsoft.com/office/drawing/2014/main" id="{C571673E-E806-4796-BB1D-831DF13BC1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080459-9B03-42EF-9ED4-7BB022C04850}"/>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043615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F8036-BD86-49F3-B15C-3DAA2408F4A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15F2034-4B26-4BDD-99BB-35CF1D2917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EF0B35F-E285-425B-9622-92D1BA4CBFCF}"/>
              </a:ext>
            </a:extLst>
          </p:cNvPr>
          <p:cNvSpPr>
            <a:spLocks noGrp="1"/>
          </p:cNvSpPr>
          <p:nvPr>
            <p:ph type="dt" sz="half" idx="10"/>
          </p:nvPr>
        </p:nvSpPr>
        <p:spPr/>
        <p:txBody>
          <a:bodyPr/>
          <a:lstStyle/>
          <a:p>
            <a:fld id="{C4C58651-E4C3-4BFF-92A4-E925E9128C45}" type="datetimeFigureOut">
              <a:rPr lang="nl-NL" smtClean="0"/>
              <a:t>13-02-2023</a:t>
            </a:fld>
            <a:endParaRPr lang="nl-NL"/>
          </a:p>
        </p:txBody>
      </p:sp>
      <p:sp>
        <p:nvSpPr>
          <p:cNvPr id="5" name="Tijdelijke aanduiding voor voettekst 4">
            <a:extLst>
              <a:ext uri="{FF2B5EF4-FFF2-40B4-BE49-F238E27FC236}">
                <a16:creationId xmlns:a16="http://schemas.microsoft.com/office/drawing/2014/main" id="{A290D04D-1BC0-4521-9477-68E65831E80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7D72352-BBBF-4C02-A83E-7BD18BAE604C}"/>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948513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DBE2D-2497-490F-96A5-01ABA6DE9EE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2658B46-BB34-4462-AB65-483055E04D6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C0663A6-934C-4177-926B-EC411B139B0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B51B42C-7D55-4C80-8674-D2C8A23A5134}"/>
              </a:ext>
            </a:extLst>
          </p:cNvPr>
          <p:cNvSpPr>
            <a:spLocks noGrp="1"/>
          </p:cNvSpPr>
          <p:nvPr>
            <p:ph type="dt" sz="half" idx="10"/>
          </p:nvPr>
        </p:nvSpPr>
        <p:spPr/>
        <p:txBody>
          <a:bodyPr/>
          <a:lstStyle/>
          <a:p>
            <a:fld id="{C4C58651-E4C3-4BFF-92A4-E925E9128C45}" type="datetimeFigureOut">
              <a:rPr lang="nl-NL" smtClean="0"/>
              <a:t>13-02-2023</a:t>
            </a:fld>
            <a:endParaRPr lang="nl-NL"/>
          </a:p>
        </p:txBody>
      </p:sp>
      <p:sp>
        <p:nvSpPr>
          <p:cNvPr id="6" name="Tijdelijke aanduiding voor voettekst 5">
            <a:extLst>
              <a:ext uri="{FF2B5EF4-FFF2-40B4-BE49-F238E27FC236}">
                <a16:creationId xmlns:a16="http://schemas.microsoft.com/office/drawing/2014/main" id="{F64AEC42-034E-4DB9-B250-9700C3116B1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A8BB0C9-5245-44CD-82EF-57FD5A163BAE}"/>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44960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8B83A-DAC9-469F-A03F-55502E442F4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2436164-8C12-4608-A84B-7845A8C981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78FA3AE-BFB1-49C3-8A0E-A474AC3DF54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55A0C78-43D4-4A05-9D3F-556CCFA41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6F24BA2-C478-48D0-BA0D-5521285DEB0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627CAED-EA17-43A1-B4B9-0352B974A8D6}"/>
              </a:ext>
            </a:extLst>
          </p:cNvPr>
          <p:cNvSpPr>
            <a:spLocks noGrp="1"/>
          </p:cNvSpPr>
          <p:nvPr>
            <p:ph type="dt" sz="half" idx="10"/>
          </p:nvPr>
        </p:nvSpPr>
        <p:spPr/>
        <p:txBody>
          <a:bodyPr/>
          <a:lstStyle/>
          <a:p>
            <a:fld id="{C4C58651-E4C3-4BFF-92A4-E925E9128C45}" type="datetimeFigureOut">
              <a:rPr lang="nl-NL" smtClean="0"/>
              <a:t>13-02-2023</a:t>
            </a:fld>
            <a:endParaRPr lang="nl-NL"/>
          </a:p>
        </p:txBody>
      </p:sp>
      <p:sp>
        <p:nvSpPr>
          <p:cNvPr id="8" name="Tijdelijke aanduiding voor voettekst 7">
            <a:extLst>
              <a:ext uri="{FF2B5EF4-FFF2-40B4-BE49-F238E27FC236}">
                <a16:creationId xmlns:a16="http://schemas.microsoft.com/office/drawing/2014/main" id="{9B1173DC-E6A5-410E-8ABF-C9136659E09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21D9D36-46B6-4DC0-AAC9-48144B4E22E1}"/>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3694524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DB3C7A-EE05-492B-BBE6-E71297B80AA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286D291-BAA0-4C38-AEC9-88748F0D857C}"/>
              </a:ext>
            </a:extLst>
          </p:cNvPr>
          <p:cNvSpPr>
            <a:spLocks noGrp="1"/>
          </p:cNvSpPr>
          <p:nvPr>
            <p:ph type="dt" sz="half" idx="10"/>
          </p:nvPr>
        </p:nvSpPr>
        <p:spPr/>
        <p:txBody>
          <a:bodyPr/>
          <a:lstStyle/>
          <a:p>
            <a:fld id="{C4C58651-E4C3-4BFF-92A4-E925E9128C45}" type="datetimeFigureOut">
              <a:rPr lang="nl-NL" smtClean="0"/>
              <a:t>13-02-2023</a:t>
            </a:fld>
            <a:endParaRPr lang="nl-NL"/>
          </a:p>
        </p:txBody>
      </p:sp>
      <p:sp>
        <p:nvSpPr>
          <p:cNvPr id="4" name="Tijdelijke aanduiding voor voettekst 3">
            <a:extLst>
              <a:ext uri="{FF2B5EF4-FFF2-40B4-BE49-F238E27FC236}">
                <a16:creationId xmlns:a16="http://schemas.microsoft.com/office/drawing/2014/main" id="{457DB52A-AE61-4002-9D4B-30D672FC12C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6EC41AB-57BB-4B44-9954-DEDE4C5506B4}"/>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847061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984B307-607D-41FF-8635-9A52623378A0}"/>
              </a:ext>
            </a:extLst>
          </p:cNvPr>
          <p:cNvSpPr>
            <a:spLocks noGrp="1"/>
          </p:cNvSpPr>
          <p:nvPr>
            <p:ph type="dt" sz="half" idx="10"/>
          </p:nvPr>
        </p:nvSpPr>
        <p:spPr/>
        <p:txBody>
          <a:bodyPr/>
          <a:lstStyle/>
          <a:p>
            <a:fld id="{C4C58651-E4C3-4BFF-92A4-E925E9128C45}" type="datetimeFigureOut">
              <a:rPr lang="nl-NL" smtClean="0"/>
              <a:t>13-02-2023</a:t>
            </a:fld>
            <a:endParaRPr lang="nl-NL"/>
          </a:p>
        </p:txBody>
      </p:sp>
      <p:sp>
        <p:nvSpPr>
          <p:cNvPr id="3" name="Tijdelijke aanduiding voor voettekst 2">
            <a:extLst>
              <a:ext uri="{FF2B5EF4-FFF2-40B4-BE49-F238E27FC236}">
                <a16:creationId xmlns:a16="http://schemas.microsoft.com/office/drawing/2014/main" id="{E0640CCE-FC14-4E54-BA50-425DC589B17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D68CED7-865F-4FB7-9191-B1D5D9A7B531}"/>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537065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250905-D94D-4ABA-8D93-BC206336362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31CABBB-3F6C-41C8-81A1-CEA6D8F7D8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DB533CF-0F8A-4D7F-B35F-A928CE9FB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364BAB9-8752-49D9-8371-9F33D9FE5DCD}"/>
              </a:ext>
            </a:extLst>
          </p:cNvPr>
          <p:cNvSpPr>
            <a:spLocks noGrp="1"/>
          </p:cNvSpPr>
          <p:nvPr>
            <p:ph type="dt" sz="half" idx="10"/>
          </p:nvPr>
        </p:nvSpPr>
        <p:spPr/>
        <p:txBody>
          <a:bodyPr/>
          <a:lstStyle/>
          <a:p>
            <a:fld id="{C4C58651-E4C3-4BFF-92A4-E925E9128C45}" type="datetimeFigureOut">
              <a:rPr lang="nl-NL" smtClean="0"/>
              <a:t>13-02-2023</a:t>
            </a:fld>
            <a:endParaRPr lang="nl-NL"/>
          </a:p>
        </p:txBody>
      </p:sp>
      <p:sp>
        <p:nvSpPr>
          <p:cNvPr id="6" name="Tijdelijke aanduiding voor voettekst 5">
            <a:extLst>
              <a:ext uri="{FF2B5EF4-FFF2-40B4-BE49-F238E27FC236}">
                <a16:creationId xmlns:a16="http://schemas.microsoft.com/office/drawing/2014/main" id="{627149A9-1343-4EC9-AF98-563CA8425C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FE55D11-72B2-4680-9BC0-6A81E972C662}"/>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064965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33D8C4-583C-48D5-BF22-5C520D03555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8467242-9DF9-4551-8944-FF1C1155F7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5CC8910-EAB3-4095-9BDC-1180490D7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88030AC-39CC-4391-BC09-0C2C2B8E5DE4}"/>
              </a:ext>
            </a:extLst>
          </p:cNvPr>
          <p:cNvSpPr>
            <a:spLocks noGrp="1"/>
          </p:cNvSpPr>
          <p:nvPr>
            <p:ph type="dt" sz="half" idx="10"/>
          </p:nvPr>
        </p:nvSpPr>
        <p:spPr/>
        <p:txBody>
          <a:bodyPr/>
          <a:lstStyle/>
          <a:p>
            <a:fld id="{C4C58651-E4C3-4BFF-92A4-E925E9128C45}" type="datetimeFigureOut">
              <a:rPr lang="nl-NL" smtClean="0"/>
              <a:t>13-02-2023</a:t>
            </a:fld>
            <a:endParaRPr lang="nl-NL"/>
          </a:p>
        </p:txBody>
      </p:sp>
      <p:sp>
        <p:nvSpPr>
          <p:cNvPr id="6" name="Tijdelijke aanduiding voor voettekst 5">
            <a:extLst>
              <a:ext uri="{FF2B5EF4-FFF2-40B4-BE49-F238E27FC236}">
                <a16:creationId xmlns:a16="http://schemas.microsoft.com/office/drawing/2014/main" id="{CAF4CE8F-B36C-42B5-B34D-24D3FD97778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A0CA59C-B5BB-4FC7-AB99-7FD2AF253EBB}"/>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4209634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1925F65-10F3-415F-A1BD-8497240883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76976C4-D7EA-4FFA-91F7-23572D3C42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2F49841-6D59-4328-8224-EA18781601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58651-E4C3-4BFF-92A4-E925E9128C45}" type="datetimeFigureOut">
              <a:rPr lang="nl-NL" smtClean="0"/>
              <a:t>13-02-2023</a:t>
            </a:fld>
            <a:endParaRPr lang="nl-NL"/>
          </a:p>
        </p:txBody>
      </p:sp>
      <p:sp>
        <p:nvSpPr>
          <p:cNvPr id="5" name="Tijdelijke aanduiding voor voettekst 4">
            <a:extLst>
              <a:ext uri="{FF2B5EF4-FFF2-40B4-BE49-F238E27FC236}">
                <a16:creationId xmlns:a16="http://schemas.microsoft.com/office/drawing/2014/main" id="{14F74D8A-72C7-4D2D-8946-5D129FB7F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8A15769-1678-42B6-A7BE-B32BCC167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E690B-131F-4487-8FCB-E2F38D41B183}" type="slidenum">
              <a:rPr lang="nl-NL" smtClean="0"/>
              <a:t>‹#›</a:t>
            </a:fld>
            <a:endParaRPr lang="nl-NL"/>
          </a:p>
        </p:txBody>
      </p:sp>
    </p:spTree>
    <p:extLst>
      <p:ext uri="{BB962C8B-B14F-4D97-AF65-F5344CB8AC3E}">
        <p14:creationId xmlns:p14="http://schemas.microsoft.com/office/powerpoint/2010/main" val="1869996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oi.org/10.1111/tan.14626"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D3A2A8E-ECD7-44FC-A1C2-89537900E8A5}"/>
              </a:ext>
            </a:extLst>
          </p:cNvPr>
          <p:cNvSpPr txBox="1"/>
          <p:nvPr/>
        </p:nvSpPr>
        <p:spPr>
          <a:xfrm>
            <a:off x="546115" y="866063"/>
            <a:ext cx="11333552" cy="7109639"/>
          </a:xfrm>
          <a:prstGeom prst="rect">
            <a:avLst/>
          </a:prstGeom>
          <a:noFill/>
        </p:spPr>
        <p:txBody>
          <a:bodyPr wrap="none" rtlCol="0">
            <a:spAutoFit/>
          </a:bodyPr>
          <a:lstStyle/>
          <a:p>
            <a:pPr algn="ctr" rtl="1"/>
            <a:r>
              <a:rPr lang="ar-EG" sz="3200" dirty="0">
                <a:solidFill>
                  <a:srgbClr val="FF0000"/>
                </a:solidFill>
              </a:rPr>
              <a:t>جزيئات </a:t>
            </a:r>
            <a:r>
              <a:rPr lang="nl-NL" sz="3200" dirty="0">
                <a:solidFill>
                  <a:srgbClr val="FF0000"/>
                </a:solidFill>
              </a:rPr>
              <a:t>HLA</a:t>
            </a:r>
            <a:r>
              <a:rPr lang="ar-EG" sz="3200" dirty="0">
                <a:solidFill>
                  <a:srgbClr val="FF0000"/>
                </a:solidFill>
              </a:rPr>
              <a:t> في عمليات الزرع والمناعة الذاتية ومكافحة العدوى.</a:t>
            </a:r>
          </a:p>
          <a:p>
            <a:pPr algn="ctr" rtl="1"/>
            <a:r>
              <a:rPr lang="ar-EG" sz="3200" dirty="0">
                <a:solidFill>
                  <a:srgbClr val="FF0000"/>
                </a:solidFill>
              </a:rPr>
              <a:t>مغامرة القصة المصوّرة</a:t>
            </a:r>
          </a:p>
          <a:p>
            <a:pPr algn="ctr"/>
            <a:endParaRPr lang="nl-NL" sz="2000" dirty="0">
              <a:solidFill>
                <a:srgbClr val="FF0000"/>
              </a:solidFill>
            </a:endParaRPr>
          </a:p>
          <a:p>
            <a:pPr algn="ctr"/>
            <a:r>
              <a:rPr lang="nl-NL" sz="2400" dirty="0">
                <a:solidFill>
                  <a:srgbClr val="FF0000"/>
                </a:solidFill>
              </a:rPr>
              <a:t>HLA </a:t>
            </a:r>
            <a:r>
              <a:rPr lang="nl-NL" sz="2400" dirty="0" err="1">
                <a:solidFill>
                  <a:srgbClr val="FF0000"/>
                </a:solidFill>
              </a:rPr>
              <a:t>molecules</a:t>
            </a:r>
            <a:r>
              <a:rPr lang="nl-NL" sz="2400" dirty="0">
                <a:solidFill>
                  <a:srgbClr val="FF0000"/>
                </a:solidFill>
              </a:rPr>
              <a:t> in </a:t>
            </a:r>
            <a:r>
              <a:rPr lang="nl-NL" sz="2400" dirty="0" err="1">
                <a:solidFill>
                  <a:srgbClr val="FF0000"/>
                </a:solidFill>
              </a:rPr>
              <a:t>transplantation</a:t>
            </a:r>
            <a:r>
              <a:rPr lang="nl-NL" sz="2400" dirty="0">
                <a:solidFill>
                  <a:srgbClr val="FF0000"/>
                </a:solidFill>
              </a:rPr>
              <a:t>, </a:t>
            </a:r>
            <a:r>
              <a:rPr lang="nl-NL" sz="2400" dirty="0" err="1">
                <a:solidFill>
                  <a:srgbClr val="FF0000"/>
                </a:solidFill>
              </a:rPr>
              <a:t>autoimmunity</a:t>
            </a:r>
            <a:r>
              <a:rPr lang="nl-NL" sz="2400" dirty="0">
                <a:solidFill>
                  <a:srgbClr val="FF0000"/>
                </a:solidFill>
              </a:rPr>
              <a:t> </a:t>
            </a:r>
            <a:r>
              <a:rPr lang="nl-NL" sz="2400" dirty="0" err="1">
                <a:solidFill>
                  <a:srgbClr val="FF0000"/>
                </a:solidFill>
              </a:rPr>
              <a:t>and</a:t>
            </a:r>
            <a:r>
              <a:rPr lang="nl-NL" sz="2400" dirty="0">
                <a:solidFill>
                  <a:srgbClr val="FF0000"/>
                </a:solidFill>
              </a:rPr>
              <a:t> </a:t>
            </a:r>
            <a:r>
              <a:rPr lang="nl-NL" sz="2400" dirty="0" err="1">
                <a:solidFill>
                  <a:srgbClr val="FF0000"/>
                </a:solidFill>
              </a:rPr>
              <a:t>infection</a:t>
            </a:r>
            <a:r>
              <a:rPr lang="nl-NL" sz="2400" dirty="0">
                <a:solidFill>
                  <a:srgbClr val="FF0000"/>
                </a:solidFill>
              </a:rPr>
              <a:t> control.</a:t>
            </a:r>
          </a:p>
          <a:p>
            <a:pPr algn="ctr"/>
            <a:r>
              <a:rPr lang="nl-NL" sz="2400" dirty="0">
                <a:solidFill>
                  <a:srgbClr val="FF0000"/>
                </a:solidFill>
              </a:rPr>
              <a:t>A comic </a:t>
            </a:r>
            <a:r>
              <a:rPr lang="nl-NL" sz="2400" dirty="0" err="1">
                <a:solidFill>
                  <a:srgbClr val="FF0000"/>
                </a:solidFill>
              </a:rPr>
              <a:t>Book</a:t>
            </a:r>
            <a:r>
              <a:rPr lang="nl-NL" sz="2400" dirty="0">
                <a:solidFill>
                  <a:srgbClr val="FF0000"/>
                </a:solidFill>
              </a:rPr>
              <a:t> adventure.</a:t>
            </a:r>
          </a:p>
          <a:p>
            <a:pPr algn="ctr"/>
            <a:endParaRPr lang="nl-NL" sz="3200" dirty="0">
              <a:solidFill>
                <a:srgbClr val="FF0000"/>
              </a:solidFill>
            </a:endParaRPr>
          </a:p>
          <a:p>
            <a:pPr algn="ctr"/>
            <a:r>
              <a:rPr lang="nl-NL" sz="3200" dirty="0" err="1">
                <a:solidFill>
                  <a:srgbClr val="FF0000"/>
                </a:solidFill>
              </a:rPr>
              <a:t>By</a:t>
            </a:r>
            <a:endParaRPr lang="nl-NL" sz="3200" dirty="0">
              <a:solidFill>
                <a:srgbClr val="FF0000"/>
              </a:solidFill>
            </a:endParaRPr>
          </a:p>
          <a:p>
            <a:pPr algn="ctr"/>
            <a:endParaRPr lang="nl-NL" sz="3200" dirty="0">
              <a:solidFill>
                <a:srgbClr val="FF0000"/>
              </a:solidFill>
            </a:endParaRPr>
          </a:p>
          <a:p>
            <a:pPr algn="ctr"/>
            <a:r>
              <a:rPr lang="nl-NL" sz="3200" dirty="0">
                <a:solidFill>
                  <a:srgbClr val="FF0000"/>
                </a:solidFill>
              </a:rPr>
              <a:t>Eric Reits </a:t>
            </a:r>
            <a:r>
              <a:rPr lang="nl-NL" sz="3200" dirty="0" err="1">
                <a:solidFill>
                  <a:srgbClr val="FF0000"/>
                </a:solidFill>
              </a:rPr>
              <a:t>and</a:t>
            </a:r>
            <a:r>
              <a:rPr lang="nl-NL" sz="3200" dirty="0">
                <a:solidFill>
                  <a:srgbClr val="FF0000"/>
                </a:solidFill>
              </a:rPr>
              <a:t> Jacques Neefjes</a:t>
            </a:r>
            <a:endParaRPr lang="ar-EG" sz="3200" dirty="0">
              <a:solidFill>
                <a:srgbClr val="FF0000"/>
              </a:solidFill>
            </a:endParaRPr>
          </a:p>
          <a:p>
            <a:pPr algn="ctr"/>
            <a:endParaRPr lang="ar-EG" sz="3200" dirty="0">
              <a:solidFill>
                <a:srgbClr val="FF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rPr>
              <a:t>Translated</a:t>
            </a:r>
            <a:r>
              <a:rPr kumimoji="0" lang="fr-FR" sz="1800" b="0" i="1"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rPr>
              <a:t> by Angela el Hebieshy. Original </a:t>
            </a:r>
            <a:r>
              <a:rPr kumimoji="0" lang="en-US" sz="1800" b="0" i="1"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rPr>
              <a:t>text</a:t>
            </a:r>
            <a:r>
              <a:rPr kumimoji="0" lang="fr-FR" sz="1800" b="0" i="1"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rPr>
              <a:t> : </a:t>
            </a:r>
            <a:r>
              <a:rPr kumimoji="0" lang="fr-FR" sz="1800" b="1" i="1" u="sng" strike="noStrike" kern="1200" cap="none" spc="0" normalizeH="0" baseline="0" noProof="0" dirty="0">
                <a:ln>
                  <a:noFill/>
                </a:ln>
                <a:solidFill>
                  <a:srgbClr val="2F5496"/>
                </a:solidFill>
                <a:effectLst/>
                <a:uLnTx/>
                <a:uFillTx/>
                <a:latin typeface="Open Sans" panose="020B0606030504020204" pitchFamily="34" charset="0"/>
                <a:ea typeface="Calibri" panose="020F0502020204030204" pitchFamily="34" charset="0"/>
                <a:cs typeface="Arial" panose="020B0604020202020204" pitchFamily="34" charset="0"/>
                <a:hlinkClick r:id="rId3"/>
              </a:rPr>
              <a:t>https://doi.org/10.1111/tan.14626</a:t>
            </a: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algn="ctr"/>
            <a:endParaRPr lang="nl-NL" sz="3200" dirty="0">
              <a:solidFill>
                <a:srgbClr val="FF0000"/>
              </a:solidFill>
            </a:endParaRPr>
          </a:p>
          <a:p>
            <a:pPr algn="ctr"/>
            <a:r>
              <a:rPr lang="en-US" b="0" i="0" dirty="0">
                <a:solidFill>
                  <a:srgbClr val="212121"/>
                </a:solidFill>
                <a:effectLst/>
                <a:latin typeface="BlinkMacSystemFont"/>
              </a:rPr>
              <a:t>Department of Cell and Chemical Biology, ONCODE Institute, Leiden University Medical Centre LUMC, The Netherlands </a:t>
            </a: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p:txBody>
      </p:sp>
    </p:spTree>
    <p:extLst>
      <p:ext uri="{BB962C8B-B14F-4D97-AF65-F5344CB8AC3E}">
        <p14:creationId xmlns:p14="http://schemas.microsoft.com/office/powerpoint/2010/main" val="12082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F5A3058-6DC4-49E9-AA5F-0447D135A995}"/>
              </a:ext>
            </a:extLst>
          </p:cNvPr>
          <p:cNvSpPr>
            <a:spLocks noGrp="1"/>
          </p:cNvSpPr>
          <p:nvPr>
            <p:ph idx="1"/>
          </p:nvPr>
        </p:nvSpPr>
        <p:spPr>
          <a:xfrm>
            <a:off x="580292" y="1690688"/>
            <a:ext cx="10773508" cy="4351338"/>
          </a:xfrm>
        </p:spPr>
        <p:txBody>
          <a:bodyPr>
            <a:normAutofit/>
          </a:bodyPr>
          <a:lstStyle/>
          <a:p>
            <a:pPr marL="0" indent="0" algn="r" rtl="1">
              <a:buNone/>
            </a:pPr>
            <a:r>
              <a:rPr lang="ar-AE" sz="2700" dirty="0"/>
              <a:t>سيكون داروين في حيرة من أمره. بالتأكيد ، لا يمكن أن تكون رائحة رفيقك المثالي ، أو منع زرع الأنسجة ، أو العثور على الأب الحقيقي هي الأسباب التطورية الرئيسية لتعدد أشكال</a:t>
            </a:r>
            <a:r>
              <a:rPr lang="ar-EG" sz="2700" dirty="0"/>
              <a:t> </a:t>
            </a:r>
            <a:r>
              <a:rPr lang="nl-NL" sz="2700" dirty="0"/>
              <a:t>HLA</a:t>
            </a:r>
            <a:r>
              <a:rPr lang="ar-EG" sz="2700" dirty="0"/>
              <a:t>.</a:t>
            </a:r>
            <a:endParaRPr lang="ar-EG" sz="2700" i="1" dirty="0"/>
          </a:p>
        </p:txBody>
      </p:sp>
      <p:sp>
        <p:nvSpPr>
          <p:cNvPr id="5" name="Titel 1">
            <a:extLst>
              <a:ext uri="{FF2B5EF4-FFF2-40B4-BE49-F238E27FC236}">
                <a16:creationId xmlns:a16="http://schemas.microsoft.com/office/drawing/2014/main" id="{25C66169-9087-4ACF-8007-5DA9F557E67E}"/>
              </a:ext>
            </a:extLst>
          </p:cNvPr>
          <p:cNvSpPr>
            <a:spLocks noGrp="1"/>
          </p:cNvSpPr>
          <p:nvPr>
            <p:ph type="title"/>
          </p:nvPr>
        </p:nvSpPr>
        <p:spPr>
          <a:xfrm>
            <a:off x="838200" y="365125"/>
            <a:ext cx="10515600" cy="1325563"/>
          </a:xfrm>
        </p:spPr>
        <p:txBody>
          <a:bodyPr/>
          <a:lstStyle/>
          <a:p>
            <a:r>
              <a:rPr lang="en-US" dirty="0"/>
              <a:t>Slide 9</a:t>
            </a:r>
            <a:endParaRPr lang="nl-NL" dirty="0"/>
          </a:p>
        </p:txBody>
      </p:sp>
      <p:pic>
        <p:nvPicPr>
          <p:cNvPr id="6" name="Tijdelijke aanduiding voor inhoud 4">
            <a:extLst>
              <a:ext uri="{FF2B5EF4-FFF2-40B4-BE49-F238E27FC236}">
                <a16:creationId xmlns:a16="http://schemas.microsoft.com/office/drawing/2014/main" id="{E9EF52D3-E842-4F50-B453-F5E364340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901" y="3283527"/>
            <a:ext cx="4048060" cy="3132428"/>
          </a:xfrm>
          <a:prstGeom prst="rect">
            <a:avLst/>
          </a:prstGeom>
        </p:spPr>
      </p:pic>
    </p:spTree>
    <p:extLst>
      <p:ext uri="{BB962C8B-B14F-4D97-AF65-F5344CB8AC3E}">
        <p14:creationId xmlns:p14="http://schemas.microsoft.com/office/powerpoint/2010/main" val="3469446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7AA19-250B-49FE-BE07-623C004E14F6}"/>
              </a:ext>
            </a:extLst>
          </p:cNvPr>
          <p:cNvSpPr>
            <a:spLocks noGrp="1"/>
          </p:cNvSpPr>
          <p:nvPr>
            <p:ph type="title"/>
          </p:nvPr>
        </p:nvSpPr>
        <p:spPr/>
        <p:txBody>
          <a:bodyPr/>
          <a:lstStyle/>
          <a:p>
            <a:r>
              <a:rPr lang="en-US" dirty="0"/>
              <a:t>Slide 10</a:t>
            </a:r>
            <a:endParaRPr lang="nl-NL" dirty="0"/>
          </a:p>
        </p:txBody>
      </p:sp>
      <p:sp>
        <p:nvSpPr>
          <p:cNvPr id="3" name="Tijdelijke aanduiding voor inhoud 2">
            <a:extLst>
              <a:ext uri="{FF2B5EF4-FFF2-40B4-BE49-F238E27FC236}">
                <a16:creationId xmlns:a16="http://schemas.microsoft.com/office/drawing/2014/main" id="{6B53EF20-B969-4EC6-AD61-06EA03667D6B}"/>
              </a:ext>
            </a:extLst>
          </p:cNvPr>
          <p:cNvSpPr>
            <a:spLocks noGrp="1"/>
          </p:cNvSpPr>
          <p:nvPr>
            <p:ph idx="1"/>
          </p:nvPr>
        </p:nvSpPr>
        <p:spPr/>
        <p:txBody>
          <a:bodyPr>
            <a:normAutofit/>
          </a:bodyPr>
          <a:lstStyle/>
          <a:p>
            <a:pPr marL="0" indent="0" algn="r" rtl="1">
              <a:buNone/>
            </a:pPr>
            <a:r>
              <a:rPr lang="ar-AE" dirty="0"/>
              <a:t>لكن هناك عامل آخر. تكثر الفيروسات ومسببات الأمراض الميكروبية الأخرى في الطبيعة. تستخدم خلايا كورونا والإنفلونزا والإيبولا والجدري والعديد من الفيروسات الأخرى خلايانا لتكوين أسرهم الخاصة. حتى العدوى "المحدودة ذاتيًا" ستكون قاتلة بدون جهاز مناعي. والسؤال بسيط: كيف يمكن لجهاز المناعة اكتشاف الفيروسات الكامنة داخل الخلايا لقتلها قبل أن تقتلنا؟</a:t>
            </a:r>
            <a:endParaRPr lang="nl-NL" dirty="0"/>
          </a:p>
          <a:p>
            <a:pPr marL="0" indent="0">
              <a:buNone/>
            </a:pPr>
            <a:endParaRPr lang="ar-EG" i="1" dirty="0"/>
          </a:p>
        </p:txBody>
      </p:sp>
      <p:pic>
        <p:nvPicPr>
          <p:cNvPr id="4" name="Tijdelijke aanduiding voor inhoud 4">
            <a:extLst>
              <a:ext uri="{FF2B5EF4-FFF2-40B4-BE49-F238E27FC236}">
                <a16:creationId xmlns:a16="http://schemas.microsoft.com/office/drawing/2014/main" id="{712413CF-FE7A-4CEE-B8C7-63A586DA0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27" y="4258274"/>
            <a:ext cx="3422073" cy="2380074"/>
          </a:xfrm>
          <a:prstGeom prst="rect">
            <a:avLst/>
          </a:prstGeom>
        </p:spPr>
      </p:pic>
    </p:spTree>
    <p:extLst>
      <p:ext uri="{BB962C8B-B14F-4D97-AF65-F5344CB8AC3E}">
        <p14:creationId xmlns:p14="http://schemas.microsoft.com/office/powerpoint/2010/main" val="3097749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F8A2A7-3134-48B5-A3E6-327B81EFEAE5}"/>
              </a:ext>
            </a:extLst>
          </p:cNvPr>
          <p:cNvSpPr>
            <a:spLocks noGrp="1"/>
          </p:cNvSpPr>
          <p:nvPr>
            <p:ph type="title"/>
          </p:nvPr>
        </p:nvSpPr>
        <p:spPr/>
        <p:txBody>
          <a:bodyPr/>
          <a:lstStyle/>
          <a:p>
            <a:r>
              <a:rPr lang="en-US" dirty="0"/>
              <a:t>Slide 11</a:t>
            </a:r>
            <a:endParaRPr lang="nl-NL" dirty="0"/>
          </a:p>
        </p:txBody>
      </p:sp>
      <p:pic>
        <p:nvPicPr>
          <p:cNvPr id="4" name="Tijdelijke aanduiding voor inhoud 4">
            <a:extLst>
              <a:ext uri="{FF2B5EF4-FFF2-40B4-BE49-F238E27FC236}">
                <a16:creationId xmlns:a16="http://schemas.microsoft.com/office/drawing/2014/main" id="{BB8E5037-1374-45B3-9299-1DD679B89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059" y="3964564"/>
            <a:ext cx="4807444" cy="2893436"/>
          </a:xfrm>
          <a:prstGeom prst="rect">
            <a:avLst/>
          </a:prstGeom>
        </p:spPr>
      </p:pic>
      <p:sp>
        <p:nvSpPr>
          <p:cNvPr id="3" name="Tijdelijke aanduiding voor inhoud 2">
            <a:extLst>
              <a:ext uri="{FF2B5EF4-FFF2-40B4-BE49-F238E27FC236}">
                <a16:creationId xmlns:a16="http://schemas.microsoft.com/office/drawing/2014/main" id="{9E6DF263-9B0B-411D-A83D-05499C478306}"/>
              </a:ext>
            </a:extLst>
          </p:cNvPr>
          <p:cNvSpPr>
            <a:spLocks noGrp="1"/>
          </p:cNvSpPr>
          <p:nvPr>
            <p:ph idx="1"/>
          </p:nvPr>
        </p:nvSpPr>
        <p:spPr/>
        <p:txBody>
          <a:bodyPr/>
          <a:lstStyle/>
          <a:p>
            <a:pPr marL="0" indent="0" algn="r" rtl="1">
              <a:buNone/>
            </a:pPr>
            <a:r>
              <a:rPr lang="ar-AE" dirty="0"/>
              <a:t>للحد من الضرر الناجم عن الفيروسات ، طور الجهاز المناعي أسلحة متعددة. تأكل </a:t>
            </a:r>
            <a:r>
              <a:rPr lang="ar-EG" dirty="0"/>
              <a:t>خلايا </a:t>
            </a:r>
            <a:r>
              <a:rPr lang="ar-AE" dirty="0"/>
              <a:t>البلاعم البكتيريا والفيروسات ، وتطلق </a:t>
            </a:r>
            <a:r>
              <a:rPr lang="ar-EG" dirty="0"/>
              <a:t>خلايا </a:t>
            </a:r>
            <a:r>
              <a:rPr lang="ar-AE" dirty="0"/>
              <a:t>العدلات مواد قاتلة للبكتيريا ، والخلايا البائية تصنع الأجسام المضادة ، والخلايا التائية المساعدة</a:t>
            </a:r>
            <a:r>
              <a:rPr lang="ar-EG" dirty="0"/>
              <a:t> تساعد</a:t>
            </a:r>
            <a:r>
              <a:rPr lang="ar-AE" dirty="0"/>
              <a:t> الخلايا البائية والخلايا الأخرى ، والخلايا التائية القاتلة تقتل الخلايا المصابة بالفيروس (وحتى الخلايا السرطانية).</a:t>
            </a:r>
            <a:endParaRPr lang="nl-NL" dirty="0"/>
          </a:p>
          <a:p>
            <a:pPr marL="0" indent="0">
              <a:buNone/>
            </a:pPr>
            <a:endParaRPr lang="ar-EG" i="1" dirty="0"/>
          </a:p>
        </p:txBody>
      </p:sp>
    </p:spTree>
    <p:extLst>
      <p:ext uri="{BB962C8B-B14F-4D97-AF65-F5344CB8AC3E}">
        <p14:creationId xmlns:p14="http://schemas.microsoft.com/office/powerpoint/2010/main" val="3849381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3C3593-A514-43F3-9C4F-54B350365BA4}"/>
              </a:ext>
            </a:extLst>
          </p:cNvPr>
          <p:cNvSpPr>
            <a:spLocks noGrp="1"/>
          </p:cNvSpPr>
          <p:nvPr>
            <p:ph type="title"/>
          </p:nvPr>
        </p:nvSpPr>
        <p:spPr/>
        <p:txBody>
          <a:bodyPr/>
          <a:lstStyle/>
          <a:p>
            <a:r>
              <a:rPr lang="en-US" dirty="0"/>
              <a:t>Slide 12</a:t>
            </a:r>
            <a:endParaRPr lang="nl-NL" dirty="0"/>
          </a:p>
        </p:txBody>
      </p:sp>
      <p:sp>
        <p:nvSpPr>
          <p:cNvPr id="3" name="Tijdelijke aanduiding voor inhoud 2">
            <a:extLst>
              <a:ext uri="{FF2B5EF4-FFF2-40B4-BE49-F238E27FC236}">
                <a16:creationId xmlns:a16="http://schemas.microsoft.com/office/drawing/2014/main" id="{AFFBCCE5-8C2A-4CEA-B7EC-815797D6A148}"/>
              </a:ext>
            </a:extLst>
          </p:cNvPr>
          <p:cNvSpPr>
            <a:spLocks noGrp="1"/>
          </p:cNvSpPr>
          <p:nvPr>
            <p:ph idx="1"/>
          </p:nvPr>
        </p:nvSpPr>
        <p:spPr>
          <a:xfrm>
            <a:off x="838200" y="1378816"/>
            <a:ext cx="10515600" cy="4351338"/>
          </a:xfrm>
        </p:spPr>
        <p:txBody>
          <a:bodyPr>
            <a:normAutofit/>
          </a:bodyPr>
          <a:lstStyle/>
          <a:p>
            <a:pPr marL="0" indent="0" algn="r" rtl="1">
              <a:buNone/>
            </a:pPr>
            <a:r>
              <a:rPr lang="ar-AE" dirty="0"/>
              <a:t>ولكن كيف تعرف الخلية التائية القاتلة من تقتل؟</a:t>
            </a:r>
            <a:r>
              <a:rPr lang="ar-EG" dirty="0"/>
              <a:t> هل</a:t>
            </a:r>
            <a:r>
              <a:rPr lang="ar-AE" dirty="0"/>
              <a:t> الفيروس داخل الخلية محمي من الكشف؟ في الواقع ، بينما يتكاثر الفيروس ، يتم تسليم قطع صغيرة من بروتيناته إلى جزيئات </a:t>
            </a:r>
            <a:r>
              <a:rPr lang="nl-NL" dirty="0"/>
              <a:t>HLA-A</a:t>
            </a:r>
            <a:r>
              <a:rPr lang="ar-EG" dirty="0"/>
              <a:t> </a:t>
            </a:r>
            <a:r>
              <a:rPr lang="ar-AE" dirty="0"/>
              <a:t>أو</a:t>
            </a:r>
            <a:r>
              <a:rPr lang="nl-NL" dirty="0"/>
              <a:t>B </a:t>
            </a:r>
            <a:r>
              <a:rPr lang="ar-EG" dirty="0"/>
              <a:t>-</a:t>
            </a:r>
            <a:r>
              <a:rPr lang="nl-NL" dirty="0"/>
              <a:t> </a:t>
            </a:r>
            <a:r>
              <a:rPr lang="ar-EG" dirty="0"/>
              <a:t> </a:t>
            </a:r>
            <a:r>
              <a:rPr lang="ar-AE" dirty="0"/>
              <a:t>أو</a:t>
            </a:r>
            <a:r>
              <a:rPr lang="nl-NL" dirty="0"/>
              <a:t>C </a:t>
            </a:r>
            <a:r>
              <a:rPr lang="ar-EG" dirty="0"/>
              <a:t>- </a:t>
            </a:r>
            <a:r>
              <a:rPr lang="ar-AE" dirty="0"/>
              <a:t>التي تنقلها إلى سطح الخلية. تتعرف الخلية التائية القاتلة على هذا الجزء الصغير في سياق جزيء </a:t>
            </a:r>
            <a:r>
              <a:rPr lang="nl-NL" dirty="0"/>
              <a:t>HLA</a:t>
            </a:r>
            <a:r>
              <a:rPr lang="ar-EG" dirty="0"/>
              <a:t> </a:t>
            </a:r>
            <a:r>
              <a:rPr lang="ar-AE" dirty="0"/>
              <a:t>واحد محدد. كان اكتشاف هذه الظاهرة ، المسماة تقييد</a:t>
            </a:r>
            <a:r>
              <a:rPr lang="nl-NL" dirty="0"/>
              <a:t>HLA ، </a:t>
            </a:r>
            <a:r>
              <a:rPr lang="ar-AE" dirty="0"/>
              <a:t>مهمًا بدرجة كافية للحصول على جائزتي نوبل. يقدم كل نوع مختلف من جزيئات معقد التوافق النسيجي الكبير من الدرجة الأولى </a:t>
            </a:r>
            <a:r>
              <a:rPr lang="ar-EG" dirty="0"/>
              <a:t>، اي ال </a:t>
            </a:r>
            <a:r>
              <a:rPr lang="en-US" dirty="0"/>
              <a:t>MHC class I</a:t>
            </a:r>
            <a:r>
              <a:rPr lang="ar-EG" dirty="0"/>
              <a:t> ،</a:t>
            </a:r>
            <a:r>
              <a:rPr lang="ar-AE" dirty="0"/>
              <a:t>ذخيرة مختلفة من الببتيدات لإعطاء الجهاز المناعي الكثير من الأهداف لاستهداف وقتل الخلايا التي تنتجها.</a:t>
            </a:r>
            <a:endParaRPr lang="nl-NL" dirty="0"/>
          </a:p>
          <a:p>
            <a:pPr marL="0" indent="0">
              <a:buNone/>
            </a:pPr>
            <a:endParaRPr lang="en-US" i="1" dirty="0"/>
          </a:p>
        </p:txBody>
      </p:sp>
      <p:pic>
        <p:nvPicPr>
          <p:cNvPr id="4" name="Tijdelijke aanduiding voor inhoud 4">
            <a:extLst>
              <a:ext uri="{FF2B5EF4-FFF2-40B4-BE49-F238E27FC236}">
                <a16:creationId xmlns:a16="http://schemas.microsoft.com/office/drawing/2014/main" id="{6ACD1035-3A42-4664-8EE8-08ED18081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3327" y="4831773"/>
            <a:ext cx="2138417" cy="2026227"/>
          </a:xfrm>
          <a:prstGeom prst="rect">
            <a:avLst/>
          </a:prstGeom>
        </p:spPr>
      </p:pic>
    </p:spTree>
    <p:extLst>
      <p:ext uri="{BB962C8B-B14F-4D97-AF65-F5344CB8AC3E}">
        <p14:creationId xmlns:p14="http://schemas.microsoft.com/office/powerpoint/2010/main" val="2641912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B2C3F0-DFCC-4B85-81C4-7D296BCCA859}"/>
              </a:ext>
            </a:extLst>
          </p:cNvPr>
          <p:cNvSpPr>
            <a:spLocks noGrp="1"/>
          </p:cNvSpPr>
          <p:nvPr>
            <p:ph type="title"/>
          </p:nvPr>
        </p:nvSpPr>
        <p:spPr/>
        <p:txBody>
          <a:bodyPr/>
          <a:lstStyle/>
          <a:p>
            <a:r>
              <a:rPr lang="en-US" dirty="0"/>
              <a:t>Slide 13</a:t>
            </a:r>
            <a:endParaRPr lang="nl-NL" dirty="0"/>
          </a:p>
        </p:txBody>
      </p:sp>
      <p:sp>
        <p:nvSpPr>
          <p:cNvPr id="3" name="Tijdelijke aanduiding voor inhoud 2">
            <a:extLst>
              <a:ext uri="{FF2B5EF4-FFF2-40B4-BE49-F238E27FC236}">
                <a16:creationId xmlns:a16="http://schemas.microsoft.com/office/drawing/2014/main" id="{FFA4097B-3DE7-4606-971C-95D04AB1440D}"/>
              </a:ext>
            </a:extLst>
          </p:cNvPr>
          <p:cNvSpPr>
            <a:spLocks noGrp="1"/>
          </p:cNvSpPr>
          <p:nvPr>
            <p:ph idx="1"/>
          </p:nvPr>
        </p:nvSpPr>
        <p:spPr>
          <a:xfrm>
            <a:off x="910937" y="1368425"/>
            <a:ext cx="10515600" cy="4351338"/>
          </a:xfrm>
        </p:spPr>
        <p:txBody>
          <a:bodyPr>
            <a:normAutofit/>
          </a:bodyPr>
          <a:lstStyle/>
          <a:p>
            <a:pPr marL="0" indent="0" algn="r" rtl="1">
              <a:buNone/>
            </a:pPr>
            <a:r>
              <a:rPr lang="ar-AE" dirty="0"/>
              <a:t>ولكن كيف يتم إنشاء جزء الفيروس في المقام الأول؟ تتحلل البروتينات الفيروسية مثل أي بروتين آخر داخل الخلايا. يتم تفتيت البروتينات بواسطة آلة نانو رائعة تسمى البروتيازوم ، وهي في الأساس عبارة عن </a:t>
            </a:r>
            <a:r>
              <a:rPr lang="ar-EG" dirty="0"/>
              <a:t>سلة المهملات</a:t>
            </a:r>
            <a:r>
              <a:rPr lang="ar-AE" dirty="0"/>
              <a:t> للبروتينات. تقوم إنزيمات خلوية أخرى بتقليص أطراف البروتينات </a:t>
            </a:r>
            <a:r>
              <a:rPr lang="ar-EG" dirty="0"/>
              <a:t>المفتتة </a:t>
            </a:r>
            <a:r>
              <a:rPr lang="ar-AE" dirty="0"/>
              <a:t>إلى ببتيدات أصغر ، يتم نقل بعضها من العصارة الخلوية إلى </a:t>
            </a:r>
            <a:r>
              <a:rPr lang="ar-EG" dirty="0"/>
              <a:t>الشبكة الأندوبلازمية </a:t>
            </a:r>
            <a:r>
              <a:rPr lang="ar-AE" dirty="0"/>
              <a:t>حيث يمكنها ربط جزيئات</a:t>
            </a:r>
            <a:r>
              <a:rPr lang="ar-EG" dirty="0"/>
              <a:t> </a:t>
            </a:r>
            <a:r>
              <a:rPr lang="nl-NL" dirty="0"/>
              <a:t>HLA</a:t>
            </a:r>
            <a:r>
              <a:rPr lang="ar-EG" dirty="0"/>
              <a:t>. </a:t>
            </a:r>
            <a:r>
              <a:rPr lang="ar-AE" dirty="0"/>
              <a:t>بمجرد أن يحتوي جزيء </a:t>
            </a:r>
            <a:r>
              <a:rPr lang="nl-NL" dirty="0"/>
              <a:t>HLA</a:t>
            </a:r>
            <a:r>
              <a:rPr lang="ar-EG" dirty="0"/>
              <a:t> </a:t>
            </a:r>
            <a:r>
              <a:rPr lang="ar-AE" dirty="0"/>
              <a:t>على ببتيد مرتبط ، فإنه يترك </a:t>
            </a:r>
            <a:r>
              <a:rPr lang="ar-EG" dirty="0"/>
              <a:t>الشبكة الأندوبلازمية</a:t>
            </a:r>
            <a:r>
              <a:rPr lang="nl-NL" dirty="0"/>
              <a:t> </a:t>
            </a:r>
            <a:r>
              <a:rPr lang="ar-AE" dirty="0"/>
              <a:t>لسطح الخلية حيث ينتظر اكتشافه بواسطة الخلايا التائية القاتلة.</a:t>
            </a:r>
            <a:endParaRPr lang="nl-NL" dirty="0"/>
          </a:p>
        </p:txBody>
      </p:sp>
      <p:pic>
        <p:nvPicPr>
          <p:cNvPr id="4" name="Tijdelijke aanduiding voor inhoud 5">
            <a:extLst>
              <a:ext uri="{FF2B5EF4-FFF2-40B4-BE49-F238E27FC236}">
                <a16:creationId xmlns:a16="http://schemas.microsoft.com/office/drawing/2014/main" id="{CEB44D2B-1C90-448E-91F9-28C40EA31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2972" y="4603173"/>
            <a:ext cx="3389167" cy="2254827"/>
          </a:xfrm>
          <a:prstGeom prst="rect">
            <a:avLst/>
          </a:prstGeom>
        </p:spPr>
      </p:pic>
    </p:spTree>
    <p:extLst>
      <p:ext uri="{BB962C8B-B14F-4D97-AF65-F5344CB8AC3E}">
        <p14:creationId xmlns:p14="http://schemas.microsoft.com/office/powerpoint/2010/main" val="3593547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67620F-A680-40A8-AEEE-E7055E13AE3E}"/>
              </a:ext>
            </a:extLst>
          </p:cNvPr>
          <p:cNvSpPr>
            <a:spLocks noGrp="1"/>
          </p:cNvSpPr>
          <p:nvPr>
            <p:ph type="title"/>
          </p:nvPr>
        </p:nvSpPr>
        <p:spPr/>
        <p:txBody>
          <a:bodyPr/>
          <a:lstStyle/>
          <a:p>
            <a:r>
              <a:rPr lang="en-US" dirty="0"/>
              <a:t>Slide 14</a:t>
            </a:r>
            <a:endParaRPr lang="nl-NL" dirty="0"/>
          </a:p>
        </p:txBody>
      </p:sp>
      <p:sp>
        <p:nvSpPr>
          <p:cNvPr id="3" name="Tijdelijke aanduiding voor inhoud 2">
            <a:extLst>
              <a:ext uri="{FF2B5EF4-FFF2-40B4-BE49-F238E27FC236}">
                <a16:creationId xmlns:a16="http://schemas.microsoft.com/office/drawing/2014/main" id="{F00D4241-6572-415E-B1FF-9741DB58D9D4}"/>
              </a:ext>
            </a:extLst>
          </p:cNvPr>
          <p:cNvSpPr>
            <a:spLocks noGrp="1"/>
          </p:cNvSpPr>
          <p:nvPr>
            <p:ph idx="1"/>
          </p:nvPr>
        </p:nvSpPr>
        <p:spPr>
          <a:xfrm>
            <a:off x="838200" y="1337252"/>
            <a:ext cx="10515600" cy="4351338"/>
          </a:xfrm>
        </p:spPr>
        <p:txBody>
          <a:bodyPr>
            <a:normAutofit/>
          </a:bodyPr>
          <a:lstStyle/>
          <a:p>
            <a:pPr marL="0" indent="0" algn="r" rtl="1">
              <a:buNone/>
            </a:pPr>
            <a:r>
              <a:rPr lang="ar-AE" sz="2400" dirty="0"/>
              <a:t>دعنا نعود إلى تعدد الأشكال </a:t>
            </a:r>
            <a:r>
              <a:rPr lang="ar-EG" sz="2400" dirty="0"/>
              <a:t>ال </a:t>
            </a:r>
            <a:r>
              <a:rPr lang="nl-NL" sz="2400" dirty="0"/>
              <a:t>HLA</a:t>
            </a:r>
            <a:r>
              <a:rPr lang="ar-EG" sz="2400" dirty="0"/>
              <a:t>.</a:t>
            </a:r>
            <a:r>
              <a:rPr lang="nl-NL" sz="2400" dirty="0"/>
              <a:t> </a:t>
            </a:r>
            <a:r>
              <a:rPr lang="ar-EG" sz="2400" dirty="0"/>
              <a:t> </a:t>
            </a:r>
            <a:r>
              <a:rPr lang="ar-AE" sz="2400" dirty="0"/>
              <a:t>كما يعلم الجميع من</a:t>
            </a:r>
            <a:r>
              <a:rPr lang="nl-NL" sz="2400" dirty="0"/>
              <a:t>COVID-19 </a:t>
            </a:r>
            <a:r>
              <a:rPr lang="ar-EG" sz="2400" dirty="0"/>
              <a:t> </a:t>
            </a:r>
            <a:r>
              <a:rPr lang="ar-AE" sz="2400" dirty="0"/>
              <a:t>والإنفلونزا ، إن الفيروسات جيدة جدًا في التغيير للهروب من استجابة الجسم المضاد (فكر في ألفا ، دلتا ، أوميكرون ...). لتقليل هذا الاحتمال للخلايا التائية ، يقدم كل من أليلات (أنواع مختلفة من الجينات) معقد التوافق النسيجي الكبير</a:t>
            </a:r>
            <a:r>
              <a:rPr lang="ar-EG" sz="2400" dirty="0"/>
              <a:t> </a:t>
            </a:r>
            <a:r>
              <a:rPr lang="nl-NL" sz="2400" dirty="0"/>
              <a:t>MHC</a:t>
            </a:r>
            <a:r>
              <a:rPr lang="ar-AE" sz="2400" dirty="0"/>
              <a:t> مجموعة مختلفة من الببتيدات. يتم تقديم الكثير من الببتيدات في شخص واحد ، مما يجعل تجنب الفيروس أمرًا صعبًا. الاختلافات في أنواع </a:t>
            </a:r>
            <a:r>
              <a:rPr lang="nl-NL" sz="2400" dirty="0"/>
              <a:t>HLA</a:t>
            </a:r>
            <a:r>
              <a:rPr lang="ar-EG" sz="2400" dirty="0"/>
              <a:t> </a:t>
            </a:r>
            <a:r>
              <a:rPr lang="ar-AE" sz="2400" dirty="0"/>
              <a:t>بين الأشخاص تعني أنه حتى لو حدث هذا ، فإن الفيروس المتهرب لن يستمر في خداع الشخص التالي. إذا كنا جميعًا متطابقين </a:t>
            </a:r>
            <a:r>
              <a:rPr lang="nl-NL" sz="2400" dirty="0"/>
              <a:t>HLA ، </a:t>
            </a:r>
            <a:r>
              <a:rPr lang="ar-AE" sz="2400" dirty="0"/>
              <a:t>فإن الفيروس الهارب سيقتل جميع السكان ، والآن سيقتل عددًا قليلاً من الأفراد بجزيئات </a:t>
            </a:r>
            <a:r>
              <a:rPr lang="nl-NL" sz="2400" dirty="0"/>
              <a:t>HLA</a:t>
            </a:r>
            <a:r>
              <a:rPr lang="ar-EG" sz="2400" dirty="0"/>
              <a:t> </a:t>
            </a:r>
            <a:r>
              <a:rPr lang="ar-AE" sz="2400" dirty="0"/>
              <a:t>غير قادرة على تقديم الببتيدات الفيروسية إلى جهاز المناعة. وبالتالي فإن تعدد الأشكال </a:t>
            </a:r>
            <a:r>
              <a:rPr lang="nl-NL" sz="2400" dirty="0"/>
              <a:t>HLA</a:t>
            </a:r>
            <a:r>
              <a:rPr lang="ar-EG" sz="2400" dirty="0"/>
              <a:t> </a:t>
            </a:r>
            <a:r>
              <a:rPr lang="ar-AE" sz="2400" dirty="0"/>
              <a:t>يحمي السكان ، والفرد أقل أهمية. يوفر هذا تفسيرًا مقنعًا لتطور تعدد الأشكال معقد التوافق النسيجي الكبير.</a:t>
            </a:r>
            <a:endParaRPr lang="nl-NL" sz="2400" dirty="0"/>
          </a:p>
          <a:p>
            <a:pPr marL="0" indent="0">
              <a:buNone/>
            </a:pPr>
            <a:endParaRPr lang="ar-EG" i="1" dirty="0"/>
          </a:p>
        </p:txBody>
      </p:sp>
      <p:pic>
        <p:nvPicPr>
          <p:cNvPr id="4" name="Tijdelijke aanduiding voor inhoud 4">
            <a:extLst>
              <a:ext uri="{FF2B5EF4-FFF2-40B4-BE49-F238E27FC236}">
                <a16:creationId xmlns:a16="http://schemas.microsoft.com/office/drawing/2014/main" id="{2A0399F0-DB54-4A9C-A30E-3B5BA46CB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063" y="4835360"/>
            <a:ext cx="2318212" cy="1825357"/>
          </a:xfrm>
          <a:prstGeom prst="rect">
            <a:avLst/>
          </a:prstGeom>
        </p:spPr>
      </p:pic>
    </p:spTree>
    <p:extLst>
      <p:ext uri="{BB962C8B-B14F-4D97-AF65-F5344CB8AC3E}">
        <p14:creationId xmlns:p14="http://schemas.microsoft.com/office/powerpoint/2010/main" val="3015380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232B7-12CF-45A0-A667-6EAAE359D964}"/>
              </a:ext>
            </a:extLst>
          </p:cNvPr>
          <p:cNvSpPr>
            <a:spLocks noGrp="1"/>
          </p:cNvSpPr>
          <p:nvPr>
            <p:ph type="title"/>
          </p:nvPr>
        </p:nvSpPr>
        <p:spPr/>
        <p:txBody>
          <a:bodyPr/>
          <a:lstStyle/>
          <a:p>
            <a:r>
              <a:rPr lang="en-US" dirty="0"/>
              <a:t>Slide 15</a:t>
            </a:r>
            <a:endParaRPr lang="nl-NL" dirty="0"/>
          </a:p>
        </p:txBody>
      </p:sp>
      <p:sp>
        <p:nvSpPr>
          <p:cNvPr id="3" name="Tijdelijke aanduiding voor inhoud 2">
            <a:extLst>
              <a:ext uri="{FF2B5EF4-FFF2-40B4-BE49-F238E27FC236}">
                <a16:creationId xmlns:a16="http://schemas.microsoft.com/office/drawing/2014/main" id="{4AD350C1-17D8-4973-9040-50DA10137582}"/>
              </a:ext>
            </a:extLst>
          </p:cNvPr>
          <p:cNvSpPr>
            <a:spLocks noGrp="1"/>
          </p:cNvSpPr>
          <p:nvPr>
            <p:ph idx="1"/>
          </p:nvPr>
        </p:nvSpPr>
        <p:spPr/>
        <p:txBody>
          <a:bodyPr>
            <a:normAutofit/>
          </a:bodyPr>
          <a:lstStyle/>
          <a:p>
            <a:pPr marL="0" indent="0" algn="r" rtl="1">
              <a:buNone/>
            </a:pPr>
            <a:r>
              <a:rPr lang="ar-AE" dirty="0"/>
              <a:t>ولكن للأسف ، هناك أخبار سيئة لك عزيزي القارئ إذا كنت بحاجة إلى عضو جديد أو اثنين. يعزز تعدد الأشكال </a:t>
            </a:r>
            <a:r>
              <a:rPr lang="nl-NL" dirty="0"/>
              <a:t>HLA</a:t>
            </a:r>
            <a:r>
              <a:rPr lang="ar-EG" dirty="0"/>
              <a:t> </a:t>
            </a:r>
            <a:r>
              <a:rPr lang="ar-AE" dirty="0"/>
              <a:t>بقاء الأنواع ، وليس الفرد المصاب بأمراض الكلى. رفض الزرع هو نتيجة لخلط الجهاز المناعي بين عضو متبرع وعضو مصاب بالفيروس والاستجابة وفقًا لذلك بمهاجمة العضو مما يؤدي إلى رفض الزرع.</a:t>
            </a:r>
            <a:endParaRPr lang="nl-NL" dirty="0"/>
          </a:p>
          <a:p>
            <a:pPr marL="0" indent="0">
              <a:buNone/>
            </a:pPr>
            <a:endParaRPr lang="ar-EG"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Tijdelijke aanduiding voor inhoud 4">
            <a:extLst>
              <a:ext uri="{FF2B5EF4-FFF2-40B4-BE49-F238E27FC236}">
                <a16:creationId xmlns:a16="http://schemas.microsoft.com/office/drawing/2014/main" id="{13186194-16BD-4430-BA96-A0B0888B5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12" y="4135294"/>
            <a:ext cx="3929316" cy="2581996"/>
          </a:xfrm>
          <a:prstGeom prst="rect">
            <a:avLst/>
          </a:prstGeom>
        </p:spPr>
      </p:pic>
    </p:spTree>
    <p:extLst>
      <p:ext uri="{BB962C8B-B14F-4D97-AF65-F5344CB8AC3E}">
        <p14:creationId xmlns:p14="http://schemas.microsoft.com/office/powerpoint/2010/main" val="4263474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8DE764-6B85-4117-9BE8-648C374E1E4D}"/>
              </a:ext>
            </a:extLst>
          </p:cNvPr>
          <p:cNvSpPr>
            <a:spLocks noGrp="1"/>
          </p:cNvSpPr>
          <p:nvPr>
            <p:ph type="title"/>
          </p:nvPr>
        </p:nvSpPr>
        <p:spPr/>
        <p:txBody>
          <a:bodyPr/>
          <a:lstStyle/>
          <a:p>
            <a:r>
              <a:rPr lang="en-US" dirty="0"/>
              <a:t>Slide 16</a:t>
            </a:r>
            <a:endParaRPr lang="nl-NL" dirty="0"/>
          </a:p>
        </p:txBody>
      </p:sp>
      <p:sp>
        <p:nvSpPr>
          <p:cNvPr id="3" name="Tijdelijke aanduiding voor inhoud 2">
            <a:extLst>
              <a:ext uri="{FF2B5EF4-FFF2-40B4-BE49-F238E27FC236}">
                <a16:creationId xmlns:a16="http://schemas.microsoft.com/office/drawing/2014/main" id="{33211470-A266-482F-9E31-CA66257A9028}"/>
              </a:ext>
            </a:extLst>
          </p:cNvPr>
          <p:cNvSpPr>
            <a:spLocks noGrp="1"/>
          </p:cNvSpPr>
          <p:nvPr>
            <p:ph idx="1"/>
          </p:nvPr>
        </p:nvSpPr>
        <p:spPr>
          <a:xfrm>
            <a:off x="838200" y="1253331"/>
            <a:ext cx="10515600" cy="4351338"/>
          </a:xfrm>
        </p:spPr>
        <p:txBody>
          <a:bodyPr>
            <a:normAutofit/>
          </a:bodyPr>
          <a:lstStyle/>
          <a:p>
            <a:pPr marL="0" indent="0" algn="r" rtl="1">
              <a:buNone/>
            </a:pPr>
            <a:r>
              <a:rPr lang="ar-AE" dirty="0"/>
              <a:t>درس عام مهم: لا شيء مثالي، بما في ذلك الجهاز المناعي! عند الحديث عن ذلك ، دعنا نفكر في كيف يمكن للخلايا التائية القاتلة العثور على الخلايا المصابة بالفيروس بسرعة كافية لتكون ذات فائدة. يمكن للفيروسات أن تنتج نسلها بسرعة كبيرة ، وفي بعض الحالات في غضون ساعات قليلة. هذا بطيء جدًا في انتظار تحلل البروتينات الفيروسية في نهاية حياتها الطبيعية. ولكن تمامًا مثل الجهاز المناعي نفسه ، فإن تركيب البروتينات ، بما في ذلك البروتينات الفيروسية ، بعيد كل البعد عن الكمال. تتحلل هذه البروتينات الناقصة ، المسماة </a:t>
            </a:r>
            <a:r>
              <a:rPr lang="nl-NL" dirty="0" err="1"/>
              <a:t>DRiPs</a:t>
            </a:r>
            <a:r>
              <a:rPr lang="nl-NL" dirty="0"/>
              <a:t> ، </a:t>
            </a:r>
            <a:r>
              <a:rPr lang="ar-AE" dirty="0"/>
              <a:t>على الفور ، مقترنة بين بداية الإصابة بالفيروس وعرض المستضد و</a:t>
            </a:r>
            <a:r>
              <a:rPr lang="ar-EG" dirty="0"/>
              <a:t>ب</a:t>
            </a:r>
            <a:r>
              <a:rPr lang="ar-AE" dirty="0"/>
              <a:t>ذ</a:t>
            </a:r>
            <a:r>
              <a:rPr lang="ar-EG" dirty="0"/>
              <a:t>لك تسمح</a:t>
            </a:r>
            <a:r>
              <a:rPr lang="ar-AE" dirty="0"/>
              <a:t> بالمراقبة المناعية الفعالة للخلايا التائية القاتلة.</a:t>
            </a:r>
            <a:endParaRPr lang="nl-NL" dirty="0"/>
          </a:p>
          <a:p>
            <a:pPr marL="0" indent="0">
              <a:buNone/>
            </a:pPr>
            <a:endParaRPr lang="ar-EG" i="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Tijdelijke aanduiding voor inhoud 4">
            <a:extLst>
              <a:ext uri="{FF2B5EF4-FFF2-40B4-BE49-F238E27FC236}">
                <a16:creationId xmlns:a16="http://schemas.microsoft.com/office/drawing/2014/main" id="{16F00C9B-BBD8-4CA3-806B-4ADD3CF4B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3845" y="4818704"/>
            <a:ext cx="4668982" cy="1873042"/>
          </a:xfrm>
          <a:prstGeom prst="rect">
            <a:avLst/>
          </a:prstGeom>
        </p:spPr>
      </p:pic>
    </p:spTree>
    <p:extLst>
      <p:ext uri="{BB962C8B-B14F-4D97-AF65-F5344CB8AC3E}">
        <p14:creationId xmlns:p14="http://schemas.microsoft.com/office/powerpoint/2010/main" val="1898721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6CF5C-A48D-4631-9BB7-6283851F5AFE}"/>
              </a:ext>
            </a:extLst>
          </p:cNvPr>
          <p:cNvSpPr>
            <a:spLocks noGrp="1"/>
          </p:cNvSpPr>
          <p:nvPr>
            <p:ph type="title"/>
          </p:nvPr>
        </p:nvSpPr>
        <p:spPr/>
        <p:txBody>
          <a:bodyPr/>
          <a:lstStyle/>
          <a:p>
            <a:r>
              <a:rPr lang="en-US" dirty="0"/>
              <a:t>Slide 17</a:t>
            </a:r>
            <a:endParaRPr lang="nl-NL" dirty="0"/>
          </a:p>
        </p:txBody>
      </p:sp>
      <p:pic>
        <p:nvPicPr>
          <p:cNvPr id="4" name="Afbeelding 8">
            <a:extLst>
              <a:ext uri="{FF2B5EF4-FFF2-40B4-BE49-F238E27FC236}">
                <a16:creationId xmlns:a16="http://schemas.microsoft.com/office/drawing/2014/main" id="{DB3C1048-6107-460F-93ED-22EC859F8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1" y="3943657"/>
            <a:ext cx="5181600" cy="2798628"/>
          </a:xfrm>
          <a:prstGeom prst="rect">
            <a:avLst/>
          </a:prstGeom>
        </p:spPr>
      </p:pic>
      <p:sp>
        <p:nvSpPr>
          <p:cNvPr id="3" name="Tijdelijke aanduiding voor inhoud 2">
            <a:extLst>
              <a:ext uri="{FF2B5EF4-FFF2-40B4-BE49-F238E27FC236}">
                <a16:creationId xmlns:a16="http://schemas.microsoft.com/office/drawing/2014/main" id="{FF98F536-A28B-453B-A326-F70E759C708C}"/>
              </a:ext>
            </a:extLst>
          </p:cNvPr>
          <p:cNvSpPr>
            <a:spLocks noGrp="1"/>
          </p:cNvSpPr>
          <p:nvPr>
            <p:ph idx="1"/>
          </p:nvPr>
        </p:nvSpPr>
        <p:spPr/>
        <p:txBody>
          <a:bodyPr>
            <a:normAutofit/>
          </a:bodyPr>
          <a:lstStyle/>
          <a:p>
            <a:pPr marL="0" indent="0" algn="r" rtl="1">
              <a:buNone/>
            </a:pPr>
            <a:r>
              <a:rPr lang="ar-EG" dirty="0"/>
              <a:t>فهل يكسب </a:t>
            </a:r>
            <a:r>
              <a:rPr lang="ar-AE" dirty="0"/>
              <a:t>جهاز المناعة؟ ليس بهذه السرعة! تطورت بعض الفيروسات الذكية ، وخاصة فيروسات الهربس ، لتتداخل مع عرض المستضد. يصنع الفيروس المضخم للخلايا البشري </a:t>
            </a:r>
            <a:r>
              <a:rPr lang="nl-NL" dirty="0"/>
              <a:t>HCMV ، </a:t>
            </a:r>
            <a:r>
              <a:rPr lang="ar-AE" dirty="0"/>
              <a:t>الذي يصيب 60٪ من البشر، مجموعة من البروتينات (</a:t>
            </a:r>
            <a:r>
              <a:rPr lang="nl-NL" dirty="0"/>
              <a:t>US2</a:t>
            </a:r>
            <a:r>
              <a:rPr lang="ar-EG" dirty="0"/>
              <a:t> </a:t>
            </a:r>
            <a:r>
              <a:rPr lang="ar-AE" dirty="0"/>
              <a:t>و </a:t>
            </a:r>
            <a:r>
              <a:rPr lang="nl-NL" dirty="0"/>
              <a:t>US3</a:t>
            </a:r>
            <a:r>
              <a:rPr lang="ar-EG" dirty="0"/>
              <a:t> </a:t>
            </a:r>
            <a:r>
              <a:rPr lang="ar-AE" dirty="0"/>
              <a:t>و </a:t>
            </a:r>
            <a:r>
              <a:rPr lang="nl-NL" dirty="0"/>
              <a:t>US6</a:t>
            </a:r>
            <a:r>
              <a:rPr lang="ar-EG" dirty="0"/>
              <a:t> </a:t>
            </a:r>
            <a:r>
              <a:rPr lang="ar-AE" dirty="0"/>
              <a:t>و</a:t>
            </a:r>
            <a:r>
              <a:rPr lang="ar-EG" dirty="0"/>
              <a:t> </a:t>
            </a:r>
            <a:r>
              <a:rPr lang="nl-NL" dirty="0"/>
              <a:t>US11</a:t>
            </a:r>
            <a:r>
              <a:rPr lang="ar-EG" dirty="0"/>
              <a:t> </a:t>
            </a:r>
            <a:r>
              <a:rPr lang="ar-AE" dirty="0"/>
              <a:t>و </a:t>
            </a:r>
            <a:r>
              <a:rPr lang="nl-NL" dirty="0"/>
              <a:t>US18</a:t>
            </a:r>
            <a:r>
              <a:rPr lang="ar-EG" dirty="0"/>
              <a:t>) </a:t>
            </a:r>
            <a:r>
              <a:rPr lang="ar-AE" dirty="0"/>
              <a:t>التي تحد من إنتاج الببتيد أو تتداخل مع وظيفة </a:t>
            </a:r>
            <a:r>
              <a:rPr lang="en-US" i="1" dirty="0"/>
              <a:t>class I</a:t>
            </a:r>
            <a:r>
              <a:rPr lang="ar-EG" dirty="0"/>
              <a:t> </a:t>
            </a:r>
            <a:r>
              <a:rPr lang="nl-NL" dirty="0"/>
              <a:t>HLA</a:t>
            </a:r>
            <a:r>
              <a:rPr lang="ar-AE" dirty="0"/>
              <a:t>.</a:t>
            </a:r>
            <a:endParaRPr lang="nl-NL" dirty="0"/>
          </a:p>
          <a:p>
            <a:pPr marL="0" indent="0" algn="r" rtl="1">
              <a:buNone/>
            </a:pPr>
            <a:endParaRPr lang="ar-EG" i="1" dirty="0"/>
          </a:p>
        </p:txBody>
      </p:sp>
    </p:spTree>
    <p:extLst>
      <p:ext uri="{BB962C8B-B14F-4D97-AF65-F5344CB8AC3E}">
        <p14:creationId xmlns:p14="http://schemas.microsoft.com/office/powerpoint/2010/main" val="1293767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0BB9E2-46E6-45DB-8019-14A370B272BB}"/>
              </a:ext>
            </a:extLst>
          </p:cNvPr>
          <p:cNvSpPr>
            <a:spLocks noGrp="1"/>
          </p:cNvSpPr>
          <p:nvPr>
            <p:ph type="title"/>
          </p:nvPr>
        </p:nvSpPr>
        <p:spPr/>
        <p:txBody>
          <a:bodyPr/>
          <a:lstStyle/>
          <a:p>
            <a:r>
              <a:rPr lang="en-US" dirty="0"/>
              <a:t>Slide 18</a:t>
            </a:r>
            <a:endParaRPr lang="nl-NL" dirty="0"/>
          </a:p>
        </p:txBody>
      </p:sp>
      <p:sp>
        <p:nvSpPr>
          <p:cNvPr id="3" name="Tijdelijke aanduiding voor inhoud 2">
            <a:extLst>
              <a:ext uri="{FF2B5EF4-FFF2-40B4-BE49-F238E27FC236}">
                <a16:creationId xmlns:a16="http://schemas.microsoft.com/office/drawing/2014/main" id="{9F8339E3-A4B0-4132-A7F0-BEFB5B2D189B}"/>
              </a:ext>
            </a:extLst>
          </p:cNvPr>
          <p:cNvSpPr>
            <a:spLocks noGrp="1"/>
          </p:cNvSpPr>
          <p:nvPr>
            <p:ph idx="1"/>
          </p:nvPr>
        </p:nvSpPr>
        <p:spPr>
          <a:xfrm>
            <a:off x="699655" y="1253331"/>
            <a:ext cx="10515600" cy="4351338"/>
          </a:xfrm>
        </p:spPr>
        <p:txBody>
          <a:bodyPr>
            <a:normAutofit/>
          </a:bodyPr>
          <a:lstStyle/>
          <a:p>
            <a:pPr marL="0" indent="0" algn="r" rtl="1">
              <a:buNone/>
            </a:pPr>
            <a:r>
              <a:rPr lang="ar-AE" dirty="0"/>
              <a:t>هل من الممكن إذن أن تكون بعض أليلات </a:t>
            </a:r>
            <a:r>
              <a:rPr lang="nl-NL" dirty="0"/>
              <a:t>HLA</a:t>
            </a:r>
            <a:r>
              <a:rPr lang="ar-EG" dirty="0"/>
              <a:t> </a:t>
            </a:r>
            <a:r>
              <a:rPr lang="ar-AE" dirty="0"/>
              <a:t>أفضل من غيرها في التعامل مع العدوى الفيروسية؟ في الواقع ، تحمي بعض أليلات </a:t>
            </a:r>
            <a:r>
              <a:rPr lang="nl-NL" dirty="0"/>
              <a:t>HLA-B</a:t>
            </a:r>
            <a:r>
              <a:rPr lang="ar-EG" dirty="0"/>
              <a:t> </a:t>
            </a:r>
            <a:r>
              <a:rPr lang="ar-AE" dirty="0"/>
              <a:t>بشكل أفضل من فيروس نقص المناعة البشرية</a:t>
            </a:r>
            <a:r>
              <a:rPr lang="ar-EG" dirty="0"/>
              <a:t> </a:t>
            </a:r>
            <a:r>
              <a:rPr lang="nl-NL" dirty="0"/>
              <a:t>HIV</a:t>
            </a:r>
            <a:r>
              <a:rPr lang="ar-AE" dirty="0"/>
              <a:t> ، والبعض الآخر أفضل لـ</a:t>
            </a:r>
            <a:r>
              <a:rPr lang="ar-EG" dirty="0"/>
              <a:t>فيروس الكورونا.</a:t>
            </a:r>
            <a:r>
              <a:rPr lang="ar-AE" dirty="0"/>
              <a:t> تم اختيار أليلات </a:t>
            </a:r>
            <a:r>
              <a:rPr lang="nl-NL" dirty="0"/>
              <a:t>HLA</a:t>
            </a:r>
            <a:r>
              <a:rPr lang="ar-EG" dirty="0"/>
              <a:t> </a:t>
            </a:r>
            <a:r>
              <a:rPr lang="ar-AE" dirty="0"/>
              <a:t>المختلفة على مر العصور للتعامل مع مسببات الأمراض المختلفة. على سبيل المثال ، تم العثور على </a:t>
            </a:r>
            <a:r>
              <a:rPr lang="nl-NL" dirty="0"/>
              <a:t>HLA-A2</a:t>
            </a:r>
            <a:r>
              <a:rPr lang="ar-EG" dirty="0"/>
              <a:t> </a:t>
            </a:r>
            <a:r>
              <a:rPr lang="ar-AE" dirty="0"/>
              <a:t>في 40٪ من سكان أوروبا ، وهو أعلى معدل انتشار لأي أليل </a:t>
            </a:r>
            <a:r>
              <a:rPr lang="nl-NL" dirty="0"/>
              <a:t>HLA</a:t>
            </a:r>
            <a:r>
              <a:rPr lang="ar-EG" dirty="0"/>
              <a:t> </a:t>
            </a:r>
            <a:r>
              <a:rPr lang="ar-AE" dirty="0"/>
              <a:t>في مجموعة معينة. ربما يكون هذا ناتجًا عن قدرة </a:t>
            </a:r>
            <a:r>
              <a:rPr lang="nl-NL" dirty="0"/>
              <a:t>HLA-A2</a:t>
            </a:r>
            <a:r>
              <a:rPr lang="ar-EG" dirty="0"/>
              <a:t> </a:t>
            </a:r>
            <a:r>
              <a:rPr lang="ar-AE" dirty="0"/>
              <a:t>على الحماية من مسببات الأمراض في وقت ما في الماضي ، والتي قد لا تكون سببًا رئيسيًا للأمراض البشرية.</a:t>
            </a:r>
            <a:endParaRPr lang="nl-NL" dirty="0"/>
          </a:p>
          <a:p>
            <a:pPr marL="0" indent="0">
              <a:buNone/>
            </a:pPr>
            <a:endParaRPr lang="ar-EG" i="1" dirty="0"/>
          </a:p>
        </p:txBody>
      </p:sp>
      <p:pic>
        <p:nvPicPr>
          <p:cNvPr id="4" name="Tijdelijke aanduiding voor inhoud 4">
            <a:extLst>
              <a:ext uri="{FF2B5EF4-FFF2-40B4-BE49-F238E27FC236}">
                <a16:creationId xmlns:a16="http://schemas.microsoft.com/office/drawing/2014/main" id="{F89826A9-C21B-411F-9A1F-C7A2666DC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537" y="4419523"/>
            <a:ext cx="2580409" cy="2225828"/>
          </a:xfrm>
          <a:prstGeom prst="rect">
            <a:avLst/>
          </a:prstGeom>
        </p:spPr>
      </p:pic>
    </p:spTree>
    <p:extLst>
      <p:ext uri="{BB962C8B-B14F-4D97-AF65-F5344CB8AC3E}">
        <p14:creationId xmlns:p14="http://schemas.microsoft.com/office/powerpoint/2010/main" val="488465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033F58-5EB1-4141-A7B5-3EBDE164EBC2}"/>
              </a:ext>
            </a:extLst>
          </p:cNvPr>
          <p:cNvSpPr>
            <a:spLocks noGrp="1"/>
          </p:cNvSpPr>
          <p:nvPr>
            <p:ph type="title"/>
          </p:nvPr>
        </p:nvSpPr>
        <p:spPr/>
        <p:txBody>
          <a:bodyPr/>
          <a:lstStyle/>
          <a:p>
            <a:r>
              <a:rPr lang="en-US" dirty="0"/>
              <a:t>Slide 1</a:t>
            </a:r>
            <a:endParaRPr lang="nl-NL" dirty="0"/>
          </a:p>
        </p:txBody>
      </p:sp>
      <p:sp>
        <p:nvSpPr>
          <p:cNvPr id="3" name="Tijdelijke aanduiding voor inhoud 2">
            <a:extLst>
              <a:ext uri="{FF2B5EF4-FFF2-40B4-BE49-F238E27FC236}">
                <a16:creationId xmlns:a16="http://schemas.microsoft.com/office/drawing/2014/main" id="{7E852AE4-D1CE-41C4-AFCC-76BDA0E9D58A}"/>
              </a:ext>
            </a:extLst>
          </p:cNvPr>
          <p:cNvSpPr>
            <a:spLocks noGrp="1"/>
          </p:cNvSpPr>
          <p:nvPr>
            <p:ph idx="1"/>
          </p:nvPr>
        </p:nvSpPr>
        <p:spPr/>
        <p:txBody>
          <a:bodyPr/>
          <a:lstStyle/>
          <a:p>
            <a:pPr marL="0" indent="0" algn="r" rtl="1">
              <a:buNone/>
            </a:pPr>
            <a:r>
              <a:rPr lang="ar-AE" dirty="0"/>
              <a:t>منذ حوالي 1900 عام ، أجرى شقيقان وطبيبان عربيان قُزما ودميان أول عملية زرع معروفة ، واستبدلوا ساق بالغرغرينا لتاجربساق عبده. مصير العبد مجهول في التاريخ ، لكن من غير المحتمل أن يكون تبرعًا طوعيًا.</a:t>
            </a:r>
            <a:endParaRPr lang="en-US" dirty="0"/>
          </a:p>
        </p:txBody>
      </p:sp>
      <p:pic>
        <p:nvPicPr>
          <p:cNvPr id="4" name="Tijdelijke aanduiding voor inhoud 8">
            <a:extLst>
              <a:ext uri="{FF2B5EF4-FFF2-40B4-BE49-F238E27FC236}">
                <a16:creationId xmlns:a16="http://schemas.microsoft.com/office/drawing/2014/main" id="{F57D441D-8948-45C7-AEC6-FD3E17956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688" y="3424205"/>
            <a:ext cx="4314367" cy="3068670"/>
          </a:xfrm>
          <a:prstGeom prst="rect">
            <a:avLst/>
          </a:prstGeom>
        </p:spPr>
      </p:pic>
    </p:spTree>
    <p:extLst>
      <p:ext uri="{BB962C8B-B14F-4D97-AF65-F5344CB8AC3E}">
        <p14:creationId xmlns:p14="http://schemas.microsoft.com/office/powerpoint/2010/main" val="952130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54AFAE-F300-4F0B-BD23-9379ABA4F5DC}"/>
              </a:ext>
            </a:extLst>
          </p:cNvPr>
          <p:cNvSpPr>
            <a:spLocks noGrp="1"/>
          </p:cNvSpPr>
          <p:nvPr>
            <p:ph type="title"/>
          </p:nvPr>
        </p:nvSpPr>
        <p:spPr/>
        <p:txBody>
          <a:bodyPr/>
          <a:lstStyle/>
          <a:p>
            <a:r>
              <a:rPr lang="en-US" dirty="0"/>
              <a:t>Slide 19</a:t>
            </a:r>
            <a:endParaRPr lang="nl-NL" dirty="0"/>
          </a:p>
        </p:txBody>
      </p:sp>
      <p:sp>
        <p:nvSpPr>
          <p:cNvPr id="3" name="Tijdelijke aanduiding voor inhoud 2">
            <a:extLst>
              <a:ext uri="{FF2B5EF4-FFF2-40B4-BE49-F238E27FC236}">
                <a16:creationId xmlns:a16="http://schemas.microsoft.com/office/drawing/2014/main" id="{44956667-881B-485C-A692-6C7BFE9B3AAE}"/>
              </a:ext>
            </a:extLst>
          </p:cNvPr>
          <p:cNvSpPr>
            <a:spLocks noGrp="1"/>
          </p:cNvSpPr>
          <p:nvPr>
            <p:ph idx="1"/>
          </p:nvPr>
        </p:nvSpPr>
        <p:spPr>
          <a:xfrm>
            <a:off x="838200" y="1508302"/>
            <a:ext cx="10515600" cy="4351338"/>
          </a:xfrm>
        </p:spPr>
        <p:txBody>
          <a:bodyPr>
            <a:normAutofit/>
          </a:bodyPr>
          <a:lstStyle/>
          <a:p>
            <a:pPr marL="0" indent="0" algn="r" rtl="1">
              <a:buNone/>
            </a:pPr>
            <a:r>
              <a:rPr lang="ar-AE" dirty="0"/>
              <a:t>لكن هناك عواقب جانبية. </a:t>
            </a:r>
            <a:r>
              <a:rPr lang="ar-EG" dirty="0"/>
              <a:t>مثلا </a:t>
            </a:r>
            <a:r>
              <a:rPr lang="ar-AE" dirty="0"/>
              <a:t>أليل </a:t>
            </a:r>
            <a:r>
              <a:rPr lang="nl-NL" dirty="0"/>
              <a:t>HLA-B * 27:05</a:t>
            </a:r>
            <a:r>
              <a:rPr lang="ar-EG" dirty="0"/>
              <a:t> </a:t>
            </a:r>
            <a:r>
              <a:rPr lang="ar-AE" dirty="0"/>
              <a:t>يوجد في 8٪ من سكان القوقاز ، وأكثر من 90٪ من مرضى التهاب الفقار اللاصق</a:t>
            </a:r>
            <a:r>
              <a:rPr lang="ar-EG" dirty="0"/>
              <a:t> </a:t>
            </a:r>
            <a:r>
              <a:rPr lang="en-US" i="1" dirty="0"/>
              <a:t>Ankylosing Spondylitis</a:t>
            </a:r>
            <a:r>
              <a:rPr lang="ar-AE" dirty="0"/>
              <a:t> لديهم هذا الأليل ، والذي من المحتمل أن يؤدي إلى تفاعل المناعية الذاتية </a:t>
            </a:r>
            <a:r>
              <a:rPr lang="ar-EG" dirty="0"/>
              <a:t>ب</a:t>
            </a:r>
            <a:r>
              <a:rPr lang="ar-AE" dirty="0"/>
              <a:t>الخلايا التائية في العمود الفقري. يعمل جهاز المناعة على حافة السكين بين توفير مناعة فعالة دون الإضرار بالأنسجة من النيران الصديقة.</a:t>
            </a:r>
            <a:endParaRPr lang="nl-NL" dirty="0"/>
          </a:p>
          <a:p>
            <a:pPr marL="0" indent="0">
              <a:buNone/>
            </a:pPr>
            <a:endParaRPr lang="ar-EG" i="1" dirty="0"/>
          </a:p>
        </p:txBody>
      </p:sp>
      <p:pic>
        <p:nvPicPr>
          <p:cNvPr id="4" name="Tijdelijke aanduiding voor inhoud 4">
            <a:extLst>
              <a:ext uri="{FF2B5EF4-FFF2-40B4-BE49-F238E27FC236}">
                <a16:creationId xmlns:a16="http://schemas.microsoft.com/office/drawing/2014/main" id="{994B795B-9F83-45A5-BE1D-29C8B0013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9049" y="3880945"/>
            <a:ext cx="3411682" cy="2611930"/>
          </a:xfrm>
          <a:prstGeom prst="rect">
            <a:avLst/>
          </a:prstGeom>
        </p:spPr>
      </p:pic>
    </p:spTree>
    <p:extLst>
      <p:ext uri="{BB962C8B-B14F-4D97-AF65-F5344CB8AC3E}">
        <p14:creationId xmlns:p14="http://schemas.microsoft.com/office/powerpoint/2010/main" val="1686262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8B0C4-6E29-465E-BB07-791764F5AF24}"/>
              </a:ext>
            </a:extLst>
          </p:cNvPr>
          <p:cNvSpPr>
            <a:spLocks noGrp="1"/>
          </p:cNvSpPr>
          <p:nvPr>
            <p:ph type="title"/>
          </p:nvPr>
        </p:nvSpPr>
        <p:spPr/>
        <p:txBody>
          <a:bodyPr/>
          <a:lstStyle/>
          <a:p>
            <a:r>
              <a:rPr lang="en-US" dirty="0"/>
              <a:t>Slide 20</a:t>
            </a:r>
            <a:endParaRPr lang="nl-NL" dirty="0"/>
          </a:p>
        </p:txBody>
      </p:sp>
      <p:pic>
        <p:nvPicPr>
          <p:cNvPr id="4" name="Tijdelijke aanduiding voor inhoud 4">
            <a:extLst>
              <a:ext uri="{FF2B5EF4-FFF2-40B4-BE49-F238E27FC236}">
                <a16:creationId xmlns:a16="http://schemas.microsoft.com/office/drawing/2014/main" id="{62F35BF6-513B-4C30-96C1-94A527E60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802988"/>
            <a:ext cx="5406736" cy="2867976"/>
          </a:xfrm>
          <a:prstGeom prst="rect">
            <a:avLst/>
          </a:prstGeom>
        </p:spPr>
      </p:pic>
      <p:sp>
        <p:nvSpPr>
          <p:cNvPr id="3" name="Tijdelijke aanduiding voor inhoud 2">
            <a:extLst>
              <a:ext uri="{FF2B5EF4-FFF2-40B4-BE49-F238E27FC236}">
                <a16:creationId xmlns:a16="http://schemas.microsoft.com/office/drawing/2014/main" id="{D6FB5896-D463-42E2-A95E-DF264B7C6751}"/>
              </a:ext>
            </a:extLst>
          </p:cNvPr>
          <p:cNvSpPr>
            <a:spLocks noGrp="1"/>
          </p:cNvSpPr>
          <p:nvPr>
            <p:ph idx="1"/>
          </p:nvPr>
        </p:nvSpPr>
        <p:spPr/>
        <p:txBody>
          <a:bodyPr/>
          <a:lstStyle/>
          <a:p>
            <a:pPr marL="0" indent="0" algn="r" rtl="1">
              <a:buNone/>
            </a:pPr>
            <a:r>
              <a:rPr lang="ar-AE" dirty="0"/>
              <a:t>يمكن أن تكون المناعة الذاتية للخلايا التائية مفيدة أيضًا. تحتوي الخلايا السرطانية عادةً على العديد من الطفرات والتعديلات الأخرى التي تؤدي إلى إنتاج ببتيدات تختلف عن الببتيدات الخلوية العادية. يستغل العلاج المناعي للسرطان الآليات التي يستخدمها الجهاز المناعي في التعرف على الالتهابات الفيروسية والبكتيرية لقتل الخلايا السرطانية.</a:t>
            </a:r>
            <a:endParaRPr lang="nl-NL" dirty="0"/>
          </a:p>
          <a:p>
            <a:pPr marL="0" indent="0">
              <a:buNone/>
            </a:pPr>
            <a:endParaRPr lang="ar-EG" i="1" dirty="0"/>
          </a:p>
        </p:txBody>
      </p:sp>
    </p:spTree>
    <p:extLst>
      <p:ext uri="{BB962C8B-B14F-4D97-AF65-F5344CB8AC3E}">
        <p14:creationId xmlns:p14="http://schemas.microsoft.com/office/powerpoint/2010/main" val="1789087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F9D466-F426-44DD-839C-8A85AE8095EC}"/>
              </a:ext>
            </a:extLst>
          </p:cNvPr>
          <p:cNvSpPr>
            <a:spLocks noGrp="1"/>
          </p:cNvSpPr>
          <p:nvPr>
            <p:ph type="title"/>
          </p:nvPr>
        </p:nvSpPr>
        <p:spPr>
          <a:xfrm>
            <a:off x="838200" y="94962"/>
            <a:ext cx="10515600" cy="1325563"/>
          </a:xfrm>
        </p:spPr>
        <p:txBody>
          <a:bodyPr/>
          <a:lstStyle/>
          <a:p>
            <a:r>
              <a:rPr lang="en-US" dirty="0"/>
              <a:t>Slide 21</a:t>
            </a:r>
            <a:endParaRPr lang="nl-NL" dirty="0"/>
          </a:p>
        </p:txBody>
      </p:sp>
      <p:sp>
        <p:nvSpPr>
          <p:cNvPr id="3" name="Tijdelijke aanduiding voor inhoud 2">
            <a:extLst>
              <a:ext uri="{FF2B5EF4-FFF2-40B4-BE49-F238E27FC236}">
                <a16:creationId xmlns:a16="http://schemas.microsoft.com/office/drawing/2014/main" id="{97C48EB8-9695-49A2-88B2-26DAC1F057AE}"/>
              </a:ext>
            </a:extLst>
          </p:cNvPr>
          <p:cNvSpPr>
            <a:spLocks noGrp="1"/>
          </p:cNvSpPr>
          <p:nvPr>
            <p:ph idx="1"/>
          </p:nvPr>
        </p:nvSpPr>
        <p:spPr>
          <a:xfrm>
            <a:off x="838200" y="1280500"/>
            <a:ext cx="10515600" cy="4351338"/>
          </a:xfrm>
        </p:spPr>
        <p:txBody>
          <a:bodyPr>
            <a:normAutofit/>
          </a:bodyPr>
          <a:lstStyle/>
          <a:p>
            <a:pPr marL="0" indent="0" algn="r" rtl="1">
              <a:buNone/>
            </a:pPr>
            <a:r>
              <a:rPr lang="ar-AE" dirty="0"/>
              <a:t>ولكن ماذا عن جزيئات </a:t>
            </a:r>
            <a:r>
              <a:rPr lang="nl-NL" dirty="0"/>
              <a:t>HLA-DR</a:t>
            </a:r>
            <a:r>
              <a:rPr lang="ar-EG" dirty="0"/>
              <a:t> </a:t>
            </a:r>
            <a:r>
              <a:rPr lang="ar-AE" dirty="0"/>
              <a:t>و</a:t>
            </a:r>
            <a:r>
              <a:rPr lang="ar-EG" dirty="0"/>
              <a:t> </a:t>
            </a:r>
            <a:r>
              <a:rPr lang="nl-NL" dirty="0"/>
              <a:t>DQ</a:t>
            </a:r>
            <a:r>
              <a:rPr lang="ar-EG" dirty="0"/>
              <a:t>- </a:t>
            </a:r>
            <a:r>
              <a:rPr lang="ar-AE" dirty="0"/>
              <a:t>و</a:t>
            </a:r>
            <a:r>
              <a:rPr lang="nl-NL" dirty="0"/>
              <a:t>DP</a:t>
            </a:r>
            <a:r>
              <a:rPr lang="ar-EG" dirty="0"/>
              <a:t>- </a:t>
            </a:r>
            <a:r>
              <a:rPr lang="ar-AE" dirty="0"/>
              <a:t>من</a:t>
            </a:r>
            <a:r>
              <a:rPr lang="ar-EG" dirty="0"/>
              <a:t> </a:t>
            </a:r>
            <a:r>
              <a:rPr lang="ar-AE" dirty="0"/>
              <a:t>الفئة الثانية من معقد التوافق النسيجي الكبير</a:t>
            </a:r>
            <a:r>
              <a:rPr lang="ar-EG" dirty="0"/>
              <a:t> </a:t>
            </a:r>
            <a:r>
              <a:rPr lang="en-US" i="1" dirty="0"/>
              <a:t>MHC class II</a:t>
            </a:r>
            <a:r>
              <a:rPr lang="ar-AE" dirty="0"/>
              <a:t>؟ تقدم هذه الجزيئات الببتيدات المسببة للأمراض إلى الخلايا التائية المساعدة ، والتي تنتج بعد ذلك السيتوكينات لمساعدة الخلايا البائية على التمايز إلى مصانع إنتاج الأجسام المضادة. تساعد الخلايا التائية المساعدة أيضًا على تحسين الاستجابات القاتلة.</a:t>
            </a:r>
            <a:endParaRPr lang="en-US" dirty="0"/>
          </a:p>
          <a:p>
            <a:pPr marL="0" indent="0" algn="r" rtl="1">
              <a:buNone/>
            </a:pPr>
            <a:endParaRPr lang="en-US" dirty="0"/>
          </a:p>
          <a:p>
            <a:pPr marL="0" indent="0" algn="r" rtl="1">
              <a:buNone/>
            </a:pPr>
            <a:r>
              <a:rPr lang="ar-AE" dirty="0"/>
              <a:t>تتشابه </a:t>
            </a:r>
            <a:r>
              <a:rPr lang="en-US" i="1" dirty="0"/>
              <a:t>MHC class II</a:t>
            </a:r>
            <a:r>
              <a:rPr lang="ar-EG" dirty="0"/>
              <a:t> </a:t>
            </a:r>
            <a:r>
              <a:rPr lang="ar-AE" dirty="0"/>
              <a:t>إلى حد كبير في الشكل مع </a:t>
            </a:r>
            <a:r>
              <a:rPr lang="en-US" i="1" dirty="0"/>
              <a:t>MHC class I</a:t>
            </a:r>
            <a:r>
              <a:rPr lang="ar-EG" dirty="0"/>
              <a:t> </a:t>
            </a:r>
            <a:r>
              <a:rPr lang="ar-AE" dirty="0"/>
              <a:t>ولكنها تحتوي على شظايا بروتينية أطول ومصنوعة في الجسيمات الحالة ، وهي عضيات صغيرة تحلل البروتينات المكتسبة من خارج الخلايا.</a:t>
            </a:r>
            <a:endParaRPr lang="nl-NL" dirty="0"/>
          </a:p>
          <a:p>
            <a:pPr marL="0" indent="0">
              <a:buNone/>
            </a:pPr>
            <a:endParaRPr lang="ar-EG" i="1" dirty="0"/>
          </a:p>
        </p:txBody>
      </p:sp>
      <p:pic>
        <p:nvPicPr>
          <p:cNvPr id="4" name="Tijdelijke aanduiding voor inhoud 4">
            <a:extLst>
              <a:ext uri="{FF2B5EF4-FFF2-40B4-BE49-F238E27FC236}">
                <a16:creationId xmlns:a16="http://schemas.microsoft.com/office/drawing/2014/main" id="{DA38AB68-01D1-4B4F-A73E-75FE6A223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1271" y="4853622"/>
            <a:ext cx="3739593" cy="2017829"/>
          </a:xfrm>
          <a:prstGeom prst="rect">
            <a:avLst/>
          </a:prstGeom>
        </p:spPr>
      </p:pic>
    </p:spTree>
    <p:extLst>
      <p:ext uri="{BB962C8B-B14F-4D97-AF65-F5344CB8AC3E}">
        <p14:creationId xmlns:p14="http://schemas.microsoft.com/office/powerpoint/2010/main" val="1019566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8A930-26E5-48B4-941A-B098CE46A23C}"/>
              </a:ext>
            </a:extLst>
          </p:cNvPr>
          <p:cNvSpPr>
            <a:spLocks noGrp="1"/>
          </p:cNvSpPr>
          <p:nvPr>
            <p:ph type="title"/>
          </p:nvPr>
        </p:nvSpPr>
        <p:spPr/>
        <p:txBody>
          <a:bodyPr/>
          <a:lstStyle/>
          <a:p>
            <a:r>
              <a:rPr lang="en-US" dirty="0"/>
              <a:t>Slide 22</a:t>
            </a:r>
            <a:endParaRPr lang="nl-NL" dirty="0"/>
          </a:p>
        </p:txBody>
      </p:sp>
      <p:sp>
        <p:nvSpPr>
          <p:cNvPr id="3" name="Tijdelijke aanduiding voor inhoud 2">
            <a:extLst>
              <a:ext uri="{FF2B5EF4-FFF2-40B4-BE49-F238E27FC236}">
                <a16:creationId xmlns:a16="http://schemas.microsoft.com/office/drawing/2014/main" id="{7868D41B-C23B-4350-8C8D-F8F5C124A63E}"/>
              </a:ext>
            </a:extLst>
          </p:cNvPr>
          <p:cNvSpPr>
            <a:spLocks noGrp="1"/>
          </p:cNvSpPr>
          <p:nvPr>
            <p:ph idx="1"/>
          </p:nvPr>
        </p:nvSpPr>
        <p:spPr>
          <a:xfrm>
            <a:off x="838200" y="1517099"/>
            <a:ext cx="10515600" cy="4351338"/>
          </a:xfrm>
        </p:spPr>
        <p:txBody>
          <a:bodyPr>
            <a:normAutofit/>
          </a:bodyPr>
          <a:lstStyle/>
          <a:p>
            <a:pPr marL="0" indent="0" algn="r" rtl="1">
              <a:buNone/>
            </a:pPr>
            <a:r>
              <a:rPr lang="ar-AE" sz="2400" dirty="0"/>
              <a:t>كيف يفعلون هذا؟ يتكون</a:t>
            </a:r>
            <a:r>
              <a:rPr lang="ar-EG" sz="2400" dirty="0"/>
              <a:t> </a:t>
            </a:r>
            <a:r>
              <a:rPr lang="nl-NL" sz="2400" dirty="0"/>
              <a:t>MHC class II</a:t>
            </a:r>
            <a:r>
              <a:rPr lang="ar-EG" sz="2400" dirty="0"/>
              <a:t> </a:t>
            </a:r>
            <a:r>
              <a:rPr lang="ar-AE" sz="2400" dirty="0"/>
              <a:t>في </a:t>
            </a:r>
            <a:r>
              <a:rPr lang="ar-EG" sz="2400" dirty="0"/>
              <a:t>الشبكة الأندوبلازمية (</a:t>
            </a:r>
            <a:r>
              <a:rPr lang="ar-AE" sz="2400" dirty="0"/>
              <a:t>مثل أي بروتين آخر يجب أن ينتقل إلى الغشاء الخارجي للخلية أو الجسيمات الحالة) حيث يربط بروتينًا (سلسلة ثابتة) يحاكي الببتيد و</a:t>
            </a:r>
            <a:r>
              <a:rPr lang="ar-EG" sz="2400" dirty="0"/>
              <a:t>ي</a:t>
            </a:r>
            <a:r>
              <a:rPr lang="ar-AE" sz="2400" dirty="0"/>
              <a:t>رافق </a:t>
            </a:r>
            <a:r>
              <a:rPr lang="nl-NL" sz="2400" dirty="0"/>
              <a:t>MHC class II</a:t>
            </a:r>
            <a:r>
              <a:rPr lang="ar-EG" sz="2400" dirty="0"/>
              <a:t> </a:t>
            </a:r>
            <a:r>
              <a:rPr lang="ar-AE" sz="2400" dirty="0"/>
              <a:t>إلى الجسيمات الحالة. هنا ، يتم إزالة السلسلة الثابتة واستبدالها بببتيد تم إنشاؤه بواسطة الإنزيمات الليزوزومية. يتم تحسين هذه العملية من خلال نوع آخر من جزيء معقد التوافق النسيجي الكبير (</a:t>
            </a:r>
            <a:r>
              <a:rPr lang="ar-EG" sz="2400" dirty="0"/>
              <a:t>اي ال </a:t>
            </a:r>
            <a:r>
              <a:rPr lang="nl-NL" sz="2400" dirty="0"/>
              <a:t>HLA-DM</a:t>
            </a:r>
            <a:r>
              <a:rPr lang="ar-EG" sz="2400" dirty="0"/>
              <a:t> </a:t>
            </a:r>
            <a:r>
              <a:rPr lang="nl-NL" sz="2400" dirty="0"/>
              <a:t>، </a:t>
            </a:r>
            <a:r>
              <a:rPr lang="ar-AE" sz="2400" dirty="0"/>
              <a:t>والذي يشبه معقد التوافق النسيجي الكبير من الفئة الثانية ، وفي بعض الخلايا يعمل بالتنسيق مع جزيء </a:t>
            </a:r>
            <a:r>
              <a:rPr lang="nl-NL" sz="2400" dirty="0"/>
              <a:t>HLA-DO، </a:t>
            </a:r>
            <a:r>
              <a:rPr lang="ar-AE" sz="2400" dirty="0"/>
              <a:t>وهو جزيء آخر يشبه الفئة الثانية. يكون التطور كسولًا ، عندما يكون لديه طورت وحدة عمل ، ستقوم ببساطة بنسخها وتعديلها للوظائف الجديدة). النتيجة الصافية لهذه الرقصة المعقدة هي توصيل جزيئات معقد التوافق النسيجي الكبير من الدرجة الثانية إلى سطح الخلية مع الببتيدات التي تمكن من تنشيط الخلايا التائية المساعدة.</a:t>
            </a:r>
            <a:endParaRPr lang="ar-EG" sz="2400" dirty="0"/>
          </a:p>
          <a:p>
            <a:pPr marL="0" indent="0" algn="r" rtl="1">
              <a:buNone/>
            </a:pPr>
            <a:endParaRPr lang="ar-EG" dirty="0"/>
          </a:p>
          <a:p>
            <a:pPr marL="0" indent="0" algn="r" rtl="1">
              <a:buNone/>
            </a:pPr>
            <a:endParaRPr lang="ar-EG" dirty="0"/>
          </a:p>
          <a:p>
            <a:pPr marL="0" indent="0" algn="r" rtl="1">
              <a:buNone/>
            </a:pPr>
            <a:endParaRPr lang="ar-EG" dirty="0"/>
          </a:p>
          <a:p>
            <a:pPr marL="0" indent="0" algn="r" rtl="1">
              <a:buNone/>
            </a:pPr>
            <a:endParaRPr lang="nl-NL" dirty="0"/>
          </a:p>
        </p:txBody>
      </p:sp>
      <p:pic>
        <p:nvPicPr>
          <p:cNvPr id="4" name="Tijdelijke aanduiding voor inhoud 6">
            <a:extLst>
              <a:ext uri="{FF2B5EF4-FFF2-40B4-BE49-F238E27FC236}">
                <a16:creationId xmlns:a16="http://schemas.microsoft.com/office/drawing/2014/main" id="{9DFF1DDD-AEA8-423A-8290-F1791E5E8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097" y="5069757"/>
            <a:ext cx="2098813" cy="1677257"/>
          </a:xfrm>
          <a:prstGeom prst="rect">
            <a:avLst/>
          </a:prstGeom>
        </p:spPr>
      </p:pic>
    </p:spTree>
    <p:extLst>
      <p:ext uri="{BB962C8B-B14F-4D97-AF65-F5344CB8AC3E}">
        <p14:creationId xmlns:p14="http://schemas.microsoft.com/office/powerpoint/2010/main" val="1267271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BA2A89-93F7-43F5-A46E-C3B4CD1BFFEB}"/>
              </a:ext>
            </a:extLst>
          </p:cNvPr>
          <p:cNvSpPr>
            <a:spLocks noGrp="1"/>
          </p:cNvSpPr>
          <p:nvPr>
            <p:ph type="title"/>
          </p:nvPr>
        </p:nvSpPr>
        <p:spPr/>
        <p:txBody>
          <a:bodyPr/>
          <a:lstStyle/>
          <a:p>
            <a:r>
              <a:rPr lang="en-US" dirty="0"/>
              <a:t>Slide 23</a:t>
            </a:r>
            <a:endParaRPr lang="nl-NL" dirty="0"/>
          </a:p>
        </p:txBody>
      </p:sp>
      <p:sp>
        <p:nvSpPr>
          <p:cNvPr id="3" name="Tijdelijke aanduiding voor inhoud 2">
            <a:extLst>
              <a:ext uri="{FF2B5EF4-FFF2-40B4-BE49-F238E27FC236}">
                <a16:creationId xmlns:a16="http://schemas.microsoft.com/office/drawing/2014/main" id="{ECB50C98-726D-4C29-A745-733D755126EC}"/>
              </a:ext>
            </a:extLst>
          </p:cNvPr>
          <p:cNvSpPr>
            <a:spLocks noGrp="1"/>
          </p:cNvSpPr>
          <p:nvPr>
            <p:ph idx="1"/>
          </p:nvPr>
        </p:nvSpPr>
        <p:spPr>
          <a:xfrm>
            <a:off x="838200" y="1441162"/>
            <a:ext cx="10515600" cy="4351338"/>
          </a:xfrm>
        </p:spPr>
        <p:txBody>
          <a:bodyPr>
            <a:normAutofit/>
          </a:bodyPr>
          <a:lstStyle/>
          <a:p>
            <a:pPr marL="0" indent="0" algn="r" rtl="1">
              <a:buNone/>
            </a:pPr>
            <a:r>
              <a:rPr lang="ar-AE" dirty="0"/>
              <a:t>إن عملية التعرف على العوامل الممرضة بواسطة الجهاز المناعي معقدة ... ولكنها أيضًا بطيئة نسبيًا. في المرة الأولى التي تصادف فيها فيروسًا ، يستغرق الجهاز المناعي وقتًا لتكثيف الاستجابة المضادة للفيروسات. إذا لم تكن محظوظًا ، فقد يؤدي ذلك إلى المرض أو الوفاة من تكاثر الفيروس دون رادع. يهيئ التطعيم الجهاز المناعي للعدوى ، مما يمكّنه في بعض الحالات من منع العدوى تمامًا ، وبخلاف ذلك من الاستجابة بسرعة وفعالية أكبر ويقلل بشكل كبير من فرص الإصابة بالعدوى الشديدة.</a:t>
            </a:r>
            <a:endParaRPr lang="nl-NL" dirty="0"/>
          </a:p>
        </p:txBody>
      </p:sp>
      <p:pic>
        <p:nvPicPr>
          <p:cNvPr id="4" name="Tijdelijke aanduiding voor inhoud 4">
            <a:extLst>
              <a:ext uri="{FF2B5EF4-FFF2-40B4-BE49-F238E27FC236}">
                <a16:creationId xmlns:a16="http://schemas.microsoft.com/office/drawing/2014/main" id="{E0D352C9-87F8-48EA-8D92-1D7F2043D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696691"/>
            <a:ext cx="3955816" cy="2078700"/>
          </a:xfrm>
          <a:prstGeom prst="rect">
            <a:avLst/>
          </a:prstGeom>
        </p:spPr>
      </p:pic>
    </p:spTree>
    <p:extLst>
      <p:ext uri="{BB962C8B-B14F-4D97-AF65-F5344CB8AC3E}">
        <p14:creationId xmlns:p14="http://schemas.microsoft.com/office/powerpoint/2010/main" val="739575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235CC5C-96EC-4BD0-A1B1-CB57244154FF}"/>
              </a:ext>
            </a:extLst>
          </p:cNvPr>
          <p:cNvSpPr>
            <a:spLocks noGrp="1"/>
          </p:cNvSpPr>
          <p:nvPr>
            <p:ph type="title"/>
          </p:nvPr>
        </p:nvSpPr>
        <p:spPr>
          <a:xfrm>
            <a:off x="838200" y="365125"/>
            <a:ext cx="10515600" cy="1325563"/>
          </a:xfrm>
        </p:spPr>
        <p:txBody>
          <a:bodyPr/>
          <a:lstStyle/>
          <a:p>
            <a:r>
              <a:rPr lang="en-US" dirty="0"/>
              <a:t>Slide 24</a:t>
            </a:r>
            <a:endParaRPr lang="nl-NL" dirty="0"/>
          </a:p>
        </p:txBody>
      </p:sp>
      <p:pic>
        <p:nvPicPr>
          <p:cNvPr id="5" name="Tijdelijke aanduiding voor inhoud 4">
            <a:extLst>
              <a:ext uri="{FF2B5EF4-FFF2-40B4-BE49-F238E27FC236}">
                <a16:creationId xmlns:a16="http://schemas.microsoft.com/office/drawing/2014/main" id="{8C623AC6-3928-43E0-B227-3CF3EDE81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594" y="4537324"/>
            <a:ext cx="3014669" cy="2219658"/>
          </a:xfrm>
          <a:prstGeom prst="rect">
            <a:avLst/>
          </a:prstGeom>
        </p:spPr>
      </p:pic>
      <p:sp>
        <p:nvSpPr>
          <p:cNvPr id="3" name="Tijdelijke aanduiding voor inhoud 2">
            <a:extLst>
              <a:ext uri="{FF2B5EF4-FFF2-40B4-BE49-F238E27FC236}">
                <a16:creationId xmlns:a16="http://schemas.microsoft.com/office/drawing/2014/main" id="{3FBE76E5-A3A0-4728-B005-D832232E76ED}"/>
              </a:ext>
            </a:extLst>
          </p:cNvPr>
          <p:cNvSpPr>
            <a:spLocks noGrp="1"/>
          </p:cNvSpPr>
          <p:nvPr>
            <p:ph idx="1"/>
          </p:nvPr>
        </p:nvSpPr>
        <p:spPr>
          <a:xfrm>
            <a:off x="838200" y="1648155"/>
            <a:ext cx="10515600" cy="4351338"/>
          </a:xfrm>
        </p:spPr>
        <p:txBody>
          <a:bodyPr>
            <a:noAutofit/>
          </a:bodyPr>
          <a:lstStyle/>
          <a:p>
            <a:pPr marL="0" indent="0" algn="r" rtl="1">
              <a:buNone/>
            </a:pPr>
            <a:r>
              <a:rPr lang="ar-AE" sz="2400" dirty="0"/>
              <a:t>جزيئات معقد التوافق النسيجي الكبير من المشاركين المهمين في التطعيم. تستخدم جميع اللقاحات جزيئات معقد التوافق النسيجي الكبير من الفئة الثانية</a:t>
            </a:r>
            <a:r>
              <a:rPr lang="ar-EG" sz="2400" dirty="0"/>
              <a:t> </a:t>
            </a:r>
            <a:r>
              <a:rPr lang="en-US" sz="2400" i="1" dirty="0"/>
              <a:t>MHC class II</a:t>
            </a:r>
            <a:r>
              <a:rPr lang="ar-AE" sz="2400" dirty="0"/>
              <a:t> لتحفيز الخلايا التائية المساعدة اللازمة لاستجابات الجسم المضاد وصنع البروتينات التي يتم توجيه استجابات الجسم المضاد ضدها. تستخدم لقاحات </a:t>
            </a:r>
            <a:r>
              <a:rPr lang="nl-NL" sz="2400" dirty="0" err="1"/>
              <a:t>Adenovirus</a:t>
            </a:r>
            <a:r>
              <a:rPr lang="ar-EG" sz="2400" dirty="0"/>
              <a:t> </a:t>
            </a:r>
            <a:r>
              <a:rPr lang="ar-AE" sz="2400" dirty="0"/>
              <a:t>و </a:t>
            </a:r>
            <a:r>
              <a:rPr lang="nl-NL" sz="2400" dirty="0"/>
              <a:t>mRNA</a:t>
            </a:r>
            <a:r>
              <a:rPr lang="ar-EG" sz="2400" dirty="0"/>
              <a:t> </a:t>
            </a:r>
            <a:r>
              <a:rPr lang="ar-AE" sz="2400" dirty="0"/>
              <a:t>أيضًا جزيئات </a:t>
            </a:r>
            <a:r>
              <a:rPr lang="en-US" sz="2400" i="1" dirty="0"/>
              <a:t>MHC class I</a:t>
            </a:r>
            <a:r>
              <a:rPr lang="ar-EG" sz="2400" dirty="0"/>
              <a:t> </a:t>
            </a:r>
            <a:r>
              <a:rPr lang="ar-AE" sz="2400" dirty="0"/>
              <a:t>لتحفيز الخلايا التائية القاتلة. تستمر الخلايا التائية التي تُحدثها اللقاحات لسنوات عديدة ، وحتى عقود في بعض الحالات ، في حالة تأهب لعدوى جديدة بالفيروس الأصلي. لقد أنقذت اللقاحات أرواحًا أكثر بكثير من جميع التدخلات الطبية الأخرى مجتمعة. </a:t>
            </a:r>
            <a:r>
              <a:rPr lang="ar-AE" sz="2400" b="1" dirty="0"/>
              <a:t>انشروا هذه الرسالة </a:t>
            </a:r>
            <a:r>
              <a:rPr lang="ar-EG" sz="2400" b="1" dirty="0"/>
              <a:t>، </a:t>
            </a:r>
            <a:r>
              <a:rPr lang="ar-AE" sz="2400" b="1" dirty="0"/>
              <a:t>ليس المرض بل تطعيم!</a:t>
            </a:r>
            <a:endParaRPr lang="nl-NL" sz="2400" b="1" dirty="0"/>
          </a:p>
          <a:p>
            <a:pPr marL="0" indent="0">
              <a:buNone/>
            </a:pPr>
            <a:endParaRPr lang="ar-EG" i="1" dirty="0"/>
          </a:p>
        </p:txBody>
      </p:sp>
    </p:spTree>
    <p:extLst>
      <p:ext uri="{BB962C8B-B14F-4D97-AF65-F5344CB8AC3E}">
        <p14:creationId xmlns:p14="http://schemas.microsoft.com/office/powerpoint/2010/main" val="2036809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D5E9C-1B3C-4065-8B86-C2E2DE5620E2}"/>
              </a:ext>
            </a:extLst>
          </p:cNvPr>
          <p:cNvSpPr>
            <a:spLocks noGrp="1"/>
          </p:cNvSpPr>
          <p:nvPr>
            <p:ph type="title"/>
          </p:nvPr>
        </p:nvSpPr>
        <p:spPr/>
        <p:txBody>
          <a:bodyPr/>
          <a:lstStyle/>
          <a:p>
            <a:r>
              <a:rPr lang="en-US" dirty="0"/>
              <a:t>Epilogue</a:t>
            </a:r>
            <a:r>
              <a:rPr lang="ar-EG" dirty="0"/>
              <a:t>  الخاتمة </a:t>
            </a:r>
            <a:endParaRPr lang="nl-NL" dirty="0"/>
          </a:p>
        </p:txBody>
      </p:sp>
      <p:sp>
        <p:nvSpPr>
          <p:cNvPr id="3" name="Tijdelijke aanduiding voor inhoud 2">
            <a:extLst>
              <a:ext uri="{FF2B5EF4-FFF2-40B4-BE49-F238E27FC236}">
                <a16:creationId xmlns:a16="http://schemas.microsoft.com/office/drawing/2014/main" id="{F3B2DB8F-514F-4D01-873C-460B1B58EB87}"/>
              </a:ext>
            </a:extLst>
          </p:cNvPr>
          <p:cNvSpPr>
            <a:spLocks noGrp="1"/>
          </p:cNvSpPr>
          <p:nvPr>
            <p:ph idx="1"/>
          </p:nvPr>
        </p:nvSpPr>
        <p:spPr/>
        <p:txBody>
          <a:bodyPr>
            <a:normAutofit/>
          </a:bodyPr>
          <a:lstStyle/>
          <a:p>
            <a:pPr marL="0" indent="0" algn="r" rtl="1">
              <a:buNone/>
            </a:pPr>
            <a:r>
              <a:rPr lang="ar-AE" dirty="0"/>
              <a:t>لذا فإن جزيئات معقد التوافق النسيجي الكبير</a:t>
            </a:r>
            <a:r>
              <a:rPr lang="ar-EG" dirty="0"/>
              <a:t> </a:t>
            </a:r>
            <a:r>
              <a:rPr lang="nl-NL" dirty="0"/>
              <a:t>MHC</a:t>
            </a:r>
            <a:r>
              <a:rPr lang="ar-AE" dirty="0"/>
              <a:t> تتحكم في العدوى وتنظم الاستجابات المناعية وتساعد الآن في علاج السرطان. هذا يستحق الجانب السلبي للمناعة الذاتية ورفض الزرع. وهذا هو السبب في أنك - تعيش في عالم مليء بمسببات الأمراض - نجت </a:t>
            </a:r>
            <a:r>
              <a:rPr lang="ar-EG" dirty="0"/>
              <a:t>لت</a:t>
            </a:r>
            <a:r>
              <a:rPr lang="ar-AE" dirty="0"/>
              <a:t>قر</a:t>
            </a:r>
            <a:r>
              <a:rPr lang="ar-EG" dirty="0"/>
              <a:t>أ</a:t>
            </a:r>
            <a:r>
              <a:rPr lang="ar-AE" dirty="0"/>
              <a:t> هذ</a:t>
            </a:r>
            <a:r>
              <a:rPr lang="ar-EG" dirty="0"/>
              <a:t>ه القصة المصورة</a:t>
            </a:r>
            <a:r>
              <a:rPr lang="ar-AE" dirty="0"/>
              <a:t>.</a:t>
            </a: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291204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1651-276C-4204-84ED-598E3DCDCCFB}"/>
              </a:ext>
            </a:extLst>
          </p:cNvPr>
          <p:cNvSpPr>
            <a:spLocks noGrp="1"/>
          </p:cNvSpPr>
          <p:nvPr>
            <p:ph type="title"/>
          </p:nvPr>
        </p:nvSpPr>
        <p:spPr/>
        <p:txBody>
          <a:bodyPr/>
          <a:lstStyle/>
          <a:p>
            <a:r>
              <a:rPr lang="en-US" dirty="0"/>
              <a:t>Slide 2</a:t>
            </a:r>
            <a:endParaRPr lang="nl-NL" dirty="0"/>
          </a:p>
        </p:txBody>
      </p:sp>
      <p:sp>
        <p:nvSpPr>
          <p:cNvPr id="3" name="Tijdelijke aanduiding voor inhoud 2">
            <a:extLst>
              <a:ext uri="{FF2B5EF4-FFF2-40B4-BE49-F238E27FC236}">
                <a16:creationId xmlns:a16="http://schemas.microsoft.com/office/drawing/2014/main" id="{00B86AAE-4666-4060-B780-CDA68D7C24D8}"/>
              </a:ext>
            </a:extLst>
          </p:cNvPr>
          <p:cNvSpPr>
            <a:spLocks noGrp="1"/>
          </p:cNvSpPr>
          <p:nvPr>
            <p:ph idx="1"/>
          </p:nvPr>
        </p:nvSpPr>
        <p:spPr/>
        <p:txBody>
          <a:bodyPr/>
          <a:lstStyle/>
          <a:p>
            <a:pPr marL="0" indent="0" algn="r" rtl="1">
              <a:buNone/>
            </a:pPr>
            <a:r>
              <a:rPr lang="ar-AE" dirty="0"/>
              <a:t>ساهم هذا الزرع "المعجزة" في تطويبهم، مما أدى إلى تحولهم إلى شفيع الزرع. لم يضرهم قطع رؤوسهم بسبب إيمانهم المسيحي، والذي من المفترض أنه تم تصحيحه عند صعودهم إلى السماء.</a:t>
            </a:r>
            <a:endParaRPr lang="ar-EG" sz="1400" i="1" dirty="0"/>
          </a:p>
        </p:txBody>
      </p:sp>
      <p:pic>
        <p:nvPicPr>
          <p:cNvPr id="4" name="Picture 3">
            <a:extLst>
              <a:ext uri="{FF2B5EF4-FFF2-40B4-BE49-F238E27FC236}">
                <a16:creationId xmlns:a16="http://schemas.microsoft.com/office/drawing/2014/main" id="{1D96D27B-F65D-43F1-9B1A-270883FF0DA3}"/>
              </a:ext>
            </a:extLst>
          </p:cNvPr>
          <p:cNvPicPr>
            <a:picLocks noChangeAspect="1"/>
          </p:cNvPicPr>
          <p:nvPr/>
        </p:nvPicPr>
        <p:blipFill>
          <a:blip r:embed="rId3"/>
          <a:stretch>
            <a:fillRect/>
          </a:stretch>
        </p:blipFill>
        <p:spPr>
          <a:xfrm>
            <a:off x="998081" y="3477777"/>
            <a:ext cx="3532355" cy="3015098"/>
          </a:xfrm>
          <a:prstGeom prst="rect">
            <a:avLst/>
          </a:prstGeom>
        </p:spPr>
      </p:pic>
    </p:spTree>
    <p:extLst>
      <p:ext uri="{BB962C8B-B14F-4D97-AF65-F5344CB8AC3E}">
        <p14:creationId xmlns:p14="http://schemas.microsoft.com/office/powerpoint/2010/main" val="3520377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A83862-7B0F-482A-92A8-C0FC4844FC9A}"/>
              </a:ext>
            </a:extLst>
          </p:cNvPr>
          <p:cNvSpPr>
            <a:spLocks noGrp="1"/>
          </p:cNvSpPr>
          <p:nvPr>
            <p:ph type="title"/>
          </p:nvPr>
        </p:nvSpPr>
        <p:spPr/>
        <p:txBody>
          <a:bodyPr/>
          <a:lstStyle/>
          <a:p>
            <a:r>
              <a:rPr lang="en-US" dirty="0"/>
              <a:t>Slide 3</a:t>
            </a:r>
            <a:endParaRPr lang="nl-NL" dirty="0"/>
          </a:p>
        </p:txBody>
      </p:sp>
      <p:sp>
        <p:nvSpPr>
          <p:cNvPr id="3" name="Tijdelijke aanduiding voor inhoud 2">
            <a:extLst>
              <a:ext uri="{FF2B5EF4-FFF2-40B4-BE49-F238E27FC236}">
                <a16:creationId xmlns:a16="http://schemas.microsoft.com/office/drawing/2014/main" id="{5E08F3D2-2311-464E-A6BF-ECD2FB0285B7}"/>
              </a:ext>
            </a:extLst>
          </p:cNvPr>
          <p:cNvSpPr>
            <a:spLocks noGrp="1"/>
          </p:cNvSpPr>
          <p:nvPr>
            <p:ph idx="1"/>
          </p:nvPr>
        </p:nvSpPr>
        <p:spPr/>
        <p:txBody>
          <a:bodyPr/>
          <a:lstStyle/>
          <a:p>
            <a:pPr marL="0" indent="0" algn="r" rtl="1">
              <a:buNone/>
            </a:pPr>
            <a:r>
              <a:rPr lang="ar-AE" dirty="0"/>
              <a:t>لماذا الزرع صعب للغاية ، ما هي العوامل التطورية؟ لا بد أن داروين قد تساءل ... لكنه لم يكن يعرف عن فئة فريدة من البروتينات التي يتم التعبير عنها بواسطة تقريبًا جميع حقيقيات النوى متعددة الخلايا.</a:t>
            </a:r>
            <a:endParaRPr lang="ar-EG"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Tijdelijke aanduiding voor inhoud 4">
            <a:extLst>
              <a:ext uri="{FF2B5EF4-FFF2-40B4-BE49-F238E27FC236}">
                <a16:creationId xmlns:a16="http://schemas.microsoft.com/office/drawing/2014/main" id="{3D682906-3449-4DE6-AD90-2C46C5C72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265" y="3367449"/>
            <a:ext cx="4300092" cy="2997345"/>
          </a:xfrm>
          <a:prstGeom prst="rect">
            <a:avLst/>
          </a:prstGeom>
        </p:spPr>
      </p:pic>
    </p:spTree>
    <p:extLst>
      <p:ext uri="{BB962C8B-B14F-4D97-AF65-F5344CB8AC3E}">
        <p14:creationId xmlns:p14="http://schemas.microsoft.com/office/powerpoint/2010/main" val="1107409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73D24-510C-4082-964E-CE2A5746FF56}"/>
              </a:ext>
            </a:extLst>
          </p:cNvPr>
          <p:cNvSpPr>
            <a:spLocks noGrp="1"/>
          </p:cNvSpPr>
          <p:nvPr>
            <p:ph type="title"/>
          </p:nvPr>
        </p:nvSpPr>
        <p:spPr/>
        <p:txBody>
          <a:bodyPr/>
          <a:lstStyle/>
          <a:p>
            <a:r>
              <a:rPr lang="en-US" dirty="0"/>
              <a:t>Slide 4</a:t>
            </a:r>
            <a:endParaRPr lang="nl-NL" dirty="0"/>
          </a:p>
        </p:txBody>
      </p:sp>
      <p:sp>
        <p:nvSpPr>
          <p:cNvPr id="3" name="Tijdelijke aanduiding voor inhoud 2">
            <a:extLst>
              <a:ext uri="{FF2B5EF4-FFF2-40B4-BE49-F238E27FC236}">
                <a16:creationId xmlns:a16="http://schemas.microsoft.com/office/drawing/2014/main" id="{9D3DA351-0039-4A1D-A448-4881821C8A8F}"/>
              </a:ext>
            </a:extLst>
          </p:cNvPr>
          <p:cNvSpPr>
            <a:spLocks noGrp="1"/>
          </p:cNvSpPr>
          <p:nvPr>
            <p:ph idx="1"/>
          </p:nvPr>
        </p:nvSpPr>
        <p:spPr>
          <a:xfrm>
            <a:off x="838200" y="1592000"/>
            <a:ext cx="10515600" cy="4351338"/>
          </a:xfrm>
        </p:spPr>
        <p:txBody>
          <a:bodyPr>
            <a:normAutofit/>
          </a:bodyPr>
          <a:lstStyle/>
          <a:p>
            <a:pPr marL="0" indent="0" algn="r" rtl="1">
              <a:buNone/>
            </a:pPr>
            <a:r>
              <a:rPr lang="ar-AE" dirty="0"/>
              <a:t>لنبدأ بالفهم الحالي لفئتين فريدتين من البروتينات في أجسامنا ؛ تلك التي لديها أعلى درجة من تعدد الأشكال (الاختلافات بين الأفراد). وهذه فريدة من نوعها لأن جميع البروتينات الأخرى تقريبًا شبه متطابقة بين البشر. هذه البروتينات متعددة الأشكال هي "مستضدات الزرع" ويطلق عليها بشكل عام جزيئات معقد التوافق النسيجي الكبير من الصنف الأول ومعقد التوافق النسيجي الكبير من الدرجة الثانية</a:t>
            </a:r>
            <a:r>
              <a:rPr lang="ar-EG" dirty="0"/>
              <a:t> </a:t>
            </a:r>
            <a:r>
              <a:rPr lang="ar-AE" dirty="0"/>
              <a:t>اي</a:t>
            </a:r>
            <a:r>
              <a:rPr lang="ar-EG" dirty="0"/>
              <a:t> ال </a:t>
            </a:r>
            <a:r>
              <a:rPr lang="en-US" sz="2800" dirty="0">
                <a:effectLst/>
                <a:latin typeface="Calibri" panose="020F0502020204030204" pitchFamily="34" charset="0"/>
                <a:ea typeface="Calibri" panose="020F0502020204030204" pitchFamily="34" charset="0"/>
                <a:cs typeface="Times New Roman" panose="02020603050405020304" pitchFamily="18" charset="0"/>
              </a:rPr>
              <a:t>MHC class I</a:t>
            </a:r>
            <a:r>
              <a:rPr lang="ar-EG" dirty="0"/>
              <a:t> و </a:t>
            </a:r>
            <a:r>
              <a:rPr lang="en-US" sz="2800" dirty="0">
                <a:effectLst/>
                <a:latin typeface="Calibri" panose="020F0502020204030204" pitchFamily="34" charset="0"/>
                <a:ea typeface="Calibri" panose="020F0502020204030204" pitchFamily="34" charset="0"/>
                <a:cs typeface="Times New Roman" panose="02020603050405020304" pitchFamily="18" charset="0"/>
              </a:rPr>
              <a:t>MHC class II</a:t>
            </a:r>
            <a:r>
              <a:rPr lang="ar-EG" dirty="0"/>
              <a:t>. </a:t>
            </a:r>
          </a:p>
          <a:p>
            <a:pPr marL="0" indent="0" algn="r" rtl="1">
              <a:buNone/>
            </a:pPr>
            <a:r>
              <a:rPr lang="ar-AE" dirty="0"/>
              <a:t>في البشر يطلق عليهم</a:t>
            </a:r>
            <a:r>
              <a:rPr lang="ar-EG" dirty="0"/>
              <a:t> </a:t>
            </a:r>
            <a:r>
              <a:rPr lang="nl-NL" sz="2800" dirty="0"/>
              <a:t>HLA class I</a:t>
            </a:r>
            <a:r>
              <a:rPr lang="ar-EG" dirty="0"/>
              <a:t> و </a:t>
            </a:r>
            <a:r>
              <a:rPr lang="nl-NL" sz="2800" dirty="0"/>
              <a:t>HLA class II</a:t>
            </a:r>
            <a:r>
              <a:rPr lang="ar-EG" dirty="0"/>
              <a:t> .</a:t>
            </a:r>
          </a:p>
        </p:txBody>
      </p:sp>
      <p:pic>
        <p:nvPicPr>
          <p:cNvPr id="4" name="Tijdelijke aanduiding voor inhoud 4">
            <a:extLst>
              <a:ext uri="{FF2B5EF4-FFF2-40B4-BE49-F238E27FC236}">
                <a16:creationId xmlns:a16="http://schemas.microsoft.com/office/drawing/2014/main" id="{D43A5AA1-68A2-4989-ABF5-A6D27BC94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745" y="4015315"/>
            <a:ext cx="3931232" cy="2501369"/>
          </a:xfrm>
          <a:prstGeom prst="rect">
            <a:avLst/>
          </a:prstGeom>
        </p:spPr>
      </p:pic>
    </p:spTree>
    <p:extLst>
      <p:ext uri="{BB962C8B-B14F-4D97-AF65-F5344CB8AC3E}">
        <p14:creationId xmlns:p14="http://schemas.microsoft.com/office/powerpoint/2010/main" val="1451567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0F7A9A-AD73-4540-B0DC-F1F4D822EE10}"/>
              </a:ext>
            </a:extLst>
          </p:cNvPr>
          <p:cNvSpPr>
            <a:spLocks noGrp="1"/>
          </p:cNvSpPr>
          <p:nvPr>
            <p:ph type="title"/>
          </p:nvPr>
        </p:nvSpPr>
        <p:spPr/>
        <p:txBody>
          <a:bodyPr/>
          <a:lstStyle/>
          <a:p>
            <a:r>
              <a:rPr lang="en-US" dirty="0"/>
              <a:t>Slide 5</a:t>
            </a:r>
            <a:endParaRPr lang="nl-NL" dirty="0"/>
          </a:p>
        </p:txBody>
      </p:sp>
      <p:sp>
        <p:nvSpPr>
          <p:cNvPr id="3" name="Tijdelijke aanduiding voor inhoud 2">
            <a:extLst>
              <a:ext uri="{FF2B5EF4-FFF2-40B4-BE49-F238E27FC236}">
                <a16:creationId xmlns:a16="http://schemas.microsoft.com/office/drawing/2014/main" id="{16480D1E-289E-47CC-A418-61182DA9FB7B}"/>
              </a:ext>
            </a:extLst>
          </p:cNvPr>
          <p:cNvSpPr>
            <a:spLocks noGrp="1"/>
          </p:cNvSpPr>
          <p:nvPr>
            <p:ph idx="1"/>
          </p:nvPr>
        </p:nvSpPr>
        <p:spPr>
          <a:xfrm>
            <a:off x="287383" y="1825625"/>
            <a:ext cx="11312434" cy="4351338"/>
          </a:xfrm>
        </p:spPr>
        <p:txBody>
          <a:bodyPr/>
          <a:lstStyle/>
          <a:p>
            <a:pPr marL="0" indent="0" algn="r" rtl="1">
              <a:buNone/>
            </a:pPr>
            <a:r>
              <a:rPr lang="ar-AE" dirty="0"/>
              <a:t>يُطلق على أهم جزيئات</a:t>
            </a:r>
            <a:r>
              <a:rPr lang="ar-EG" dirty="0"/>
              <a:t> </a:t>
            </a:r>
            <a:r>
              <a:rPr lang="en-US" dirty="0"/>
              <a:t>HLA</a:t>
            </a:r>
            <a:r>
              <a:rPr lang="ar-EG" dirty="0"/>
              <a:t> </a:t>
            </a:r>
            <a:r>
              <a:rPr lang="ar-AE" dirty="0"/>
              <a:t>للزراعة اسم لـ</a:t>
            </a:r>
            <a:r>
              <a:rPr lang="ar-EG" dirty="0"/>
              <a:t> </a:t>
            </a:r>
            <a:r>
              <a:rPr lang="nl-NL" dirty="0"/>
              <a:t>HLA-A</a:t>
            </a:r>
            <a:r>
              <a:rPr lang="ar-EG" dirty="0"/>
              <a:t> </a:t>
            </a:r>
            <a:r>
              <a:rPr lang="ar-AE" dirty="0"/>
              <a:t>و</a:t>
            </a:r>
            <a:r>
              <a:rPr lang="ar-EG" dirty="0"/>
              <a:t> </a:t>
            </a:r>
            <a:r>
              <a:rPr lang="nl-NL" dirty="0"/>
              <a:t>HLA-B</a:t>
            </a:r>
            <a:r>
              <a:rPr lang="ar-EG" dirty="0"/>
              <a:t> </a:t>
            </a:r>
            <a:r>
              <a:rPr lang="ar-AE" dirty="0"/>
              <a:t>و</a:t>
            </a:r>
            <a:r>
              <a:rPr lang="ar-EG" dirty="0"/>
              <a:t> </a:t>
            </a:r>
            <a:r>
              <a:rPr lang="nl-NL" dirty="0"/>
              <a:t>HLA-C</a:t>
            </a:r>
            <a:r>
              <a:rPr lang="ar-EG" dirty="0"/>
              <a:t> </a:t>
            </a:r>
            <a:r>
              <a:rPr lang="ar-AE" dirty="0"/>
              <a:t>لفئة</a:t>
            </a:r>
            <a:r>
              <a:rPr lang="ar-EG" dirty="0"/>
              <a:t> </a:t>
            </a:r>
            <a:r>
              <a:rPr lang="nl-NL" dirty="0"/>
              <a:t>MHC class I</a:t>
            </a:r>
            <a:r>
              <a:rPr lang="ar-AE" dirty="0"/>
              <a:t>.</a:t>
            </a:r>
            <a:r>
              <a:rPr lang="ar-EG" dirty="0"/>
              <a:t> </a:t>
            </a:r>
          </a:p>
          <a:p>
            <a:pPr marL="0" indent="0" algn="r" rtl="1">
              <a:buNone/>
            </a:pPr>
            <a:r>
              <a:rPr lang="ar-AE" dirty="0"/>
              <a:t>و</a:t>
            </a:r>
            <a:r>
              <a:rPr lang="ar-EG" dirty="0"/>
              <a:t> </a:t>
            </a:r>
            <a:r>
              <a:rPr lang="ar-AE" dirty="0"/>
              <a:t>يُطلق عليها </a:t>
            </a:r>
            <a:r>
              <a:rPr lang="nl-NL" dirty="0"/>
              <a:t>HLA-DR </a:t>
            </a:r>
            <a:r>
              <a:rPr lang="ar-EG" dirty="0"/>
              <a:t> </a:t>
            </a:r>
            <a:r>
              <a:rPr lang="ar-AE" dirty="0"/>
              <a:t>و</a:t>
            </a:r>
            <a:r>
              <a:rPr lang="nl-NL" dirty="0"/>
              <a:t>HLA-DQ </a:t>
            </a:r>
            <a:r>
              <a:rPr lang="ar-EG" dirty="0"/>
              <a:t> </a:t>
            </a:r>
            <a:r>
              <a:rPr lang="ar-AE" dirty="0"/>
              <a:t>و</a:t>
            </a:r>
            <a:r>
              <a:rPr lang="nl-NL" dirty="0"/>
              <a:t> HLA-DP</a:t>
            </a:r>
            <a:r>
              <a:rPr lang="ar-AE" dirty="0"/>
              <a:t> لفئة </a:t>
            </a:r>
            <a:r>
              <a:rPr lang="nl-NL" dirty="0"/>
              <a:t>MHC class II</a:t>
            </a:r>
            <a:r>
              <a:rPr lang="ar-AE" dirty="0"/>
              <a:t>.</a:t>
            </a:r>
            <a:endParaRPr lang="ar-EG" dirty="0"/>
          </a:p>
          <a:p>
            <a:pPr marL="0" indent="0" algn="r" rtl="1">
              <a:buNone/>
            </a:pPr>
            <a:r>
              <a:rPr lang="ar-AE" dirty="0"/>
              <a:t>توجد</a:t>
            </a:r>
            <a:r>
              <a:rPr lang="ar-EG" dirty="0"/>
              <a:t> </a:t>
            </a:r>
            <a:r>
              <a:rPr lang="en-US" sz="2800" dirty="0"/>
              <a:t>HLA-A</a:t>
            </a:r>
            <a:r>
              <a:rPr lang="ar-EG" dirty="0"/>
              <a:t> </a:t>
            </a:r>
            <a:r>
              <a:rPr lang="ar-AE" dirty="0"/>
              <a:t>و</a:t>
            </a:r>
            <a:r>
              <a:rPr lang="nl-NL" dirty="0"/>
              <a:t>-B</a:t>
            </a:r>
            <a:r>
              <a:rPr lang="ar-EG" dirty="0"/>
              <a:t> </a:t>
            </a:r>
            <a:r>
              <a:rPr lang="ar-AE" dirty="0"/>
              <a:t>و</a:t>
            </a:r>
            <a:r>
              <a:rPr lang="ar-EG" dirty="0"/>
              <a:t> </a:t>
            </a:r>
            <a:r>
              <a:rPr lang="nl-NL" dirty="0"/>
              <a:t>-C</a:t>
            </a:r>
            <a:r>
              <a:rPr lang="ar-EG" dirty="0"/>
              <a:t> </a:t>
            </a:r>
            <a:r>
              <a:rPr lang="ar-AE" dirty="0"/>
              <a:t>في جميع خلايانا تقريبًا (باستثناء خلايا الدم الحمراء) بينما</a:t>
            </a:r>
            <a:r>
              <a:rPr lang="ar-EG" dirty="0"/>
              <a:t> </a:t>
            </a:r>
            <a:r>
              <a:rPr lang="ar-AE" dirty="0"/>
              <a:t>توجد</a:t>
            </a:r>
            <a:r>
              <a:rPr lang="ar-EG" dirty="0"/>
              <a:t> </a:t>
            </a:r>
            <a:r>
              <a:rPr lang="nl-NL" dirty="0"/>
              <a:t>HLA-DR</a:t>
            </a:r>
            <a:endParaRPr lang="ar-EG" dirty="0"/>
          </a:p>
          <a:p>
            <a:pPr marL="0" indent="0" algn="r" rtl="1">
              <a:buNone/>
            </a:pPr>
            <a:r>
              <a:rPr lang="ar-AE" dirty="0"/>
              <a:t>و</a:t>
            </a:r>
            <a:r>
              <a:rPr lang="nl-NL" dirty="0"/>
              <a:t> HLA-DQ </a:t>
            </a:r>
            <a:r>
              <a:rPr lang="ar-EG" dirty="0"/>
              <a:t> </a:t>
            </a:r>
            <a:r>
              <a:rPr lang="ar-AE" dirty="0"/>
              <a:t>و</a:t>
            </a:r>
            <a:r>
              <a:rPr lang="nl-NL" dirty="0"/>
              <a:t>HLA-DP</a:t>
            </a:r>
            <a:r>
              <a:rPr lang="ar-AE" dirty="0"/>
              <a:t> بشكل أساسي على الخلايا المناعية.</a:t>
            </a:r>
            <a:endParaRPr lang="nl-NL" dirty="0"/>
          </a:p>
        </p:txBody>
      </p:sp>
      <p:pic>
        <p:nvPicPr>
          <p:cNvPr id="4" name="Tijdelijke aanduiding voor inhoud 6">
            <a:extLst>
              <a:ext uri="{FF2B5EF4-FFF2-40B4-BE49-F238E27FC236}">
                <a16:creationId xmlns:a16="http://schemas.microsoft.com/office/drawing/2014/main" id="{77279176-09FD-4160-A2C1-34F9112EF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856416"/>
            <a:ext cx="4690947" cy="3001584"/>
          </a:xfrm>
          <a:prstGeom prst="rect">
            <a:avLst/>
          </a:prstGeom>
        </p:spPr>
      </p:pic>
    </p:spTree>
    <p:extLst>
      <p:ext uri="{BB962C8B-B14F-4D97-AF65-F5344CB8AC3E}">
        <p14:creationId xmlns:p14="http://schemas.microsoft.com/office/powerpoint/2010/main" val="2070288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4">
            <a:extLst>
              <a:ext uri="{FF2B5EF4-FFF2-40B4-BE49-F238E27FC236}">
                <a16:creationId xmlns:a16="http://schemas.microsoft.com/office/drawing/2014/main" id="{21F03BF0-0EEE-4377-82CA-8896FABE5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8460" y="4810990"/>
            <a:ext cx="3062649" cy="2047010"/>
          </a:xfrm>
          <a:prstGeom prst="rect">
            <a:avLst/>
          </a:prstGeom>
        </p:spPr>
      </p:pic>
      <p:sp>
        <p:nvSpPr>
          <p:cNvPr id="2" name="Titel 1">
            <a:extLst>
              <a:ext uri="{FF2B5EF4-FFF2-40B4-BE49-F238E27FC236}">
                <a16:creationId xmlns:a16="http://schemas.microsoft.com/office/drawing/2014/main" id="{680CCBCE-B240-416E-9B14-CC68D1BCE0A3}"/>
              </a:ext>
            </a:extLst>
          </p:cNvPr>
          <p:cNvSpPr>
            <a:spLocks noGrp="1"/>
          </p:cNvSpPr>
          <p:nvPr>
            <p:ph type="title"/>
          </p:nvPr>
        </p:nvSpPr>
        <p:spPr>
          <a:xfrm>
            <a:off x="838200" y="136525"/>
            <a:ext cx="10515600" cy="1325563"/>
          </a:xfrm>
        </p:spPr>
        <p:txBody>
          <a:bodyPr/>
          <a:lstStyle/>
          <a:p>
            <a:r>
              <a:rPr lang="en-US" dirty="0"/>
              <a:t>Slide 6</a:t>
            </a:r>
            <a:endParaRPr lang="nl-NL" dirty="0"/>
          </a:p>
        </p:txBody>
      </p:sp>
      <p:sp>
        <p:nvSpPr>
          <p:cNvPr id="3" name="Tijdelijke aanduiding voor inhoud 2">
            <a:extLst>
              <a:ext uri="{FF2B5EF4-FFF2-40B4-BE49-F238E27FC236}">
                <a16:creationId xmlns:a16="http://schemas.microsoft.com/office/drawing/2014/main" id="{9C55BDD2-0174-4079-ACB3-5D58C46AADB7}"/>
              </a:ext>
            </a:extLst>
          </p:cNvPr>
          <p:cNvSpPr>
            <a:spLocks noGrp="1"/>
          </p:cNvSpPr>
          <p:nvPr>
            <p:ph idx="1"/>
          </p:nvPr>
        </p:nvSpPr>
        <p:spPr>
          <a:xfrm>
            <a:off x="536330" y="1207763"/>
            <a:ext cx="10817469" cy="4351338"/>
          </a:xfrm>
        </p:spPr>
        <p:txBody>
          <a:bodyPr>
            <a:normAutofit/>
          </a:bodyPr>
          <a:lstStyle/>
          <a:p>
            <a:pPr marL="0" indent="0" algn="r" rtl="1">
              <a:buNone/>
            </a:pPr>
            <a:r>
              <a:rPr lang="ar-AE" dirty="0"/>
              <a:t>جزيئات </a:t>
            </a:r>
            <a:r>
              <a:rPr lang="nl-NL" dirty="0"/>
              <a:t>HLA</a:t>
            </a:r>
            <a:r>
              <a:rPr lang="ar-AE" dirty="0"/>
              <a:t> متعددة الأشكال لدرجة أن النساء الحوامل غالبًا ما يصنعن أجسامًا مضادة لأنواع</a:t>
            </a:r>
            <a:r>
              <a:rPr lang="nl-NL" dirty="0"/>
              <a:t>HLA </a:t>
            </a:r>
            <a:r>
              <a:rPr lang="ar-AE" dirty="0"/>
              <a:t> الأب</a:t>
            </a:r>
            <a:r>
              <a:rPr lang="ar-EG" dirty="0"/>
              <a:t> </a:t>
            </a:r>
            <a:r>
              <a:rPr lang="ar-AE" dirty="0"/>
              <a:t>المختلفة.</a:t>
            </a:r>
            <a:r>
              <a:rPr lang="ar-EG" dirty="0"/>
              <a:t> </a:t>
            </a:r>
            <a:r>
              <a:rPr lang="ar-AE" dirty="0"/>
              <a:t>يمكن استخدام هذا لتحديد الأب </a:t>
            </a:r>
            <a:r>
              <a:rPr lang="ar-EG" dirty="0"/>
              <a:t>في الماضي،</a:t>
            </a:r>
            <a:r>
              <a:rPr lang="ar-AE" dirty="0"/>
              <a:t> قبل توفر الاختبارات الجينية. هذه الأمصال الخاصة بالنساء الحوامل كانت تستخدم أيضًا في زراعة الأنسجة. في ورش العمل ، تم تبادل الأمصال من هؤلاء النساء بين المختبرات و</a:t>
            </a:r>
            <a:r>
              <a:rPr lang="ar-EG" dirty="0"/>
              <a:t>تم مشاركة </a:t>
            </a:r>
            <a:r>
              <a:rPr lang="ar-AE" dirty="0"/>
              <a:t>استجابات المصل المختلفة في ورش </a:t>
            </a:r>
            <a:r>
              <a:rPr lang="ar-EG" dirty="0"/>
              <a:t>ال</a:t>
            </a:r>
            <a:r>
              <a:rPr lang="nl-NL" dirty="0"/>
              <a:t>HLA</a:t>
            </a:r>
            <a:r>
              <a:rPr lang="ar-EG" dirty="0"/>
              <a:t>. </a:t>
            </a:r>
            <a:r>
              <a:rPr lang="ar-AE" dirty="0"/>
              <a:t>هذه هي الطريقة التي تم بها </a:t>
            </a:r>
            <a:r>
              <a:rPr lang="ar-EG" dirty="0"/>
              <a:t>استكشاف </a:t>
            </a:r>
            <a:r>
              <a:rPr lang="en-US" sz="2800" dirty="0"/>
              <a:t>HLA-A</a:t>
            </a:r>
            <a:r>
              <a:rPr lang="ar-EG" dirty="0"/>
              <a:t> </a:t>
            </a:r>
            <a:r>
              <a:rPr lang="ar-AE" dirty="0"/>
              <a:t>و</a:t>
            </a:r>
            <a:r>
              <a:rPr lang="nl-NL" dirty="0"/>
              <a:t>-B</a:t>
            </a:r>
            <a:r>
              <a:rPr lang="ar-EG" dirty="0"/>
              <a:t> </a:t>
            </a:r>
            <a:r>
              <a:rPr lang="ar-AE" dirty="0"/>
              <a:t>و</a:t>
            </a:r>
            <a:r>
              <a:rPr lang="ar-EG" dirty="0"/>
              <a:t> </a:t>
            </a:r>
            <a:r>
              <a:rPr lang="nl-NL" dirty="0"/>
              <a:t>-C</a:t>
            </a:r>
            <a:r>
              <a:rPr lang="ar-EG" dirty="0"/>
              <a:t> </a:t>
            </a:r>
            <a:r>
              <a:rPr lang="ar-AE" dirty="0"/>
              <a:t>و</a:t>
            </a:r>
            <a:r>
              <a:rPr lang="ar-EG" dirty="0"/>
              <a:t>تحديد ال</a:t>
            </a:r>
            <a:r>
              <a:rPr lang="ar-AE" dirty="0"/>
              <a:t>أشكال </a:t>
            </a:r>
            <a:r>
              <a:rPr lang="ar-EG" dirty="0"/>
              <a:t>ال</a:t>
            </a:r>
            <a:r>
              <a:rPr lang="ar-AE" dirty="0"/>
              <a:t>مختلفة منها أيضًا. كانت هذه ببساطة مرقمة </a:t>
            </a:r>
            <a:r>
              <a:rPr lang="nl-NL" dirty="0"/>
              <a:t>HLA-A1 ، HLA-A2</a:t>
            </a:r>
            <a:r>
              <a:rPr lang="ar-EG" dirty="0"/>
              <a:t>، إلى آخره</a:t>
            </a:r>
            <a:r>
              <a:rPr lang="ar-AE" dirty="0"/>
              <a:t>. حدث هذا أيضًا مع جزيئات </a:t>
            </a:r>
            <a:r>
              <a:rPr lang="nl-NL" dirty="0"/>
              <a:t>HLA-DR </a:t>
            </a:r>
            <a:r>
              <a:rPr lang="ar-EG" dirty="0"/>
              <a:t> </a:t>
            </a:r>
            <a:r>
              <a:rPr lang="ar-AE" dirty="0"/>
              <a:t>و </a:t>
            </a:r>
            <a:r>
              <a:rPr lang="nl-NL" dirty="0"/>
              <a:t>-DQ</a:t>
            </a:r>
            <a:r>
              <a:rPr lang="ar-EG" dirty="0"/>
              <a:t> </a:t>
            </a:r>
            <a:r>
              <a:rPr lang="ar-AE" dirty="0"/>
              <a:t>و </a:t>
            </a:r>
            <a:r>
              <a:rPr lang="nl-NL" dirty="0"/>
              <a:t>-DP</a:t>
            </a:r>
            <a:r>
              <a:rPr lang="ar-EG" dirty="0"/>
              <a:t>.</a:t>
            </a:r>
            <a:r>
              <a:rPr lang="ar-AE" dirty="0"/>
              <a:t> لذلك ، قد تحتوي أنسجتك</a:t>
            </a:r>
            <a:r>
              <a:rPr lang="ar-EG" dirty="0"/>
              <a:t> </a:t>
            </a:r>
            <a:r>
              <a:rPr lang="ar-AE" dirty="0"/>
              <a:t>على سبيل المثال</a:t>
            </a:r>
            <a:r>
              <a:rPr lang="ar-EG" dirty="0"/>
              <a:t>،</a:t>
            </a:r>
            <a:r>
              <a:rPr lang="ar-AE" dirty="0"/>
              <a:t> على بروتينات </a:t>
            </a:r>
            <a:r>
              <a:rPr lang="nl-NL" dirty="0"/>
              <a:t>HLA-A1</a:t>
            </a:r>
            <a:r>
              <a:rPr lang="ar-EG" dirty="0"/>
              <a:t> </a:t>
            </a:r>
            <a:r>
              <a:rPr lang="ar-AE" dirty="0"/>
              <a:t>و</a:t>
            </a:r>
            <a:r>
              <a:rPr lang="nl-NL" dirty="0"/>
              <a:t> -B8 </a:t>
            </a:r>
            <a:r>
              <a:rPr lang="ar-AE" dirty="0"/>
              <a:t>و</a:t>
            </a:r>
            <a:r>
              <a:rPr lang="ar-EG" dirty="0"/>
              <a:t> </a:t>
            </a:r>
            <a:r>
              <a:rPr lang="nl-NL" dirty="0"/>
              <a:t> -Cw7</a:t>
            </a:r>
            <a:r>
              <a:rPr lang="ar-AE" dirty="0"/>
              <a:t>و</a:t>
            </a:r>
            <a:r>
              <a:rPr lang="nl-NL" dirty="0"/>
              <a:t> -DR3 </a:t>
            </a:r>
            <a:r>
              <a:rPr lang="ar-AE" dirty="0"/>
              <a:t>و</a:t>
            </a:r>
            <a:r>
              <a:rPr lang="nl-NL" dirty="0"/>
              <a:t> -DQ2 </a:t>
            </a:r>
            <a:r>
              <a:rPr lang="ar-AE" dirty="0"/>
              <a:t>و</a:t>
            </a:r>
            <a:r>
              <a:rPr lang="nl-NL" dirty="0"/>
              <a:t>DPw1 </a:t>
            </a:r>
            <a:r>
              <a:rPr lang="ar-AE" dirty="0"/>
              <a:t> من والدتك وبروتينات</a:t>
            </a:r>
            <a:r>
              <a:rPr lang="ar-EG" dirty="0"/>
              <a:t> </a:t>
            </a:r>
            <a:r>
              <a:rPr lang="nl-NL" dirty="0"/>
              <a:t>HLA-A2</a:t>
            </a:r>
            <a:r>
              <a:rPr lang="ar-AE" dirty="0"/>
              <a:t> </a:t>
            </a:r>
            <a:r>
              <a:rPr lang="ar-EG" dirty="0"/>
              <a:t>و</a:t>
            </a:r>
            <a:r>
              <a:rPr lang="nl-NL" dirty="0"/>
              <a:t> -B27 </a:t>
            </a:r>
            <a:r>
              <a:rPr lang="ar-AE" dirty="0"/>
              <a:t>و</a:t>
            </a:r>
            <a:r>
              <a:rPr lang="nl-NL" dirty="0"/>
              <a:t> -Cw1 </a:t>
            </a:r>
            <a:r>
              <a:rPr lang="ar-AE" dirty="0"/>
              <a:t>و</a:t>
            </a:r>
            <a:r>
              <a:rPr lang="nl-NL" dirty="0"/>
              <a:t> -DR4 </a:t>
            </a:r>
            <a:r>
              <a:rPr lang="ar-AE" dirty="0"/>
              <a:t>و</a:t>
            </a:r>
            <a:r>
              <a:rPr lang="nl-NL" dirty="0"/>
              <a:t> -DQ3 </a:t>
            </a:r>
            <a:r>
              <a:rPr lang="ar-AE" dirty="0"/>
              <a:t>و</a:t>
            </a:r>
            <a:r>
              <a:rPr lang="nl-NL" dirty="0"/>
              <a:t>DPw4 </a:t>
            </a:r>
            <a:r>
              <a:rPr lang="ar-AE" dirty="0"/>
              <a:t> من والدك.</a:t>
            </a:r>
            <a:endParaRPr lang="nl-NL" dirty="0"/>
          </a:p>
          <a:p>
            <a:pPr marL="0" indent="0">
              <a:buNone/>
            </a:pPr>
            <a:endParaRPr lang="nl-NL" i="1" dirty="0"/>
          </a:p>
        </p:txBody>
      </p:sp>
    </p:spTree>
    <p:extLst>
      <p:ext uri="{BB962C8B-B14F-4D97-AF65-F5344CB8AC3E}">
        <p14:creationId xmlns:p14="http://schemas.microsoft.com/office/powerpoint/2010/main" val="3594154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780A4F-C62D-4D76-8F75-C4D75B096347}"/>
              </a:ext>
            </a:extLst>
          </p:cNvPr>
          <p:cNvSpPr>
            <a:spLocks noGrp="1"/>
          </p:cNvSpPr>
          <p:nvPr>
            <p:ph type="title"/>
          </p:nvPr>
        </p:nvSpPr>
        <p:spPr/>
        <p:txBody>
          <a:bodyPr/>
          <a:lstStyle/>
          <a:p>
            <a:r>
              <a:rPr lang="en-US" dirty="0"/>
              <a:t>Slide 7</a:t>
            </a:r>
            <a:endParaRPr lang="nl-NL" dirty="0"/>
          </a:p>
        </p:txBody>
      </p:sp>
      <p:sp>
        <p:nvSpPr>
          <p:cNvPr id="3" name="Tijdelijke aanduiding voor inhoud 2">
            <a:extLst>
              <a:ext uri="{FF2B5EF4-FFF2-40B4-BE49-F238E27FC236}">
                <a16:creationId xmlns:a16="http://schemas.microsoft.com/office/drawing/2014/main" id="{AC0A9360-B9C9-4E4B-AC0E-6B026A5D949A}"/>
              </a:ext>
            </a:extLst>
          </p:cNvPr>
          <p:cNvSpPr>
            <a:spLocks noGrp="1"/>
          </p:cNvSpPr>
          <p:nvPr>
            <p:ph idx="1"/>
          </p:nvPr>
        </p:nvSpPr>
        <p:spPr>
          <a:xfrm>
            <a:off x="838200" y="1579440"/>
            <a:ext cx="10515600" cy="4351338"/>
          </a:xfrm>
        </p:spPr>
        <p:txBody>
          <a:bodyPr>
            <a:normAutofit/>
          </a:bodyPr>
          <a:lstStyle/>
          <a:p>
            <a:pPr marL="0" indent="0" algn="r" rtl="1">
              <a:buNone/>
            </a:pPr>
            <a:r>
              <a:rPr lang="ar-AE" dirty="0"/>
              <a:t>اليوم ، تتم </a:t>
            </a:r>
            <a:r>
              <a:rPr lang="ar-EG" dirty="0"/>
              <a:t>تحديد انواع ال</a:t>
            </a:r>
            <a:r>
              <a:rPr lang="ar-AE" dirty="0"/>
              <a:t> </a:t>
            </a:r>
            <a:r>
              <a:rPr lang="nl-NL" dirty="0"/>
              <a:t>HLA</a:t>
            </a:r>
            <a:r>
              <a:rPr lang="ar-EG" dirty="0"/>
              <a:t> </a:t>
            </a:r>
            <a:r>
              <a:rPr lang="ar-AE" dirty="0"/>
              <a:t>بشكل روتيني عن طريق تحليلات الحمض النووي. هناك بعض الأدلة على أن النساء يمكنهن اكتشاف الاختلافات في أنواع </a:t>
            </a:r>
            <a:r>
              <a:rPr lang="ar-EG" dirty="0"/>
              <a:t> ال </a:t>
            </a:r>
            <a:r>
              <a:rPr lang="nl-NL" dirty="0"/>
              <a:t>HLA</a:t>
            </a:r>
            <a:r>
              <a:rPr lang="ar-EG" dirty="0"/>
              <a:t> </a:t>
            </a:r>
            <a:r>
              <a:rPr lang="ar-AE" dirty="0"/>
              <a:t>لدى الرجال عن طريق الرائحة ، وأن هذا يساهم في اختيار الأزواج المختلفين وراثيًا.</a:t>
            </a:r>
            <a:endParaRPr lang="nl-NL" dirty="0"/>
          </a:p>
          <a:p>
            <a:pPr marL="0" indent="0" algn="r" rtl="1">
              <a:buNone/>
            </a:pPr>
            <a:endParaRPr lang="ar-EG"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Tijdelijke aanduiding voor inhoud 5">
            <a:extLst>
              <a:ext uri="{FF2B5EF4-FFF2-40B4-BE49-F238E27FC236}">
                <a16:creationId xmlns:a16="http://schemas.microsoft.com/office/drawing/2014/main" id="{55E255AA-35CA-4B20-B9C9-696E13BCD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714" y="3367658"/>
            <a:ext cx="4172178" cy="3125217"/>
          </a:xfrm>
          <a:prstGeom prst="rect">
            <a:avLst/>
          </a:prstGeom>
        </p:spPr>
      </p:pic>
    </p:spTree>
    <p:extLst>
      <p:ext uri="{BB962C8B-B14F-4D97-AF65-F5344CB8AC3E}">
        <p14:creationId xmlns:p14="http://schemas.microsoft.com/office/powerpoint/2010/main" val="3152800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B709-73A3-46A1-AA03-076BB7D5697A}"/>
              </a:ext>
            </a:extLst>
          </p:cNvPr>
          <p:cNvSpPr>
            <a:spLocks noGrp="1"/>
          </p:cNvSpPr>
          <p:nvPr>
            <p:ph type="title"/>
          </p:nvPr>
        </p:nvSpPr>
        <p:spPr/>
        <p:txBody>
          <a:bodyPr/>
          <a:lstStyle/>
          <a:p>
            <a:r>
              <a:rPr lang="en-US" dirty="0"/>
              <a:t>Slide 8</a:t>
            </a:r>
            <a:endParaRPr lang="nl-NL" dirty="0"/>
          </a:p>
        </p:txBody>
      </p:sp>
      <p:sp>
        <p:nvSpPr>
          <p:cNvPr id="3" name="Tijdelijke aanduiding voor inhoud 2">
            <a:extLst>
              <a:ext uri="{FF2B5EF4-FFF2-40B4-BE49-F238E27FC236}">
                <a16:creationId xmlns:a16="http://schemas.microsoft.com/office/drawing/2014/main" id="{5D6F5F14-CEB6-4218-9D63-922F56153A0A}"/>
              </a:ext>
            </a:extLst>
          </p:cNvPr>
          <p:cNvSpPr>
            <a:spLocks noGrp="1"/>
          </p:cNvSpPr>
          <p:nvPr>
            <p:ph idx="1"/>
          </p:nvPr>
        </p:nvSpPr>
        <p:spPr>
          <a:xfrm>
            <a:off x="838200" y="1589828"/>
            <a:ext cx="10515600" cy="2912629"/>
          </a:xfrm>
        </p:spPr>
        <p:txBody>
          <a:bodyPr>
            <a:normAutofit/>
          </a:bodyPr>
          <a:lstStyle/>
          <a:p>
            <a:pPr marL="0" indent="0" algn="r" rtl="1">
              <a:buNone/>
            </a:pPr>
            <a:r>
              <a:rPr lang="ar-AE" dirty="0"/>
              <a:t>في حين أن تعدد الأشكال </a:t>
            </a:r>
            <a:r>
              <a:rPr lang="nl-NL" dirty="0"/>
              <a:t>HLA</a:t>
            </a:r>
            <a:r>
              <a:rPr lang="ar-EG" dirty="0"/>
              <a:t> </a:t>
            </a:r>
            <a:r>
              <a:rPr lang="ar-AE" dirty="0"/>
              <a:t>قد يساعد في تنويع البشرية ، إلا أنه يمثل حاجزًا كبيرًا لنجاح عملية زرع الأعضاء ، الذي يتطلب </a:t>
            </a:r>
            <a:r>
              <a:rPr lang="ar-EG" dirty="0"/>
              <a:t>ب</a:t>
            </a:r>
            <a:r>
              <a:rPr lang="ar-AE" dirty="0"/>
              <a:t>قدر الإمكان مطابقة أنواع </a:t>
            </a:r>
            <a:r>
              <a:rPr lang="nl-NL" dirty="0"/>
              <a:t>HLA</a:t>
            </a:r>
            <a:r>
              <a:rPr lang="ar-EG" dirty="0"/>
              <a:t> ا</a:t>
            </a:r>
            <a:r>
              <a:rPr lang="ar-AE" dirty="0"/>
              <a:t>لمتلقي والمتبرع*. في حالة عدم وجود تطابق كامل ، يتم استخدام الأدوية المثبطة للمناعة لمنع رفض الأعضاء.</a:t>
            </a:r>
            <a:endParaRPr lang="en-US" dirty="0"/>
          </a:p>
          <a:p>
            <a:pPr marL="0" indent="0" algn="r" rtl="1">
              <a:buNone/>
            </a:pPr>
            <a:endParaRPr lang="ar-EG" dirty="0"/>
          </a:p>
          <a:p>
            <a:pPr marL="0" indent="0" algn="r" rtl="1">
              <a:buNone/>
            </a:pPr>
            <a:endParaRPr lang="en-US" dirty="0"/>
          </a:p>
          <a:p>
            <a:pPr marL="0" indent="0" algn="r" rtl="1">
              <a:buNone/>
            </a:pPr>
            <a:r>
              <a:rPr lang="ar-EG" sz="2000" dirty="0"/>
              <a:t>*</a:t>
            </a:r>
            <a:r>
              <a:rPr lang="ar-AE" sz="2000" dirty="0"/>
              <a:t>من الصعب جدًا العثور على ملاءمة </a:t>
            </a:r>
            <a:r>
              <a:rPr lang="nl-NL" sz="2000" dirty="0"/>
              <a:t>HLA</a:t>
            </a:r>
            <a:r>
              <a:rPr lang="ar-EG" sz="2000" dirty="0"/>
              <a:t> </a:t>
            </a:r>
            <a:r>
              <a:rPr lang="ar-AE" sz="2000" dirty="0"/>
              <a:t>المثالية. يقدم أفراد الأسرة أفضل فرصة (</a:t>
            </a:r>
            <a:r>
              <a:rPr lang="ar-EG" sz="2000" dirty="0"/>
              <a:t>مثل ال</a:t>
            </a:r>
            <a:r>
              <a:rPr lang="ar-AE" sz="2000" dirty="0"/>
              <a:t>أخ</a:t>
            </a:r>
            <a:r>
              <a:rPr lang="ar-EG" sz="2000" dirty="0"/>
              <a:t> او</a:t>
            </a:r>
            <a:r>
              <a:rPr lang="ar-AE" sz="2000" dirty="0"/>
              <a:t> </a:t>
            </a:r>
            <a:r>
              <a:rPr lang="ar-EG" sz="2000" dirty="0"/>
              <a:t>ال</a:t>
            </a:r>
            <a:r>
              <a:rPr lang="ar-AE" sz="2000"/>
              <a:t>أخت).</a:t>
            </a:r>
            <a:endParaRPr lang="en-US" sz="2000" dirty="0"/>
          </a:p>
          <a:p>
            <a:pPr marL="0" indent="0" algn="r" rtl="1">
              <a:buNone/>
            </a:pPr>
            <a:endParaRPr lang="nl-NL" sz="2000" dirty="0"/>
          </a:p>
          <a:p>
            <a:pPr marL="0" indent="0">
              <a:buNone/>
            </a:pPr>
            <a:endParaRPr lang="ar-EG" i="1" dirty="0"/>
          </a:p>
          <a:p>
            <a:pPr marL="0" indent="0">
              <a:buNone/>
            </a:pPr>
            <a:endParaRPr lang="nl-NL" dirty="0"/>
          </a:p>
        </p:txBody>
      </p:sp>
      <p:pic>
        <p:nvPicPr>
          <p:cNvPr id="4" name="Tijdelijke aanduiding voor inhoud 6">
            <a:extLst>
              <a:ext uri="{FF2B5EF4-FFF2-40B4-BE49-F238E27FC236}">
                <a16:creationId xmlns:a16="http://schemas.microsoft.com/office/drawing/2014/main" id="{54673B66-C07F-41E5-AC21-E3A716DAB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7517" y="4251797"/>
            <a:ext cx="3219048" cy="2606203"/>
          </a:xfrm>
          <a:prstGeom prst="rect">
            <a:avLst/>
          </a:prstGeom>
        </p:spPr>
      </p:pic>
    </p:spTree>
    <p:extLst>
      <p:ext uri="{BB962C8B-B14F-4D97-AF65-F5344CB8AC3E}">
        <p14:creationId xmlns:p14="http://schemas.microsoft.com/office/powerpoint/2010/main" val="185591124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3814</TotalTime>
  <Words>2132</Words>
  <Application>Microsoft Office PowerPoint</Application>
  <PresentationFormat>Widescreen</PresentationFormat>
  <Paragraphs>105</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BlinkMacSystemFont</vt:lpstr>
      <vt:lpstr>Calibri</vt:lpstr>
      <vt:lpstr>Calibri Light</vt:lpstr>
      <vt:lpstr>Open Sans</vt:lpstr>
      <vt:lpstr>Kantoorthema</vt:lpstr>
      <vt:lpstr>PowerPoint Presentation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Epilogue  الخاتمة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Neefjes, J.J.C. (CCB)</dc:creator>
  <cp:lastModifiedBy>Hebieshy, A.F. el (CCB)</cp:lastModifiedBy>
  <cp:revision>64</cp:revision>
  <dcterms:created xsi:type="dcterms:W3CDTF">2022-03-12T15:41:54Z</dcterms:created>
  <dcterms:modified xsi:type="dcterms:W3CDTF">2023-02-13T09:33:30Z</dcterms:modified>
</cp:coreProperties>
</file>