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27" r:id="rId3"/>
    <p:sldId id="328" r:id="rId4"/>
    <p:sldId id="329" r:id="rId5"/>
    <p:sldId id="330" r:id="rId6"/>
    <p:sldId id="331" r:id="rId7"/>
    <p:sldId id="313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7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6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B46FF-8C0C-40E5-9CE8-292761CB9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7213FE-A2CF-4709-8D5A-C7EAC33F5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692A82-FC9D-4423-B046-75BD8BDE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D45DA3-F0DE-4DAA-A406-47340738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E715DE-6D3E-459B-83B0-3D64F963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91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17101-0318-4210-A49A-FC3741A62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6A5DC7D-BE10-4EA4-A8DB-D06811A95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C20964-206A-45C6-A539-F3ED9F46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354C4E-D31D-4673-9857-8F915A931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355DEE-CE8A-472C-ACD9-987F173F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87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1686EF3-9ED5-4429-9FB0-3D0CDA3B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835590-1931-4BDB-98B4-2D1F33BCF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C590CE-BE71-4A7B-B912-C89DC816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7F7FA7-2DA0-4BDD-BA16-D96EDB404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1CA9C7-9B9E-48A3-8146-F15B84F3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31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85806-D2F5-4772-9B17-4A6E12C1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48C5A7-3C8B-40BB-B2F4-BCDF4BE6D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5EDD87-EA3C-4845-8C01-1865D229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1673E-E806-4796-BB1D-831DF13B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080459-9B03-42EF-9ED4-7BB022C0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61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F8036-BD86-49F3-B15C-3DAA2408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5F2034-4B26-4BDD-99BB-35CF1D291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F0B35F-E285-425B-9622-92D1BA4C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90D04D-1BC0-4521-9477-68E65831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D72352-BBBF-4C02-A83E-7BD18BAE6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51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DBE2D-2497-490F-96A5-01ABA6DE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658B46-BB34-4462-AB65-483055E0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0663A6-934C-4177-926B-EC411B139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51B42C-7D55-4C80-8674-D2C8A23A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4AEC42-034E-4DB9-B250-9700C311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8BB0C9-5245-44CD-82EF-57FD5A16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60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8B83A-DAC9-469F-A03F-55502E44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436164-8C12-4608-A84B-7845A8C98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8FA3AE-BFB1-49C3-8A0E-A474AC3DF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55A0C78-43D4-4A05-9D3F-556CCFA41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6F24BA2-C478-48D0-BA0D-5521285DE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627CAED-EA17-43A1-B4B9-0352B974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B1173DC-E6A5-410E-8ABF-C9136659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1D9D36-46B6-4DC0-AAC9-48144B4E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5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B3C7A-EE05-492B-BBE6-E71297B8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286D291-BAA0-4C38-AEC9-88748F0D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7DB52A-AE61-4002-9D4B-30D672FC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EC41AB-57BB-4B44-9954-DEDE4C55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06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984B307-607D-41FF-8635-9A52623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640CCE-FC14-4E54-BA50-425DC589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68CED7-865F-4FB7-9191-B1D5D9A7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06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50905-D94D-4ABA-8D93-BC206336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31CABBB-3F6C-41C8-81A1-CEA6D8F7D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B533CF-0F8A-4D7F-B35F-A928CE9FB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4BAB9-8752-49D9-8371-9F33D9FE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7149A9-1343-4EC9-AF98-563CA842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E55D11-72B2-4680-9BC0-6A81E972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96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3D8C4-583C-48D5-BF22-5C520D03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467242-9DF9-4551-8944-FF1C1155F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CC8910-EAB3-4095-9BDC-1180490D7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8030AC-39CC-4391-BC09-0C2C2B8E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F4CE8F-B36C-42B5-B34D-24D3FD977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0CA59C-B5BB-4FC7-AB99-7FD2AF25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63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1925F65-10F3-415F-A1BD-84972408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6976C4-D7EA-4FFA-91F7-23572D3C4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F49841-6D59-4328-8224-EA1878160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58651-E4C3-4BFF-92A4-E925E9128C45}" type="datetimeFigureOut">
              <a:rPr lang="nl-NL" smtClean="0"/>
              <a:t>14-03-2023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74D8A-72C7-4D2D-8946-5D129FB7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A15769-1678-42B6-A7BE-B32BCC167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E690B-131F-4487-8FCB-E2F38D41B18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99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.a.reits@amc.uva.nl" TargetMode="External"/><Relationship Id="rId2" Type="http://schemas.openxmlformats.org/officeDocument/2006/relationships/hyperlink" Target="https://doi.org/10.1111/tan.146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409891" y="866063"/>
            <a:ext cx="11605998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dirty="0">
                <a:solidFill>
                  <a:srgbClr val="FF0000"/>
                </a:solidFill>
              </a:rPr>
              <a:t>HLA </a:t>
            </a:r>
            <a:r>
              <a:rPr lang="nl-NL" sz="3200" dirty="0" err="1">
                <a:solidFill>
                  <a:srgbClr val="FF0000"/>
                </a:solidFill>
              </a:rPr>
              <a:t>molekuly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při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transplantaci</a:t>
            </a:r>
            <a:r>
              <a:rPr lang="nl-NL" sz="3200" dirty="0">
                <a:solidFill>
                  <a:srgbClr val="FF0000"/>
                </a:solidFill>
              </a:rPr>
              <a:t>, </a:t>
            </a:r>
            <a:r>
              <a:rPr lang="nl-NL" sz="3200" dirty="0" err="1">
                <a:solidFill>
                  <a:srgbClr val="FF0000"/>
                </a:solidFill>
              </a:rPr>
              <a:t>autoimunitě</a:t>
            </a:r>
            <a:r>
              <a:rPr lang="nl-NL" sz="3200" dirty="0">
                <a:solidFill>
                  <a:srgbClr val="FF0000"/>
                </a:solidFill>
              </a:rPr>
              <a:t> a </a:t>
            </a:r>
            <a:r>
              <a:rPr lang="nl-NL" sz="3200" dirty="0" err="1">
                <a:solidFill>
                  <a:srgbClr val="FF0000"/>
                </a:solidFill>
              </a:rPr>
              <a:t>kontrole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infekcí</a:t>
            </a:r>
            <a:r>
              <a:rPr lang="nl-NL" sz="32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nl-NL" sz="3200" dirty="0" err="1">
                <a:solidFill>
                  <a:srgbClr val="FF0000"/>
                </a:solidFill>
              </a:rPr>
              <a:t>Komiksové</a:t>
            </a:r>
            <a:r>
              <a:rPr lang="nl-NL" sz="3200" dirty="0">
                <a:solidFill>
                  <a:srgbClr val="FF0000"/>
                </a:solidFill>
              </a:rPr>
              <a:t> </a:t>
            </a:r>
            <a:r>
              <a:rPr lang="nl-NL" sz="3200" dirty="0" err="1">
                <a:solidFill>
                  <a:srgbClr val="FF0000"/>
                </a:solidFill>
              </a:rPr>
              <a:t>dobrodružství</a:t>
            </a:r>
            <a:r>
              <a:rPr lang="nl-NL" sz="3200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r>
              <a:rPr lang="nl-NL" sz="3200" dirty="0">
                <a:solidFill>
                  <a:srgbClr val="FF0000"/>
                </a:solidFill>
              </a:rPr>
              <a:t>Eric Reits </a:t>
            </a:r>
            <a:r>
              <a:rPr lang="nl-NL" sz="3200" dirty="0" err="1">
                <a:solidFill>
                  <a:srgbClr val="FF0000"/>
                </a:solidFill>
              </a:rPr>
              <a:t>and</a:t>
            </a:r>
            <a:r>
              <a:rPr lang="nl-NL" sz="3200" dirty="0">
                <a:solidFill>
                  <a:srgbClr val="FF0000"/>
                </a:solidFill>
              </a:rPr>
              <a:t> Jacques Neefjes</a:t>
            </a:r>
          </a:p>
          <a:p>
            <a:pPr algn="ctr"/>
            <a:endParaRPr lang="nl-NL" dirty="0">
              <a:solidFill>
                <a:srgbClr val="FF0000"/>
              </a:solidFill>
            </a:endParaRPr>
          </a:p>
          <a:p>
            <a:pPr algn="ctr"/>
            <a:r>
              <a:rPr lang="nl-NL" i="1" dirty="0" err="1">
                <a:solidFill>
                  <a:schemeClr val="bg2">
                    <a:lumMod val="75000"/>
                  </a:schemeClr>
                </a:solidFill>
              </a:rPr>
              <a:t>Translated</a:t>
            </a:r>
            <a:r>
              <a:rPr lang="nl-NL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bg2">
                    <a:lumMod val="75000"/>
                  </a:schemeClr>
                </a:solidFill>
              </a:rPr>
              <a:t>from</a:t>
            </a:r>
            <a:r>
              <a:rPr lang="nl-NL" i="1" dirty="0">
                <a:solidFill>
                  <a:schemeClr val="bg2">
                    <a:lumMod val="75000"/>
                  </a:schemeClr>
                </a:solidFill>
              </a:rPr>
              <a:t> English by Pavel </a:t>
            </a:r>
            <a:r>
              <a:rPr lang="nl-NL" i="1" dirty="0" err="1">
                <a:solidFill>
                  <a:schemeClr val="bg2">
                    <a:lumMod val="75000"/>
                  </a:schemeClr>
                </a:solidFill>
              </a:rPr>
              <a:t>Janscak</a:t>
            </a:r>
            <a:r>
              <a:rPr lang="nl-NL" i="1" dirty="0">
                <a:solidFill>
                  <a:schemeClr val="bg2">
                    <a:lumMod val="75000"/>
                  </a:schemeClr>
                </a:solidFill>
              </a:rPr>
              <a:t>. Original tekst: </a:t>
            </a:r>
            <a:r>
              <a:rPr lang="fr-FR" sz="1800" b="1" i="1" u="sng" dirty="0">
                <a:solidFill>
                  <a:schemeClr val="bg2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https://doi.org/10.1111/tan.14626</a:t>
            </a:r>
            <a:endParaRPr lang="nl-NL" i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Medical Biology, Amsterdam UMC, location AMC,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Meibergdreef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15, 1105 AZ Amsterdam, The Netherlands.</a:t>
            </a: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Contact: </a:t>
            </a:r>
            <a:r>
              <a:rPr lang="en-US" b="0" i="0" dirty="0">
                <a:effectLst/>
                <a:latin typeface="BlinkMacSystemFo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e.a.reits@amc.uva.nl</a:t>
            </a:r>
            <a:r>
              <a:rPr lang="en-US" b="0" i="0" dirty="0">
                <a:effectLst/>
                <a:latin typeface="BlinkMacSystemFont"/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or 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j.j.c.neefjes@lumc.nl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5A3058-6DC4-49E9-AA5F-0447D135A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i="1" dirty="0"/>
              <a:t>Darwin </a:t>
            </a:r>
            <a:r>
              <a:rPr lang="nl-NL" i="1" dirty="0" err="1"/>
              <a:t>by</a:t>
            </a:r>
            <a:r>
              <a:rPr lang="nl-NL" i="1" dirty="0"/>
              <a:t> </a:t>
            </a:r>
            <a:r>
              <a:rPr lang="nl-NL" i="1" dirty="0" err="1"/>
              <a:t>byl</a:t>
            </a:r>
            <a:r>
              <a:rPr lang="nl-NL" i="1" dirty="0"/>
              <a:t> </a:t>
            </a:r>
            <a:r>
              <a:rPr lang="nl-NL" i="1" dirty="0" err="1"/>
              <a:t>zmatený</a:t>
            </a:r>
            <a:r>
              <a:rPr lang="nl-NL" i="1" dirty="0"/>
              <a:t>. </a:t>
            </a:r>
            <a:r>
              <a:rPr lang="nl-NL" i="1" dirty="0" err="1"/>
              <a:t>Čichání</a:t>
            </a:r>
            <a:r>
              <a:rPr lang="nl-NL" i="1" dirty="0"/>
              <a:t> </a:t>
            </a:r>
            <a:r>
              <a:rPr lang="nl-NL" i="1" dirty="0" err="1"/>
              <a:t>dokonalého</a:t>
            </a:r>
            <a:r>
              <a:rPr lang="nl-NL" i="1" dirty="0"/>
              <a:t> </a:t>
            </a:r>
            <a:r>
              <a:rPr lang="nl-NL" i="1" dirty="0" err="1"/>
              <a:t>partnera</a:t>
            </a:r>
            <a:r>
              <a:rPr lang="nl-NL" i="1" dirty="0"/>
              <a:t>, </a:t>
            </a:r>
            <a:r>
              <a:rPr lang="nl-NL" i="1" dirty="0" err="1"/>
              <a:t>zabránění</a:t>
            </a:r>
            <a:r>
              <a:rPr lang="nl-NL" i="1" dirty="0"/>
              <a:t> </a:t>
            </a:r>
            <a:r>
              <a:rPr lang="nl-NL" i="1" dirty="0" err="1"/>
              <a:t>transplantaci</a:t>
            </a:r>
            <a:r>
              <a:rPr lang="nl-NL" i="1" dirty="0"/>
              <a:t> </a:t>
            </a:r>
            <a:r>
              <a:rPr lang="nl-NL" i="1" dirty="0" err="1"/>
              <a:t>tkáně</a:t>
            </a:r>
            <a:r>
              <a:rPr lang="nl-NL" i="1" dirty="0"/>
              <a:t> </a:t>
            </a:r>
            <a:r>
              <a:rPr lang="nl-NL" i="1" dirty="0" err="1"/>
              <a:t>nebo</a:t>
            </a:r>
            <a:r>
              <a:rPr lang="nl-NL" i="1" dirty="0"/>
              <a:t> </a:t>
            </a:r>
            <a:r>
              <a:rPr lang="nl-NL" i="1" dirty="0" err="1"/>
              <a:t>nalezení</a:t>
            </a:r>
            <a:r>
              <a:rPr lang="nl-NL" i="1" dirty="0"/>
              <a:t> </a:t>
            </a:r>
            <a:r>
              <a:rPr lang="nl-NL" i="1" dirty="0" err="1"/>
              <a:t>skutečného</a:t>
            </a:r>
            <a:r>
              <a:rPr lang="nl-NL" i="1" dirty="0"/>
              <a:t> </a:t>
            </a:r>
            <a:r>
              <a:rPr lang="nl-NL" i="1" dirty="0" err="1"/>
              <a:t>otce</a:t>
            </a:r>
            <a:r>
              <a:rPr lang="nl-NL" i="1" dirty="0"/>
              <a:t> </a:t>
            </a:r>
            <a:r>
              <a:rPr lang="nl-NL" i="1" dirty="0" err="1"/>
              <a:t>jistě</a:t>
            </a:r>
            <a:r>
              <a:rPr lang="nl-NL" i="1" dirty="0"/>
              <a:t> </a:t>
            </a:r>
            <a:r>
              <a:rPr lang="nl-NL" i="1" dirty="0" err="1"/>
              <a:t>nemohou</a:t>
            </a:r>
            <a:r>
              <a:rPr lang="nl-NL" i="1" dirty="0"/>
              <a:t> </a:t>
            </a:r>
            <a:r>
              <a:rPr lang="nl-NL" i="1" dirty="0" err="1"/>
              <a:t>být</a:t>
            </a:r>
            <a:r>
              <a:rPr lang="nl-NL" i="1" dirty="0"/>
              <a:t> </a:t>
            </a:r>
            <a:r>
              <a:rPr lang="nl-NL" i="1" dirty="0" err="1"/>
              <a:t>hlavními</a:t>
            </a:r>
            <a:r>
              <a:rPr lang="nl-NL" i="1" dirty="0"/>
              <a:t> </a:t>
            </a:r>
            <a:r>
              <a:rPr lang="nl-NL" i="1" dirty="0" err="1"/>
              <a:t>evolučními</a:t>
            </a:r>
            <a:r>
              <a:rPr lang="nl-NL" i="1" dirty="0"/>
              <a:t> </a:t>
            </a:r>
            <a:r>
              <a:rPr lang="nl-NL" i="1" dirty="0" err="1"/>
              <a:t>důvody</a:t>
            </a:r>
            <a:r>
              <a:rPr lang="nl-NL" i="1" dirty="0"/>
              <a:t> </a:t>
            </a:r>
            <a:r>
              <a:rPr lang="nl-NL" i="1" dirty="0" err="1"/>
              <a:t>polymorfismu</a:t>
            </a:r>
            <a:r>
              <a:rPr lang="nl-NL" i="1" dirty="0"/>
              <a:t> HLA.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5C66169-9087-4ACF-8007-5DA9F557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Slide 9</a:t>
            </a:r>
            <a:endParaRPr lang="nl-NL" dirty="0"/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E9EF52D3-E842-4F50-B453-F5E364340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01" y="3283527"/>
            <a:ext cx="4048060" cy="313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1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7AA19-250B-49FE-BE07-623C004E1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53EF20-B969-4EC6-AD61-06EA03667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Ale je </a:t>
            </a:r>
            <a:r>
              <a:rPr lang="en-US" i="1" dirty="0" err="1"/>
              <a:t>tu</a:t>
            </a:r>
            <a:r>
              <a:rPr lang="en-US" i="1" dirty="0"/>
              <a:t> </a:t>
            </a:r>
            <a:r>
              <a:rPr lang="en-US" i="1" dirty="0" err="1"/>
              <a:t>další</a:t>
            </a:r>
            <a:r>
              <a:rPr lang="en-US" i="1" dirty="0"/>
              <a:t> </a:t>
            </a:r>
            <a:r>
              <a:rPr lang="en-US" i="1" dirty="0" err="1"/>
              <a:t>faktor</a:t>
            </a:r>
            <a:r>
              <a:rPr lang="en-US" i="1" dirty="0"/>
              <a:t>. </a:t>
            </a:r>
            <a:r>
              <a:rPr lang="en-US" i="1" dirty="0" err="1"/>
              <a:t>Viry</a:t>
            </a:r>
            <a:r>
              <a:rPr lang="en-US" i="1" dirty="0"/>
              <a:t> a </a:t>
            </a:r>
            <a:r>
              <a:rPr lang="en-US" i="1" dirty="0" err="1"/>
              <a:t>další</a:t>
            </a:r>
            <a:r>
              <a:rPr lang="en-US" i="1" dirty="0"/>
              <a:t> </a:t>
            </a:r>
            <a:r>
              <a:rPr lang="en-US" i="1" dirty="0" err="1"/>
              <a:t>mikrobiální</a:t>
            </a:r>
            <a:r>
              <a:rPr lang="en-US" i="1" dirty="0"/>
              <a:t> </a:t>
            </a:r>
            <a:r>
              <a:rPr lang="en-US" i="1" dirty="0" err="1"/>
              <a:t>patogeny</a:t>
            </a:r>
            <a:r>
              <a:rPr lang="en-US" i="1" dirty="0"/>
              <a:t> se v </a:t>
            </a:r>
            <a:r>
              <a:rPr lang="en-US" i="1" dirty="0" err="1"/>
              <a:t>přírodě</a:t>
            </a:r>
            <a:r>
              <a:rPr lang="en-US" i="1" dirty="0"/>
              <a:t> </a:t>
            </a:r>
            <a:r>
              <a:rPr lang="en-US" i="1" dirty="0" err="1"/>
              <a:t>hojně</a:t>
            </a:r>
            <a:r>
              <a:rPr lang="en-US" i="1" dirty="0"/>
              <a:t> </a:t>
            </a:r>
            <a:r>
              <a:rPr lang="en-US" i="1" dirty="0" err="1"/>
              <a:t>vyskytují</a:t>
            </a:r>
            <a:r>
              <a:rPr lang="en-US" i="1" dirty="0"/>
              <a:t>. Korona, </a:t>
            </a:r>
            <a:r>
              <a:rPr lang="en-US" i="1" dirty="0" err="1"/>
              <a:t>chřipka</a:t>
            </a:r>
            <a:r>
              <a:rPr lang="en-US" i="1" dirty="0"/>
              <a:t>, </a:t>
            </a:r>
            <a:r>
              <a:rPr lang="en-US" i="1" dirty="0" err="1"/>
              <a:t>ebola</a:t>
            </a:r>
            <a:r>
              <a:rPr lang="en-US" i="1" dirty="0"/>
              <a:t>, </a:t>
            </a:r>
            <a:r>
              <a:rPr lang="en-US" i="1" dirty="0" err="1"/>
              <a:t>neštovice</a:t>
            </a:r>
            <a:r>
              <a:rPr lang="en-US" i="1" dirty="0"/>
              <a:t> a </a:t>
            </a:r>
            <a:r>
              <a:rPr lang="en-US" i="1" dirty="0" err="1"/>
              <a:t>mnoho</a:t>
            </a:r>
            <a:r>
              <a:rPr lang="en-US" i="1" dirty="0"/>
              <a:t> </a:t>
            </a:r>
            <a:r>
              <a:rPr lang="en-US" i="1" dirty="0" err="1"/>
              <a:t>dalších</a:t>
            </a:r>
            <a:r>
              <a:rPr lang="en-US" i="1" dirty="0"/>
              <a:t> </a:t>
            </a:r>
            <a:r>
              <a:rPr lang="en-US" i="1" dirty="0" err="1"/>
              <a:t>virů</a:t>
            </a:r>
            <a:r>
              <a:rPr lang="en-US" i="1" dirty="0"/>
              <a:t> </a:t>
            </a:r>
            <a:r>
              <a:rPr lang="en-US" i="1" dirty="0" err="1"/>
              <a:t>využívá</a:t>
            </a:r>
            <a:r>
              <a:rPr lang="en-US" i="1" dirty="0"/>
              <a:t> </a:t>
            </a:r>
            <a:r>
              <a:rPr lang="en-US" i="1" dirty="0" err="1"/>
              <a:t>naše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 k </a:t>
            </a:r>
            <a:r>
              <a:rPr lang="en-US" i="1" dirty="0" err="1"/>
              <a:t>vytvoření</a:t>
            </a:r>
            <a:r>
              <a:rPr lang="en-US" i="1" dirty="0"/>
              <a:t> </a:t>
            </a:r>
            <a:r>
              <a:rPr lang="en-US" i="1" dirty="0" err="1"/>
              <a:t>vlastních</a:t>
            </a:r>
            <a:r>
              <a:rPr lang="en-US" i="1" dirty="0"/>
              <a:t> </a:t>
            </a:r>
            <a:r>
              <a:rPr lang="en-US" i="1" dirty="0" err="1"/>
              <a:t>rodin</a:t>
            </a:r>
            <a:r>
              <a:rPr lang="en-US" i="1" dirty="0"/>
              <a:t>. </a:t>
            </a:r>
            <a:r>
              <a:rPr lang="en-US" i="1" dirty="0" err="1"/>
              <a:t>Dokonce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„</a:t>
            </a:r>
            <a:r>
              <a:rPr lang="en-US" i="1" dirty="0" err="1"/>
              <a:t>samoomezené</a:t>
            </a:r>
            <a:r>
              <a:rPr lang="en-US" i="1" dirty="0"/>
              <a:t>“ </a:t>
            </a:r>
            <a:r>
              <a:rPr lang="en-US" i="1" dirty="0" err="1"/>
              <a:t>infekce</a:t>
            </a:r>
            <a:r>
              <a:rPr lang="en-US" i="1" dirty="0"/>
              <a:t> by </a:t>
            </a:r>
            <a:r>
              <a:rPr lang="en-US" i="1" dirty="0" err="1"/>
              <a:t>byly</a:t>
            </a:r>
            <a:r>
              <a:rPr lang="en-US" i="1" dirty="0"/>
              <a:t> bez </a:t>
            </a:r>
            <a:r>
              <a:rPr lang="en-US" i="1" dirty="0" err="1"/>
              <a:t>imunitního</a:t>
            </a:r>
            <a:r>
              <a:rPr lang="en-US" i="1" dirty="0"/>
              <a:t> </a:t>
            </a:r>
            <a:r>
              <a:rPr lang="en-US" i="1" dirty="0" err="1"/>
              <a:t>systému</a:t>
            </a:r>
            <a:r>
              <a:rPr lang="en-US" i="1" dirty="0"/>
              <a:t> </a:t>
            </a:r>
            <a:r>
              <a:rPr lang="en-US" i="1" dirty="0" err="1"/>
              <a:t>smrtelné</a:t>
            </a:r>
            <a:r>
              <a:rPr lang="en-US" i="1" dirty="0"/>
              <a:t>. A </a:t>
            </a:r>
            <a:r>
              <a:rPr lang="en-US" i="1" dirty="0" err="1"/>
              <a:t>otázka</a:t>
            </a:r>
            <a:r>
              <a:rPr lang="en-US" i="1" dirty="0"/>
              <a:t> je </a:t>
            </a:r>
            <a:r>
              <a:rPr lang="en-US" i="1" dirty="0" err="1"/>
              <a:t>jednoduchá</a:t>
            </a:r>
            <a:r>
              <a:rPr lang="en-US" i="1" dirty="0"/>
              <a:t>: jak </a:t>
            </a:r>
            <a:r>
              <a:rPr lang="en-US" i="1" dirty="0" err="1"/>
              <a:t>může</a:t>
            </a:r>
            <a:r>
              <a:rPr lang="en-US" i="1" dirty="0"/>
              <a:t> </a:t>
            </a:r>
            <a:r>
              <a:rPr lang="en-US" i="1" dirty="0" err="1"/>
              <a:t>imunitní</a:t>
            </a:r>
            <a:r>
              <a:rPr lang="en-US" i="1" dirty="0"/>
              <a:t> </a:t>
            </a:r>
            <a:r>
              <a:rPr lang="en-US" i="1" dirty="0" err="1"/>
              <a:t>systém</a:t>
            </a:r>
            <a:r>
              <a:rPr lang="en-US" i="1" dirty="0"/>
              <a:t> </a:t>
            </a:r>
            <a:r>
              <a:rPr lang="en-US" i="1" dirty="0" err="1"/>
              <a:t>odhalit</a:t>
            </a:r>
            <a:r>
              <a:rPr lang="en-US" i="1" dirty="0"/>
              <a:t> </a:t>
            </a:r>
            <a:r>
              <a:rPr lang="en-US" i="1" dirty="0" err="1"/>
              <a:t>viry</a:t>
            </a:r>
            <a:r>
              <a:rPr lang="en-US" i="1" dirty="0"/>
              <a:t> </a:t>
            </a:r>
            <a:r>
              <a:rPr lang="en-US" i="1" dirty="0" err="1"/>
              <a:t>číhající</a:t>
            </a:r>
            <a:r>
              <a:rPr lang="en-US" i="1" dirty="0"/>
              <a:t> v </a:t>
            </a:r>
            <a:r>
              <a:rPr lang="en-US" i="1" dirty="0" err="1"/>
              <a:t>buňkách</a:t>
            </a:r>
            <a:r>
              <a:rPr lang="en-US" i="1" dirty="0"/>
              <a:t>, aby je </a:t>
            </a:r>
            <a:r>
              <a:rPr lang="en-US" i="1" dirty="0" err="1"/>
              <a:t>zabil</a:t>
            </a:r>
            <a:r>
              <a:rPr lang="en-US" i="1" dirty="0"/>
              <a:t> </a:t>
            </a:r>
            <a:r>
              <a:rPr lang="en-US" i="1" dirty="0" err="1"/>
              <a:t>dříve</a:t>
            </a:r>
            <a:r>
              <a:rPr lang="en-US" i="1" dirty="0"/>
              <a:t>, </a:t>
            </a:r>
            <a:r>
              <a:rPr lang="en-US" i="1" dirty="0" err="1"/>
              <a:t>než</a:t>
            </a:r>
            <a:r>
              <a:rPr lang="en-US" i="1" dirty="0"/>
              <a:t> </a:t>
            </a:r>
            <a:r>
              <a:rPr lang="en-US" i="1" dirty="0" err="1"/>
              <a:t>oni</a:t>
            </a:r>
            <a:r>
              <a:rPr lang="en-US" i="1" dirty="0"/>
              <a:t> </a:t>
            </a:r>
            <a:r>
              <a:rPr lang="en-US" i="1" dirty="0" err="1"/>
              <a:t>zabijí</a:t>
            </a:r>
            <a:r>
              <a:rPr lang="en-US" i="1" dirty="0"/>
              <a:t> </a:t>
            </a:r>
            <a:r>
              <a:rPr lang="en-US" i="1" dirty="0" err="1"/>
              <a:t>nás</a:t>
            </a:r>
            <a:r>
              <a:rPr lang="en-US" i="1" dirty="0"/>
              <a:t>?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12413CF-FE7A-4CEE-B8C7-63A586DA0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7" y="4258274"/>
            <a:ext cx="3422073" cy="2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7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8A2A7-3134-48B5-A3E6-327B81EF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6DF263-9B0B-411D-A83D-05499C47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Aby </a:t>
            </a:r>
            <a:r>
              <a:rPr lang="en-US" i="1" dirty="0" err="1"/>
              <a:t>omezil</a:t>
            </a:r>
            <a:r>
              <a:rPr lang="en-US" i="1" dirty="0"/>
              <a:t> </a:t>
            </a:r>
            <a:r>
              <a:rPr lang="en-US" i="1" dirty="0" err="1"/>
              <a:t>poškození</a:t>
            </a:r>
            <a:r>
              <a:rPr lang="en-US" i="1" dirty="0"/>
              <a:t> </a:t>
            </a:r>
            <a:r>
              <a:rPr lang="en-US" i="1" dirty="0" err="1"/>
              <a:t>viry</a:t>
            </a:r>
            <a:r>
              <a:rPr lang="en-US" i="1" dirty="0"/>
              <a:t>, </a:t>
            </a:r>
            <a:r>
              <a:rPr lang="en-US" i="1" dirty="0" err="1"/>
              <a:t>imunitní</a:t>
            </a:r>
            <a:r>
              <a:rPr lang="en-US" i="1" dirty="0"/>
              <a:t> </a:t>
            </a:r>
            <a:r>
              <a:rPr lang="en-US" i="1" dirty="0" err="1"/>
              <a:t>systém</a:t>
            </a:r>
            <a:r>
              <a:rPr lang="en-US" i="1" dirty="0"/>
              <a:t> </a:t>
            </a:r>
            <a:r>
              <a:rPr lang="en-US" i="1" dirty="0" err="1"/>
              <a:t>vyvinul</a:t>
            </a:r>
            <a:r>
              <a:rPr lang="en-US" i="1" dirty="0"/>
              <a:t> </a:t>
            </a:r>
            <a:r>
              <a:rPr lang="en-US" i="1" dirty="0" err="1"/>
              <a:t>několik</a:t>
            </a:r>
            <a:r>
              <a:rPr lang="en-US" i="1" dirty="0"/>
              <a:t> </a:t>
            </a:r>
            <a:r>
              <a:rPr lang="en-US" i="1" dirty="0" err="1"/>
              <a:t>zbraní</a:t>
            </a:r>
            <a:r>
              <a:rPr lang="en-US" i="1" dirty="0"/>
              <a:t>. </a:t>
            </a:r>
            <a:r>
              <a:rPr lang="en-US" i="1" dirty="0" err="1"/>
              <a:t>Makrofágy</a:t>
            </a:r>
            <a:r>
              <a:rPr lang="en-US" i="1" dirty="0"/>
              <a:t> </a:t>
            </a:r>
            <a:r>
              <a:rPr lang="en-US" i="1" dirty="0" err="1"/>
              <a:t>požírají</a:t>
            </a:r>
            <a:r>
              <a:rPr lang="en-US" i="1" dirty="0"/>
              <a:t> </a:t>
            </a:r>
            <a:r>
              <a:rPr lang="en-US" i="1" dirty="0" err="1"/>
              <a:t>bakterie</a:t>
            </a:r>
            <a:r>
              <a:rPr lang="en-US" i="1" dirty="0"/>
              <a:t> a </a:t>
            </a:r>
            <a:r>
              <a:rPr lang="en-US" i="1" dirty="0" err="1"/>
              <a:t>viry</a:t>
            </a:r>
            <a:r>
              <a:rPr lang="en-US" i="1" dirty="0"/>
              <a:t>, </a:t>
            </a:r>
            <a:r>
              <a:rPr lang="en-US" i="1" dirty="0" err="1"/>
              <a:t>neutrofily</a:t>
            </a:r>
            <a:r>
              <a:rPr lang="en-US" i="1" dirty="0"/>
              <a:t> </a:t>
            </a:r>
            <a:r>
              <a:rPr lang="en-US" i="1" dirty="0" err="1"/>
              <a:t>uvolňují</a:t>
            </a:r>
            <a:r>
              <a:rPr lang="en-US" i="1" dirty="0"/>
              <a:t> </a:t>
            </a:r>
            <a:r>
              <a:rPr lang="en-US" i="1" dirty="0" err="1"/>
              <a:t>zabíjející</a:t>
            </a:r>
            <a:r>
              <a:rPr lang="en-US" i="1" dirty="0"/>
              <a:t> </a:t>
            </a:r>
            <a:r>
              <a:rPr lang="en-US" i="1" dirty="0" err="1"/>
              <a:t>látky</a:t>
            </a:r>
            <a:r>
              <a:rPr lang="en-US" i="1" dirty="0"/>
              <a:t> pro </a:t>
            </a:r>
            <a:r>
              <a:rPr lang="en-US" i="1" dirty="0" err="1"/>
              <a:t>bakterie</a:t>
            </a:r>
            <a:r>
              <a:rPr lang="en-US" i="1" dirty="0"/>
              <a:t>, B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tvoří</a:t>
            </a:r>
            <a:r>
              <a:rPr lang="en-US" i="1" dirty="0"/>
              <a:t> </a:t>
            </a:r>
            <a:r>
              <a:rPr lang="en-US" i="1" dirty="0" err="1"/>
              <a:t>protilátky</a:t>
            </a:r>
            <a:r>
              <a:rPr lang="en-US" i="1" dirty="0"/>
              <a:t>, T </a:t>
            </a:r>
            <a:r>
              <a:rPr lang="en-US" i="1" dirty="0" err="1"/>
              <a:t>pomocné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pomáhají</a:t>
            </a:r>
            <a:r>
              <a:rPr lang="en-US" i="1" dirty="0"/>
              <a:t> B </a:t>
            </a:r>
            <a:r>
              <a:rPr lang="en-US" i="1" dirty="0" err="1"/>
              <a:t>buňkám</a:t>
            </a:r>
            <a:r>
              <a:rPr lang="en-US" i="1" dirty="0"/>
              <a:t> a </a:t>
            </a:r>
            <a:r>
              <a:rPr lang="en-US" i="1" dirty="0" err="1"/>
              <a:t>dalším</a:t>
            </a:r>
            <a:r>
              <a:rPr lang="en-US" i="1" dirty="0"/>
              <a:t> </a:t>
            </a:r>
            <a:r>
              <a:rPr lang="en-US" i="1" dirty="0" err="1"/>
              <a:t>buňkám</a:t>
            </a:r>
            <a:r>
              <a:rPr lang="en-US" i="1" dirty="0"/>
              <a:t>, T </a:t>
            </a:r>
            <a:r>
              <a:rPr lang="en-US" i="1" dirty="0" err="1"/>
              <a:t>zabijácké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zabíjejí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infikované</a:t>
            </a:r>
            <a:r>
              <a:rPr lang="en-US" i="1" dirty="0"/>
              <a:t> </a:t>
            </a:r>
            <a:r>
              <a:rPr lang="en-US" i="1" dirty="0" err="1"/>
              <a:t>virem</a:t>
            </a:r>
            <a:r>
              <a:rPr lang="en-US" i="1" dirty="0"/>
              <a:t> (a </a:t>
            </a:r>
            <a:r>
              <a:rPr lang="en-US" i="1" dirty="0" err="1"/>
              <a:t>dokonce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rakovinné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).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B8E5037-1374-45B3-9299-1DD679B89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9" y="3964564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8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C3593-A514-43F3-9C4F-54B35036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FBCCE5-8C2A-4CEA-B7EC-815797D6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81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Ale jak T </a:t>
            </a:r>
            <a:r>
              <a:rPr lang="en-US" i="1" dirty="0" err="1"/>
              <a:t>zabijácká</a:t>
            </a:r>
            <a:r>
              <a:rPr lang="en-US" i="1" dirty="0"/>
              <a:t> </a:t>
            </a:r>
            <a:r>
              <a:rPr lang="en-US" i="1" dirty="0" err="1"/>
              <a:t>buňka</a:t>
            </a:r>
            <a:r>
              <a:rPr lang="en-US" i="1" dirty="0"/>
              <a:t> </a:t>
            </a:r>
            <a:r>
              <a:rPr lang="en-US" i="1" dirty="0" err="1"/>
              <a:t>ví</a:t>
            </a:r>
            <a:r>
              <a:rPr lang="en-US" i="1" dirty="0"/>
              <a:t>, </a:t>
            </a:r>
            <a:r>
              <a:rPr lang="en-US" i="1" dirty="0" err="1"/>
              <a:t>koho</a:t>
            </a:r>
            <a:r>
              <a:rPr lang="en-US" i="1" dirty="0"/>
              <a:t> </a:t>
            </a:r>
            <a:r>
              <a:rPr lang="en-US" i="1" dirty="0" err="1"/>
              <a:t>má</a:t>
            </a:r>
            <a:r>
              <a:rPr lang="en-US" i="1" dirty="0"/>
              <a:t> </a:t>
            </a:r>
            <a:r>
              <a:rPr lang="en-US" i="1" dirty="0" err="1"/>
              <a:t>zabít</a:t>
            </a:r>
            <a:r>
              <a:rPr lang="en-US" i="1" dirty="0"/>
              <a:t>? Je virus, </a:t>
            </a:r>
            <a:r>
              <a:rPr lang="en-US" i="1" dirty="0" err="1"/>
              <a:t>který</a:t>
            </a:r>
            <a:r>
              <a:rPr lang="en-US" i="1" dirty="0"/>
              <a:t> je </a:t>
            </a:r>
            <a:r>
              <a:rPr lang="en-US" i="1" dirty="0" err="1"/>
              <a:t>uvnitř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, </a:t>
            </a:r>
            <a:r>
              <a:rPr lang="en-US" i="1" dirty="0" err="1"/>
              <a:t>chráněn</a:t>
            </a:r>
            <a:r>
              <a:rPr lang="en-US" i="1" dirty="0"/>
              <a:t> </a:t>
            </a:r>
            <a:r>
              <a:rPr lang="en-US" i="1" dirty="0" err="1"/>
              <a:t>před</a:t>
            </a:r>
            <a:r>
              <a:rPr lang="en-US" i="1" dirty="0"/>
              <a:t> </a:t>
            </a:r>
            <a:r>
              <a:rPr lang="en-US" i="1" dirty="0" err="1"/>
              <a:t>detekcí</a:t>
            </a:r>
            <a:r>
              <a:rPr lang="en-US" i="1" dirty="0"/>
              <a:t>, </a:t>
            </a:r>
            <a:r>
              <a:rPr lang="en-US" i="1" dirty="0" err="1"/>
              <a:t>nebo</a:t>
            </a:r>
            <a:r>
              <a:rPr lang="en-US" i="1" dirty="0"/>
              <a:t> </a:t>
            </a:r>
            <a:r>
              <a:rPr lang="en-US" i="1" dirty="0" err="1"/>
              <a:t>není</a:t>
            </a:r>
            <a:r>
              <a:rPr lang="en-US" i="1" dirty="0"/>
              <a:t>?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skutečnosti</a:t>
            </a:r>
            <a:r>
              <a:rPr lang="en-US" i="1" dirty="0"/>
              <a:t>, </a:t>
            </a:r>
            <a:r>
              <a:rPr lang="en-US" i="1" dirty="0" err="1"/>
              <a:t>když</a:t>
            </a:r>
            <a:r>
              <a:rPr lang="en-US" i="1" dirty="0"/>
              <a:t> se virus </a:t>
            </a:r>
            <a:r>
              <a:rPr lang="en-US" i="1" dirty="0" err="1"/>
              <a:t>replikuje</a:t>
            </a:r>
            <a:r>
              <a:rPr lang="en-US" i="1" dirty="0"/>
              <a:t>,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malé</a:t>
            </a:r>
            <a:r>
              <a:rPr lang="en-US" i="1" dirty="0"/>
              <a:t> </a:t>
            </a:r>
            <a:r>
              <a:rPr lang="en-US" i="1" dirty="0" err="1"/>
              <a:t>kousky</a:t>
            </a:r>
            <a:r>
              <a:rPr lang="en-US" i="1" dirty="0"/>
              <a:t> </a:t>
            </a:r>
            <a:r>
              <a:rPr lang="en-US" i="1" dirty="0" err="1"/>
              <a:t>jeho</a:t>
            </a:r>
            <a:r>
              <a:rPr lang="en-US" i="1" dirty="0"/>
              <a:t> </a:t>
            </a:r>
            <a:r>
              <a:rPr lang="en-US" i="1" dirty="0" err="1"/>
              <a:t>proteinů</a:t>
            </a:r>
            <a:r>
              <a:rPr lang="en-US" i="1" dirty="0"/>
              <a:t> </a:t>
            </a:r>
            <a:r>
              <a:rPr lang="en-US" i="1" dirty="0" err="1"/>
              <a:t>dodávány</a:t>
            </a:r>
            <a:r>
              <a:rPr lang="en-US" i="1" dirty="0"/>
              <a:t> do </a:t>
            </a:r>
            <a:r>
              <a:rPr lang="en-US" i="1" dirty="0" err="1"/>
              <a:t>molekul</a:t>
            </a:r>
            <a:r>
              <a:rPr lang="en-US" i="1" dirty="0"/>
              <a:t> HLA-A, -B </a:t>
            </a:r>
            <a:r>
              <a:rPr lang="en-US" i="1" dirty="0" err="1"/>
              <a:t>nebo</a:t>
            </a:r>
            <a:r>
              <a:rPr lang="en-US" i="1" dirty="0"/>
              <a:t> -C, </a:t>
            </a:r>
            <a:r>
              <a:rPr lang="en-US" i="1" dirty="0" err="1"/>
              <a:t>které</a:t>
            </a:r>
            <a:r>
              <a:rPr lang="en-US" i="1" dirty="0"/>
              <a:t> je </a:t>
            </a:r>
            <a:r>
              <a:rPr lang="en-US" i="1" dirty="0" err="1"/>
              <a:t>přenášejí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buněčný</a:t>
            </a:r>
            <a:r>
              <a:rPr lang="en-US" i="1" dirty="0"/>
              <a:t> </a:t>
            </a:r>
            <a:r>
              <a:rPr lang="en-US" i="1" dirty="0" err="1"/>
              <a:t>povrch</a:t>
            </a:r>
            <a:r>
              <a:rPr lang="en-US" i="1" dirty="0"/>
              <a:t>. T </a:t>
            </a:r>
            <a:r>
              <a:rPr lang="en-US" i="1" dirty="0" err="1"/>
              <a:t>zabijácká</a:t>
            </a:r>
            <a:r>
              <a:rPr lang="en-US" i="1" dirty="0"/>
              <a:t> </a:t>
            </a:r>
            <a:r>
              <a:rPr lang="en-US" i="1" dirty="0" err="1"/>
              <a:t>buňka</a:t>
            </a:r>
            <a:r>
              <a:rPr lang="en-US" i="1" dirty="0"/>
              <a:t> </a:t>
            </a:r>
            <a:r>
              <a:rPr lang="en-US" i="1" dirty="0" err="1"/>
              <a:t>rozpozná</a:t>
            </a:r>
            <a:r>
              <a:rPr lang="en-US" i="1" dirty="0"/>
              <a:t> </a:t>
            </a:r>
            <a:r>
              <a:rPr lang="en-US" i="1" dirty="0" err="1"/>
              <a:t>tento</a:t>
            </a:r>
            <a:r>
              <a:rPr lang="en-US" i="1" dirty="0"/>
              <a:t> </a:t>
            </a:r>
            <a:r>
              <a:rPr lang="en-US" i="1" dirty="0" err="1"/>
              <a:t>malý</a:t>
            </a:r>
            <a:r>
              <a:rPr lang="en-US" i="1" dirty="0"/>
              <a:t> fragment v </a:t>
            </a:r>
            <a:r>
              <a:rPr lang="en-US" i="1" dirty="0" err="1"/>
              <a:t>kontextu</a:t>
            </a:r>
            <a:r>
              <a:rPr lang="en-US" i="1" dirty="0"/>
              <a:t> JEDNÉ </a:t>
            </a:r>
            <a:r>
              <a:rPr lang="en-US" i="1" dirty="0" err="1"/>
              <a:t>specifické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HLA. </a:t>
            </a:r>
            <a:r>
              <a:rPr lang="en-US" i="1" dirty="0" err="1"/>
              <a:t>Objev</a:t>
            </a:r>
            <a:r>
              <a:rPr lang="en-US" i="1" dirty="0"/>
              <a:t> </a:t>
            </a:r>
            <a:r>
              <a:rPr lang="en-US" i="1" dirty="0" err="1"/>
              <a:t>tohoto</a:t>
            </a:r>
            <a:r>
              <a:rPr lang="en-US" i="1" dirty="0"/>
              <a:t> </a:t>
            </a:r>
            <a:r>
              <a:rPr lang="en-US" i="1" dirty="0" err="1"/>
              <a:t>fenoménu</a:t>
            </a:r>
            <a:r>
              <a:rPr lang="en-US" i="1" dirty="0"/>
              <a:t>, </a:t>
            </a:r>
            <a:r>
              <a:rPr lang="en-US" i="1" dirty="0" err="1"/>
              <a:t>nazývaného</a:t>
            </a:r>
            <a:r>
              <a:rPr lang="en-US" i="1" dirty="0"/>
              <a:t> HLA-</a:t>
            </a:r>
            <a:r>
              <a:rPr lang="en-US" i="1" dirty="0" err="1"/>
              <a:t>restrikce</a:t>
            </a:r>
            <a:r>
              <a:rPr lang="en-US" i="1" dirty="0"/>
              <a:t>, </a:t>
            </a:r>
            <a:r>
              <a:rPr lang="en-US" i="1" dirty="0" err="1"/>
              <a:t>byl</a:t>
            </a:r>
            <a:r>
              <a:rPr lang="en-US" i="1" dirty="0"/>
              <a:t> </a:t>
            </a:r>
            <a:r>
              <a:rPr lang="en-US" i="1" dirty="0" err="1"/>
              <a:t>dostatečně</a:t>
            </a:r>
            <a:r>
              <a:rPr lang="en-US" i="1" dirty="0"/>
              <a:t> </a:t>
            </a:r>
            <a:r>
              <a:rPr lang="en-US" i="1" dirty="0" err="1"/>
              <a:t>důležitý</a:t>
            </a:r>
            <a:r>
              <a:rPr lang="en-US" i="1" dirty="0"/>
              <a:t> pro </a:t>
            </a:r>
            <a:r>
              <a:rPr lang="en-US" i="1" dirty="0" err="1"/>
              <a:t>získání</a:t>
            </a:r>
            <a:r>
              <a:rPr lang="en-US" i="1" dirty="0"/>
              <a:t> </a:t>
            </a:r>
            <a:r>
              <a:rPr lang="en-US" i="1" dirty="0" err="1"/>
              <a:t>dvou</a:t>
            </a:r>
            <a:r>
              <a:rPr lang="en-US" i="1" dirty="0"/>
              <a:t> </a:t>
            </a:r>
            <a:r>
              <a:rPr lang="en-US" i="1" dirty="0" err="1"/>
              <a:t>Nobelových</a:t>
            </a:r>
            <a:r>
              <a:rPr lang="en-US" i="1" dirty="0"/>
              <a:t> cen. </a:t>
            </a:r>
            <a:r>
              <a:rPr lang="en-US" i="1" dirty="0" err="1"/>
              <a:t>Každý</a:t>
            </a:r>
            <a:r>
              <a:rPr lang="en-US" i="1" dirty="0"/>
              <a:t> </a:t>
            </a:r>
            <a:r>
              <a:rPr lang="en-US" i="1" dirty="0" err="1"/>
              <a:t>jiný</a:t>
            </a:r>
            <a:r>
              <a:rPr lang="en-US" i="1" dirty="0"/>
              <a:t> </a:t>
            </a:r>
            <a:r>
              <a:rPr lang="en-US" i="1" dirty="0" err="1"/>
              <a:t>typ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MHC I. </a:t>
            </a:r>
            <a:r>
              <a:rPr lang="en-US" i="1" dirty="0" err="1"/>
              <a:t>třídy</a:t>
            </a:r>
            <a:r>
              <a:rPr lang="en-US" i="1" dirty="0"/>
              <a:t> </a:t>
            </a:r>
            <a:r>
              <a:rPr lang="en-US" i="1" dirty="0" err="1"/>
              <a:t>představuje</a:t>
            </a:r>
            <a:r>
              <a:rPr lang="en-US" i="1" dirty="0"/>
              <a:t> </a:t>
            </a:r>
            <a:r>
              <a:rPr lang="en-US" i="1" dirty="0" err="1"/>
              <a:t>odlišný</a:t>
            </a:r>
            <a:r>
              <a:rPr lang="en-US" i="1" dirty="0"/>
              <a:t> </a:t>
            </a:r>
            <a:r>
              <a:rPr lang="en-US" i="1" dirty="0" err="1"/>
              <a:t>repertoár</a:t>
            </a:r>
            <a:r>
              <a:rPr lang="en-US" i="1" dirty="0"/>
              <a:t> </a:t>
            </a:r>
            <a:r>
              <a:rPr lang="en-US" i="1" dirty="0" err="1"/>
              <a:t>peptidů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imunitnímu</a:t>
            </a:r>
            <a:r>
              <a:rPr lang="en-US" i="1" dirty="0"/>
              <a:t> </a:t>
            </a:r>
            <a:r>
              <a:rPr lang="en-US" i="1" dirty="0" err="1"/>
              <a:t>systému</a:t>
            </a:r>
            <a:r>
              <a:rPr lang="en-US" i="1" dirty="0"/>
              <a:t> </a:t>
            </a:r>
            <a:r>
              <a:rPr lang="en-US" i="1" dirty="0" err="1"/>
              <a:t>poskytují</a:t>
            </a:r>
            <a:r>
              <a:rPr lang="en-US" i="1" dirty="0"/>
              <a:t> </a:t>
            </a:r>
            <a:r>
              <a:rPr lang="en-US" i="1" dirty="0" err="1"/>
              <a:t>spoustu</a:t>
            </a:r>
            <a:r>
              <a:rPr lang="en-US" i="1" dirty="0"/>
              <a:t> </a:t>
            </a:r>
            <a:r>
              <a:rPr lang="en-US" i="1" dirty="0" err="1"/>
              <a:t>cílů</a:t>
            </a:r>
            <a:r>
              <a:rPr lang="en-US" i="1" dirty="0"/>
              <a:t>,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které</a:t>
            </a:r>
            <a:r>
              <a:rPr lang="en-US" i="1" dirty="0"/>
              <a:t> se </a:t>
            </a:r>
            <a:r>
              <a:rPr lang="en-US" i="1" dirty="0" err="1"/>
              <a:t>zaměří</a:t>
            </a:r>
            <a:r>
              <a:rPr lang="en-US" i="1" dirty="0"/>
              <a:t> a </a:t>
            </a:r>
            <a:r>
              <a:rPr lang="en-US" i="1" dirty="0" err="1"/>
              <a:t>zabíjejí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je </a:t>
            </a:r>
            <a:r>
              <a:rPr lang="en-US" i="1" dirty="0" err="1"/>
              <a:t>produkují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ACD1035-3A42-4664-8EE8-08ED1808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75" y="4831773"/>
            <a:ext cx="2138417" cy="20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5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2C3F0-DFCC-4B85-81C4-7D296BCC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A4097B-3DE7-4606-971C-95D04AB14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937" y="1368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Ale jak se </a:t>
            </a:r>
            <a:r>
              <a:rPr lang="en-US" i="1" dirty="0" err="1"/>
              <a:t>vůbec</a:t>
            </a:r>
            <a:r>
              <a:rPr lang="en-US" i="1" dirty="0"/>
              <a:t> </a:t>
            </a:r>
            <a:r>
              <a:rPr lang="en-US" i="1" dirty="0" err="1"/>
              <a:t>vytvoří</a:t>
            </a:r>
            <a:r>
              <a:rPr lang="en-US" i="1" dirty="0"/>
              <a:t> fragment </a:t>
            </a:r>
            <a:r>
              <a:rPr lang="en-US" i="1" dirty="0" err="1"/>
              <a:t>viru</a:t>
            </a:r>
            <a:r>
              <a:rPr lang="en-US" i="1" dirty="0"/>
              <a:t>? </a:t>
            </a:r>
            <a:r>
              <a:rPr lang="en-US" i="1" dirty="0" err="1"/>
              <a:t>Virové</a:t>
            </a:r>
            <a:r>
              <a:rPr lang="en-US" i="1" dirty="0"/>
              <a:t> </a:t>
            </a:r>
            <a:r>
              <a:rPr lang="en-US" i="1" dirty="0" err="1"/>
              <a:t>proteiny</a:t>
            </a:r>
            <a:r>
              <a:rPr lang="en-US" i="1" dirty="0"/>
              <a:t> - </a:t>
            </a:r>
            <a:r>
              <a:rPr lang="en-US" i="1" dirty="0" err="1"/>
              <a:t>stejně</a:t>
            </a:r>
            <a:r>
              <a:rPr lang="en-US" i="1" dirty="0"/>
              <a:t> </a:t>
            </a:r>
            <a:r>
              <a:rPr lang="en-US" i="1" dirty="0" err="1"/>
              <a:t>jako</a:t>
            </a:r>
            <a:r>
              <a:rPr lang="en-US" i="1" dirty="0"/>
              <a:t> </a:t>
            </a:r>
            <a:r>
              <a:rPr lang="en-US" i="1" dirty="0" err="1"/>
              <a:t>jakýkoli</a:t>
            </a:r>
            <a:r>
              <a:rPr lang="en-US" i="1" dirty="0"/>
              <a:t> </a:t>
            </a:r>
            <a:r>
              <a:rPr lang="en-US" i="1" dirty="0" err="1"/>
              <a:t>jiný</a:t>
            </a:r>
            <a:r>
              <a:rPr lang="en-US" i="1" dirty="0"/>
              <a:t> protein </a:t>
            </a:r>
            <a:r>
              <a:rPr lang="en-US" i="1" dirty="0" err="1"/>
              <a:t>uvnitř</a:t>
            </a:r>
            <a:r>
              <a:rPr lang="en-US" i="1" dirty="0"/>
              <a:t> </a:t>
            </a:r>
            <a:r>
              <a:rPr lang="en-US" i="1" dirty="0" err="1"/>
              <a:t>buněk</a:t>
            </a:r>
            <a:r>
              <a:rPr lang="en-US" i="1" dirty="0"/>
              <a:t> -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degradovány</a:t>
            </a:r>
            <a:r>
              <a:rPr lang="en-US" i="1" dirty="0"/>
              <a:t>. </a:t>
            </a:r>
            <a:r>
              <a:rPr lang="en-US" i="1" dirty="0" err="1"/>
              <a:t>Proteiny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fragmentovány</a:t>
            </a:r>
            <a:r>
              <a:rPr lang="en-US" i="1" dirty="0"/>
              <a:t> </a:t>
            </a:r>
            <a:r>
              <a:rPr lang="en-US" i="1" dirty="0" err="1"/>
              <a:t>pozoruhodným</a:t>
            </a:r>
            <a:r>
              <a:rPr lang="en-US" i="1" dirty="0"/>
              <a:t> </a:t>
            </a:r>
            <a:r>
              <a:rPr lang="en-US" i="1" dirty="0" err="1"/>
              <a:t>nanostrojem</a:t>
            </a:r>
            <a:r>
              <a:rPr lang="en-US" i="1" dirty="0"/>
              <a:t> </a:t>
            </a:r>
            <a:r>
              <a:rPr lang="en-US" i="1" dirty="0" err="1"/>
              <a:t>zvaným</a:t>
            </a:r>
            <a:r>
              <a:rPr lang="en-US" i="1" dirty="0"/>
              <a:t> </a:t>
            </a:r>
            <a:r>
              <a:rPr lang="en-US" i="1" dirty="0" err="1"/>
              <a:t>proteazom</a:t>
            </a:r>
            <a:r>
              <a:rPr lang="en-US" i="1" dirty="0"/>
              <a:t>, </a:t>
            </a:r>
            <a:r>
              <a:rPr lang="en-US" i="1" dirty="0" err="1"/>
              <a:t>což</a:t>
            </a:r>
            <a:r>
              <a:rPr lang="en-US" i="1" dirty="0"/>
              <a:t> je v </a:t>
            </a:r>
            <a:r>
              <a:rPr lang="en-US" i="1" dirty="0" err="1"/>
              <a:t>podstatě</a:t>
            </a:r>
            <a:r>
              <a:rPr lang="en-US" i="1" dirty="0"/>
              <a:t> ”</a:t>
            </a:r>
            <a:r>
              <a:rPr lang="en-US" i="1" dirty="0" err="1"/>
              <a:t>odpadkový</a:t>
            </a:r>
            <a:r>
              <a:rPr lang="en-US" i="1" dirty="0"/>
              <a:t> </a:t>
            </a:r>
            <a:r>
              <a:rPr lang="en-US" i="1" dirty="0" err="1"/>
              <a:t>koš</a:t>
            </a:r>
            <a:r>
              <a:rPr lang="en-US" i="1" dirty="0"/>
              <a:t>” pro </a:t>
            </a:r>
            <a:r>
              <a:rPr lang="en-US" i="1" dirty="0" err="1"/>
              <a:t>proteiny</a:t>
            </a:r>
            <a:r>
              <a:rPr lang="en-US" i="1" dirty="0"/>
              <a:t>. </a:t>
            </a:r>
            <a:r>
              <a:rPr lang="en-US" i="1" dirty="0" err="1"/>
              <a:t>Jiné</a:t>
            </a:r>
            <a:r>
              <a:rPr lang="en-US" i="1" dirty="0"/>
              <a:t> </a:t>
            </a:r>
            <a:r>
              <a:rPr lang="en-US" i="1" dirty="0" err="1"/>
              <a:t>buněčné</a:t>
            </a:r>
            <a:r>
              <a:rPr lang="en-US" i="1" dirty="0"/>
              <a:t> </a:t>
            </a:r>
            <a:r>
              <a:rPr lang="en-US" i="1" dirty="0" err="1"/>
              <a:t>enzymy</a:t>
            </a:r>
            <a:r>
              <a:rPr lang="en-US" i="1" dirty="0"/>
              <a:t> </a:t>
            </a:r>
            <a:r>
              <a:rPr lang="en-US" i="1" dirty="0" err="1"/>
              <a:t>upravují</a:t>
            </a:r>
            <a:r>
              <a:rPr lang="en-US" i="1" dirty="0"/>
              <a:t> </a:t>
            </a:r>
            <a:r>
              <a:rPr lang="en-US" i="1" dirty="0" err="1"/>
              <a:t>konce</a:t>
            </a:r>
            <a:r>
              <a:rPr lang="en-US" i="1" dirty="0"/>
              <a:t> </a:t>
            </a:r>
            <a:r>
              <a:rPr lang="en-US" i="1" dirty="0" err="1"/>
              <a:t>fragmentů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menší</a:t>
            </a:r>
            <a:r>
              <a:rPr lang="en-US" i="1" dirty="0"/>
              <a:t> </a:t>
            </a:r>
            <a:r>
              <a:rPr lang="en-US" i="1" dirty="0" err="1"/>
              <a:t>peptidy</a:t>
            </a:r>
            <a:r>
              <a:rPr lang="en-US" i="1" dirty="0"/>
              <a:t>, z </a:t>
            </a:r>
            <a:r>
              <a:rPr lang="en-US" i="1" dirty="0" err="1"/>
              <a:t>nichž</a:t>
            </a:r>
            <a:r>
              <a:rPr lang="en-US" i="1" dirty="0"/>
              <a:t> </a:t>
            </a:r>
            <a:r>
              <a:rPr lang="en-US" i="1" dirty="0" err="1"/>
              <a:t>některé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transportovány</a:t>
            </a:r>
            <a:r>
              <a:rPr lang="en-US" i="1" dirty="0"/>
              <a:t> z </a:t>
            </a:r>
            <a:r>
              <a:rPr lang="en-US" i="1" dirty="0" err="1"/>
              <a:t>cytosolu</a:t>
            </a:r>
            <a:r>
              <a:rPr lang="en-US" i="1" dirty="0"/>
              <a:t> do ER, </a:t>
            </a:r>
            <a:r>
              <a:rPr lang="en-US" i="1" dirty="0" err="1"/>
              <a:t>kde</a:t>
            </a:r>
            <a:r>
              <a:rPr lang="en-US" i="1" dirty="0"/>
              <a:t> </a:t>
            </a:r>
            <a:r>
              <a:rPr lang="en-US" i="1" dirty="0" err="1"/>
              <a:t>mohou</a:t>
            </a:r>
            <a:r>
              <a:rPr lang="en-US" i="1" dirty="0"/>
              <a:t> </a:t>
            </a:r>
            <a:r>
              <a:rPr lang="en-US" i="1" dirty="0" err="1"/>
              <a:t>vázat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HLA. </a:t>
            </a:r>
            <a:r>
              <a:rPr lang="en-US" i="1" dirty="0" err="1"/>
              <a:t>Jakmile</a:t>
            </a:r>
            <a:r>
              <a:rPr lang="en-US" i="1" dirty="0"/>
              <a:t> </a:t>
            </a:r>
            <a:r>
              <a:rPr lang="en-US" i="1" dirty="0" err="1"/>
              <a:t>má</a:t>
            </a:r>
            <a:r>
              <a:rPr lang="en-US" i="1" dirty="0"/>
              <a:t> </a:t>
            </a:r>
            <a:r>
              <a:rPr lang="en-US" i="1" dirty="0" err="1"/>
              <a:t>molekula</a:t>
            </a:r>
            <a:r>
              <a:rPr lang="en-US" i="1" dirty="0"/>
              <a:t> HLA </a:t>
            </a:r>
            <a:r>
              <a:rPr lang="en-US" i="1" dirty="0" err="1"/>
              <a:t>navázaný</a:t>
            </a:r>
            <a:r>
              <a:rPr lang="en-US" i="1" dirty="0"/>
              <a:t> </a:t>
            </a:r>
            <a:r>
              <a:rPr lang="en-US" i="1" dirty="0" err="1"/>
              <a:t>peptid</a:t>
            </a:r>
            <a:r>
              <a:rPr lang="en-US" i="1" dirty="0"/>
              <a:t>, </a:t>
            </a:r>
            <a:r>
              <a:rPr lang="en-US" i="1" dirty="0" err="1"/>
              <a:t>opouští</a:t>
            </a:r>
            <a:r>
              <a:rPr lang="en-US" i="1" dirty="0"/>
              <a:t> ER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buněčný</a:t>
            </a:r>
            <a:r>
              <a:rPr lang="en-US" i="1" dirty="0"/>
              <a:t> </a:t>
            </a:r>
            <a:r>
              <a:rPr lang="en-US" i="1" dirty="0" err="1"/>
              <a:t>povrch</a:t>
            </a:r>
            <a:r>
              <a:rPr lang="en-US" i="1" dirty="0"/>
              <a:t>, </a:t>
            </a:r>
            <a:r>
              <a:rPr lang="en-US" i="1" dirty="0" err="1"/>
              <a:t>kde</a:t>
            </a:r>
            <a:r>
              <a:rPr lang="en-US" i="1" dirty="0"/>
              <a:t> </a:t>
            </a:r>
            <a:r>
              <a:rPr lang="en-US" i="1" dirty="0" err="1"/>
              <a:t>čeká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detekci</a:t>
            </a:r>
            <a:r>
              <a:rPr lang="en-US" i="1" dirty="0"/>
              <a:t> T-killer </a:t>
            </a:r>
            <a:r>
              <a:rPr lang="en-US" i="1" dirty="0" err="1"/>
              <a:t>buňkami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CEB44D2B-1C90-448E-91F9-28C40EA31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72" y="4603173"/>
            <a:ext cx="3389167" cy="225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2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7620F-A680-40A8-AEEE-E7055E13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0D4241-6572-415E-B1FF-9741DB58D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25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err="1"/>
              <a:t>Vraťme</a:t>
            </a:r>
            <a:r>
              <a:rPr lang="en-US" i="1" dirty="0"/>
              <a:t> se k </a:t>
            </a:r>
            <a:r>
              <a:rPr lang="en-US" i="1" dirty="0" err="1"/>
              <a:t>polymorfismu</a:t>
            </a:r>
            <a:r>
              <a:rPr lang="en-US" i="1" dirty="0"/>
              <a:t> HLA. Jak </a:t>
            </a:r>
            <a:r>
              <a:rPr lang="en-US" i="1" dirty="0" err="1"/>
              <a:t>všichni</a:t>
            </a:r>
            <a:r>
              <a:rPr lang="en-US" i="1" dirty="0"/>
              <a:t> </a:t>
            </a:r>
            <a:r>
              <a:rPr lang="en-US" i="1" dirty="0" err="1"/>
              <a:t>víme</a:t>
            </a:r>
            <a:r>
              <a:rPr lang="en-US" i="1" dirty="0"/>
              <a:t> z COVID-19 a </a:t>
            </a:r>
            <a:r>
              <a:rPr lang="en-US" i="1" dirty="0" err="1"/>
              <a:t>chřipky</a:t>
            </a:r>
            <a:r>
              <a:rPr lang="en-US" i="1" dirty="0"/>
              <a:t>, </a:t>
            </a:r>
            <a:r>
              <a:rPr lang="en-US" i="1" dirty="0" err="1"/>
              <a:t>viry</a:t>
            </a:r>
            <a:r>
              <a:rPr lang="en-US" i="1" dirty="0"/>
              <a:t> se </a:t>
            </a:r>
            <a:r>
              <a:rPr lang="en-US" i="1" dirty="0" err="1"/>
              <a:t>velmi</a:t>
            </a:r>
            <a:r>
              <a:rPr lang="en-US" i="1" dirty="0"/>
              <a:t> </a:t>
            </a:r>
            <a:r>
              <a:rPr lang="en-US" i="1" dirty="0" err="1"/>
              <a:t>dobře</a:t>
            </a:r>
            <a:r>
              <a:rPr lang="en-US" i="1" dirty="0"/>
              <a:t> </a:t>
            </a:r>
            <a:r>
              <a:rPr lang="en-US" i="1" dirty="0" err="1"/>
              <a:t>mění</a:t>
            </a:r>
            <a:r>
              <a:rPr lang="en-US" i="1" dirty="0"/>
              <a:t>, aby </a:t>
            </a:r>
            <a:r>
              <a:rPr lang="en-US" i="1" dirty="0" err="1"/>
              <a:t>unikly</a:t>
            </a:r>
            <a:r>
              <a:rPr lang="en-US" i="1" dirty="0"/>
              <a:t> </a:t>
            </a:r>
            <a:r>
              <a:rPr lang="en-US" i="1" dirty="0" err="1"/>
              <a:t>protilátkové</a:t>
            </a:r>
            <a:r>
              <a:rPr lang="en-US" i="1" dirty="0"/>
              <a:t> </a:t>
            </a:r>
            <a:r>
              <a:rPr lang="en-US" i="1" dirty="0" err="1"/>
              <a:t>odpovědi</a:t>
            </a:r>
            <a:r>
              <a:rPr lang="en-US" i="1" dirty="0"/>
              <a:t> (</a:t>
            </a:r>
            <a:r>
              <a:rPr lang="en-US" i="1" dirty="0" err="1"/>
              <a:t>myslím</a:t>
            </a:r>
            <a:r>
              <a:rPr lang="en-US" i="1" dirty="0"/>
              <a:t> alfa, delta, </a:t>
            </a:r>
            <a:r>
              <a:rPr lang="en-US" i="1" dirty="0" err="1"/>
              <a:t>omikron</a:t>
            </a:r>
            <a:r>
              <a:rPr lang="en-US" i="1" dirty="0"/>
              <a:t>….). Aby se </a:t>
            </a:r>
            <a:r>
              <a:rPr lang="en-US" i="1" dirty="0" err="1"/>
              <a:t>minimalizovala</a:t>
            </a:r>
            <a:r>
              <a:rPr lang="en-US" i="1" dirty="0"/>
              <a:t> </a:t>
            </a:r>
            <a:r>
              <a:rPr lang="en-US" i="1" dirty="0" err="1"/>
              <a:t>tato</a:t>
            </a:r>
            <a:r>
              <a:rPr lang="en-US" i="1" dirty="0"/>
              <a:t> </a:t>
            </a:r>
            <a:r>
              <a:rPr lang="en-US" i="1" dirty="0" err="1"/>
              <a:t>možnost</a:t>
            </a:r>
            <a:r>
              <a:rPr lang="en-US" i="1" dirty="0"/>
              <a:t> pro T </a:t>
            </a:r>
            <a:r>
              <a:rPr lang="en-US" i="1" dirty="0" err="1"/>
              <a:t>buňky</a:t>
            </a:r>
            <a:r>
              <a:rPr lang="en-US" i="1" dirty="0"/>
              <a:t>, </a:t>
            </a:r>
            <a:r>
              <a:rPr lang="en-US" i="1" dirty="0" err="1"/>
              <a:t>každá</a:t>
            </a:r>
            <a:r>
              <a:rPr lang="en-US" i="1" dirty="0"/>
              <a:t> z </a:t>
            </a:r>
            <a:r>
              <a:rPr lang="en-US" i="1" dirty="0" err="1"/>
              <a:t>různých</a:t>
            </a:r>
            <a:r>
              <a:rPr lang="en-US" i="1" dirty="0"/>
              <a:t> </a:t>
            </a:r>
            <a:r>
              <a:rPr lang="en-US" i="1" dirty="0" err="1"/>
              <a:t>alel</a:t>
            </a:r>
            <a:r>
              <a:rPr lang="en-US" i="1" dirty="0"/>
              <a:t> MHC (</a:t>
            </a:r>
            <a:r>
              <a:rPr lang="en-US" i="1" dirty="0" err="1"/>
              <a:t>odrůdy</a:t>
            </a:r>
            <a:r>
              <a:rPr lang="en-US" i="1" dirty="0"/>
              <a:t> </a:t>
            </a:r>
            <a:r>
              <a:rPr lang="en-US" i="1" dirty="0" err="1"/>
              <a:t>genů</a:t>
            </a:r>
            <a:r>
              <a:rPr lang="en-US" i="1" dirty="0"/>
              <a:t>) </a:t>
            </a:r>
            <a:r>
              <a:rPr lang="en-US" i="1" dirty="0" err="1"/>
              <a:t>představuje</a:t>
            </a:r>
            <a:r>
              <a:rPr lang="en-US" i="1" dirty="0"/>
              <a:t> </a:t>
            </a:r>
            <a:r>
              <a:rPr lang="en-US" i="1" dirty="0" err="1"/>
              <a:t>odlišný</a:t>
            </a:r>
            <a:r>
              <a:rPr lang="en-US" i="1" dirty="0"/>
              <a:t> </a:t>
            </a:r>
            <a:r>
              <a:rPr lang="en-US" i="1" dirty="0" err="1"/>
              <a:t>soubor</a:t>
            </a:r>
            <a:r>
              <a:rPr lang="en-US" i="1" dirty="0"/>
              <a:t> </a:t>
            </a:r>
            <a:r>
              <a:rPr lang="en-US" i="1" dirty="0" err="1"/>
              <a:t>peptidů</a:t>
            </a:r>
            <a:r>
              <a:rPr lang="en-US" i="1" dirty="0"/>
              <a:t>. V </a:t>
            </a:r>
            <a:r>
              <a:rPr lang="en-US" i="1" dirty="0" err="1"/>
              <a:t>jedné</a:t>
            </a:r>
            <a:r>
              <a:rPr lang="en-US" i="1" dirty="0"/>
              <a:t> </a:t>
            </a:r>
            <a:r>
              <a:rPr lang="en-US" i="1" dirty="0" err="1"/>
              <a:t>osobě</a:t>
            </a:r>
            <a:r>
              <a:rPr lang="en-US" i="1" dirty="0"/>
              <a:t> je </a:t>
            </a:r>
            <a:r>
              <a:rPr lang="en-US" i="1" dirty="0" err="1"/>
              <a:t>přítomno</a:t>
            </a:r>
            <a:r>
              <a:rPr lang="en-US" i="1" dirty="0"/>
              <a:t> </a:t>
            </a:r>
            <a:r>
              <a:rPr lang="en-US" i="1" dirty="0" err="1"/>
              <a:t>tolik</a:t>
            </a:r>
            <a:r>
              <a:rPr lang="en-US" i="1" dirty="0"/>
              <a:t> </a:t>
            </a:r>
            <a:r>
              <a:rPr lang="en-US" i="1" dirty="0" err="1"/>
              <a:t>peptidů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únik</a:t>
            </a:r>
            <a:r>
              <a:rPr lang="en-US" i="1" dirty="0"/>
              <a:t> </a:t>
            </a:r>
            <a:r>
              <a:rPr lang="en-US" i="1" dirty="0" err="1"/>
              <a:t>viru</a:t>
            </a:r>
            <a:r>
              <a:rPr lang="en-US" i="1" dirty="0"/>
              <a:t> je </a:t>
            </a:r>
            <a:r>
              <a:rPr lang="en-US" i="1" dirty="0" err="1"/>
              <a:t>obtížný</a:t>
            </a:r>
            <a:r>
              <a:rPr lang="en-US" i="1" dirty="0"/>
              <a:t>. </a:t>
            </a:r>
            <a:r>
              <a:rPr lang="en-US" i="1" dirty="0" err="1"/>
              <a:t>Rozdíly</a:t>
            </a:r>
            <a:r>
              <a:rPr lang="en-US" i="1" dirty="0"/>
              <a:t> v </a:t>
            </a:r>
            <a:r>
              <a:rPr lang="en-US" i="1" dirty="0" err="1"/>
              <a:t>typech</a:t>
            </a:r>
            <a:r>
              <a:rPr lang="en-US" i="1" dirty="0"/>
              <a:t> HLA </a:t>
            </a:r>
            <a:r>
              <a:rPr lang="en-US" i="1" dirty="0" err="1"/>
              <a:t>mezi</a:t>
            </a:r>
            <a:r>
              <a:rPr lang="en-US" i="1" dirty="0"/>
              <a:t> </a:t>
            </a:r>
            <a:r>
              <a:rPr lang="en-US" i="1" dirty="0" err="1"/>
              <a:t>lidmi</a:t>
            </a:r>
            <a:r>
              <a:rPr lang="en-US" i="1" dirty="0"/>
              <a:t> </a:t>
            </a:r>
            <a:r>
              <a:rPr lang="en-US" i="1" dirty="0" err="1"/>
              <a:t>znamenají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když</a:t>
            </a:r>
            <a:r>
              <a:rPr lang="en-US" i="1" dirty="0"/>
              <a:t> k </a:t>
            </a:r>
            <a:r>
              <a:rPr lang="en-US" i="1" dirty="0" err="1"/>
              <a:t>tomu</a:t>
            </a:r>
            <a:r>
              <a:rPr lang="en-US" i="1" dirty="0"/>
              <a:t> </a:t>
            </a:r>
            <a:r>
              <a:rPr lang="en-US" i="1" dirty="0" err="1"/>
              <a:t>dojde</a:t>
            </a:r>
            <a:r>
              <a:rPr lang="en-US" i="1" dirty="0"/>
              <a:t>, </a:t>
            </a:r>
            <a:r>
              <a:rPr lang="en-US" i="1" dirty="0" err="1"/>
              <a:t>vyhýbající</a:t>
            </a:r>
            <a:r>
              <a:rPr lang="en-US" i="1" dirty="0"/>
              <a:t> se virus </a:t>
            </a:r>
            <a:r>
              <a:rPr lang="en-US" i="1" dirty="0" err="1"/>
              <a:t>nebude</a:t>
            </a:r>
            <a:r>
              <a:rPr lang="en-US" i="1" dirty="0"/>
              <a:t> </a:t>
            </a:r>
            <a:r>
              <a:rPr lang="en-US" i="1" dirty="0" err="1"/>
              <a:t>pokračovat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svém</a:t>
            </a:r>
            <a:r>
              <a:rPr lang="en-US" i="1" dirty="0"/>
              <a:t> </a:t>
            </a:r>
            <a:r>
              <a:rPr lang="en-US" i="1" dirty="0" err="1"/>
              <a:t>podvodu</a:t>
            </a:r>
            <a:r>
              <a:rPr lang="en-US" i="1" dirty="0"/>
              <a:t> v </a:t>
            </a:r>
            <a:r>
              <a:rPr lang="en-US" i="1" dirty="0" err="1"/>
              <a:t>další</a:t>
            </a:r>
            <a:r>
              <a:rPr lang="en-US" i="1" dirty="0"/>
              <a:t> </a:t>
            </a:r>
            <a:r>
              <a:rPr lang="en-US" i="1" dirty="0" err="1"/>
              <a:t>osobě</a:t>
            </a:r>
            <a:r>
              <a:rPr lang="en-US" i="1" dirty="0"/>
              <a:t>. </a:t>
            </a:r>
            <a:r>
              <a:rPr lang="en-US" i="1" dirty="0" err="1"/>
              <a:t>Pokud</a:t>
            </a:r>
            <a:r>
              <a:rPr lang="en-US" i="1" dirty="0"/>
              <a:t> </a:t>
            </a:r>
            <a:r>
              <a:rPr lang="en-US" i="1" dirty="0" err="1"/>
              <a:t>bychom</a:t>
            </a:r>
            <a:r>
              <a:rPr lang="en-US" i="1" dirty="0"/>
              <a:t> </a:t>
            </a:r>
            <a:r>
              <a:rPr lang="en-US" i="1" dirty="0" err="1"/>
              <a:t>byli</a:t>
            </a:r>
            <a:r>
              <a:rPr lang="en-US" i="1" dirty="0"/>
              <a:t> </a:t>
            </a:r>
            <a:r>
              <a:rPr lang="en-US" i="1" dirty="0" err="1"/>
              <a:t>všichni</a:t>
            </a:r>
            <a:r>
              <a:rPr lang="en-US" i="1" dirty="0"/>
              <a:t> HLA </a:t>
            </a:r>
            <a:r>
              <a:rPr lang="en-US" i="1" dirty="0" err="1"/>
              <a:t>identičtí</a:t>
            </a:r>
            <a:r>
              <a:rPr lang="en-US" i="1" dirty="0"/>
              <a:t>, </a:t>
            </a:r>
            <a:r>
              <a:rPr lang="en-US" i="1" dirty="0" err="1"/>
              <a:t>unikající</a:t>
            </a:r>
            <a:r>
              <a:rPr lang="en-US" i="1" dirty="0"/>
              <a:t> virus by </a:t>
            </a:r>
            <a:r>
              <a:rPr lang="en-US" i="1" dirty="0" err="1"/>
              <a:t>zabil</a:t>
            </a:r>
            <a:r>
              <a:rPr lang="en-US" i="1" dirty="0"/>
              <a:t> </a:t>
            </a:r>
            <a:r>
              <a:rPr lang="en-US" i="1" dirty="0" err="1"/>
              <a:t>celou</a:t>
            </a:r>
            <a:r>
              <a:rPr lang="en-US" i="1" dirty="0"/>
              <a:t> </a:t>
            </a:r>
            <a:r>
              <a:rPr lang="en-US" i="1" dirty="0" err="1"/>
              <a:t>populaci</a:t>
            </a:r>
            <a:r>
              <a:rPr lang="en-US" i="1" dirty="0"/>
              <a:t>, </a:t>
            </a:r>
            <a:r>
              <a:rPr lang="en-US" i="1" dirty="0" err="1"/>
              <a:t>nyní</a:t>
            </a:r>
            <a:r>
              <a:rPr lang="en-US" i="1" dirty="0"/>
              <a:t> </a:t>
            </a:r>
            <a:r>
              <a:rPr lang="en-US" i="1" dirty="0" err="1"/>
              <a:t>zabije</a:t>
            </a:r>
            <a:r>
              <a:rPr lang="en-US" i="1" dirty="0"/>
              <a:t> „</a:t>
            </a:r>
            <a:r>
              <a:rPr lang="en-US" i="1" dirty="0" err="1"/>
              <a:t>pouze</a:t>
            </a:r>
            <a:r>
              <a:rPr lang="en-US" i="1" dirty="0"/>
              <a:t>“ </a:t>
            </a:r>
            <a:r>
              <a:rPr lang="en-US" i="1" dirty="0" err="1"/>
              <a:t>několik</a:t>
            </a:r>
            <a:r>
              <a:rPr lang="en-US" i="1" dirty="0"/>
              <a:t> </a:t>
            </a:r>
            <a:r>
              <a:rPr lang="en-US" i="1" dirty="0" err="1"/>
              <a:t>jedinců</a:t>
            </a:r>
            <a:r>
              <a:rPr lang="en-US" i="1" dirty="0"/>
              <a:t> s </a:t>
            </a:r>
            <a:r>
              <a:rPr lang="en-US" i="1" dirty="0" err="1"/>
              <a:t>molekulami</a:t>
            </a:r>
            <a:r>
              <a:rPr lang="en-US" i="1" dirty="0"/>
              <a:t> HLA </a:t>
            </a:r>
            <a:r>
              <a:rPr lang="en-US" i="1" dirty="0" err="1"/>
              <a:t>neschopnými</a:t>
            </a:r>
            <a:r>
              <a:rPr lang="en-US" i="1" dirty="0"/>
              <a:t> </a:t>
            </a:r>
            <a:r>
              <a:rPr lang="en-US" i="1" dirty="0" err="1"/>
              <a:t>prezentovat</a:t>
            </a:r>
            <a:r>
              <a:rPr lang="en-US" i="1" dirty="0"/>
              <a:t> </a:t>
            </a:r>
            <a:r>
              <a:rPr lang="en-US" i="1" dirty="0" err="1"/>
              <a:t>virové</a:t>
            </a:r>
            <a:r>
              <a:rPr lang="en-US" i="1" dirty="0"/>
              <a:t> </a:t>
            </a:r>
            <a:r>
              <a:rPr lang="en-US" i="1" dirty="0" err="1"/>
              <a:t>peptidy</a:t>
            </a:r>
            <a:r>
              <a:rPr lang="en-US" i="1" dirty="0"/>
              <a:t> </a:t>
            </a:r>
            <a:r>
              <a:rPr lang="en-US" i="1" dirty="0" err="1"/>
              <a:t>imunitnímu</a:t>
            </a:r>
            <a:r>
              <a:rPr lang="en-US" i="1" dirty="0"/>
              <a:t> </a:t>
            </a:r>
            <a:r>
              <a:rPr lang="en-US" i="1" dirty="0" err="1"/>
              <a:t>systému</a:t>
            </a:r>
            <a:r>
              <a:rPr lang="en-US" i="1" dirty="0"/>
              <a:t>. HLA </a:t>
            </a:r>
            <a:r>
              <a:rPr lang="en-US" i="1" dirty="0" err="1"/>
              <a:t>polymorfismus</a:t>
            </a:r>
            <a:r>
              <a:rPr lang="en-US" i="1" dirty="0"/>
              <a:t> </a:t>
            </a:r>
            <a:r>
              <a:rPr lang="en-US" i="1" dirty="0" err="1"/>
              <a:t>tak</a:t>
            </a:r>
            <a:r>
              <a:rPr lang="en-US" i="1" dirty="0"/>
              <a:t> </a:t>
            </a:r>
            <a:r>
              <a:rPr lang="en-US" i="1" dirty="0" err="1"/>
              <a:t>chrání</a:t>
            </a:r>
            <a:r>
              <a:rPr lang="en-US" i="1" dirty="0"/>
              <a:t> </a:t>
            </a:r>
            <a:r>
              <a:rPr lang="en-US" i="1" dirty="0" err="1"/>
              <a:t>populaci</a:t>
            </a:r>
            <a:r>
              <a:rPr lang="en-US" i="1" dirty="0"/>
              <a:t>, </a:t>
            </a:r>
            <a:r>
              <a:rPr lang="en-US" i="1" dirty="0" err="1"/>
              <a:t>jedinec</a:t>
            </a:r>
            <a:r>
              <a:rPr lang="en-US" i="1" dirty="0"/>
              <a:t> je </a:t>
            </a:r>
            <a:r>
              <a:rPr lang="en-US" i="1" dirty="0" err="1"/>
              <a:t>méně</a:t>
            </a:r>
            <a:r>
              <a:rPr lang="en-US" i="1" dirty="0"/>
              <a:t> </a:t>
            </a:r>
            <a:r>
              <a:rPr lang="en-US" i="1" dirty="0" err="1"/>
              <a:t>významný</a:t>
            </a:r>
            <a:r>
              <a:rPr lang="en-US" i="1" dirty="0"/>
              <a:t>. To </a:t>
            </a:r>
            <a:r>
              <a:rPr lang="en-US" i="1" dirty="0" err="1"/>
              <a:t>poskytuje</a:t>
            </a:r>
            <a:r>
              <a:rPr lang="en-US" i="1" dirty="0"/>
              <a:t> </a:t>
            </a:r>
            <a:r>
              <a:rPr lang="en-US" i="1" dirty="0" err="1"/>
              <a:t>přesvědčivé</a:t>
            </a:r>
            <a:r>
              <a:rPr lang="en-US" i="1" dirty="0"/>
              <a:t> </a:t>
            </a:r>
            <a:r>
              <a:rPr lang="en-US" i="1" dirty="0" err="1"/>
              <a:t>vysvětlení</a:t>
            </a:r>
            <a:r>
              <a:rPr lang="en-US" i="1" dirty="0"/>
              <a:t> pro </a:t>
            </a:r>
            <a:r>
              <a:rPr lang="en-US" i="1" dirty="0" err="1"/>
              <a:t>vývoj</a:t>
            </a:r>
            <a:r>
              <a:rPr lang="en-US" i="1" dirty="0"/>
              <a:t> </a:t>
            </a:r>
            <a:r>
              <a:rPr lang="en-US" i="1" dirty="0" err="1"/>
              <a:t>polymorfismu</a:t>
            </a:r>
            <a:r>
              <a:rPr lang="en-US" i="1" dirty="0"/>
              <a:t> MHC.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A0399F0-DB54-4A9C-A30E-3B5BA46C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38" y="5119375"/>
            <a:ext cx="2208062" cy="17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2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232B7-12CF-45A0-A667-6EAAE359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15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D350C1-17D8-4973-9040-50DA10137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bohužel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špatná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zpráva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milý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čtenáři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náhodou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potřebujete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orgány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Polymorfismus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podporuje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přežití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populace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nikoli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jedince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onemocněním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ledvin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Odmítnutí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důsledkem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toho,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imunitní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zamění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orgán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dárce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orgán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infikovaný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odpovídajícím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způsobem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zareaguje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napadením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orgánu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což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následek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odmítnutí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transplantátu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3186194-16BD-4430-BA96-A0B0888B5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2" y="4135294"/>
            <a:ext cx="3929316" cy="258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DE764-6B85-4117-9BE8-648C374E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16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11470-A266-482F-9E31-CA66257A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Důležité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obecné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poučení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: 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nic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včetně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imunitního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systému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není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dokonalé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!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Když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už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o tom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mluvíme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pojďme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se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zamyslet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nad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tím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jak T-killer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buňky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mohou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najít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virem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infikované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buňky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dostatečně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rychle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aby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byly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k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něčemu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užitečné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Viry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mohou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produkovat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své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potomky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velmi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rychle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v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některých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případech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za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pouhých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několik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hodin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. Ale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tyto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virové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proteiny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mohou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žít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půl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dne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nebo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déle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což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znamená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že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během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tohoto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období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neposkytují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produkty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degradace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peptidů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pro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prezentaci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molekulami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MHC I.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třídy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Viry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jsou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pryč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aby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infikovaly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jiné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buňky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dlouho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předtím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než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molekuly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MHC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třídy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I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instruují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imunitní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buňky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, aby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infikovanou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buňku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odstranily</a:t>
            </a:r>
            <a:r>
              <a:rPr lang="en-US" i="1" dirty="0">
                <a:solidFill>
                  <a:srgbClr val="212121"/>
                </a:solidFill>
                <a:effectLst/>
                <a:ea typeface="Calibri" panose="020F0502020204030204" pitchFamily="34" charset="0"/>
              </a:rPr>
              <a:t>!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6F00C9B-BBD8-4CA3-806B-4ADD3CF4B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45" y="4841564"/>
            <a:ext cx="4668982" cy="18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58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6CF5C-A48D-4631-9BB7-6283851F5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17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98F536-A28B-453B-A326-F70E759C7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/>
              <a:t>Zkontrolovat</a:t>
            </a:r>
            <a:r>
              <a:rPr lang="en-US" i="1" dirty="0"/>
              <a:t> </a:t>
            </a:r>
            <a:r>
              <a:rPr lang="en-US" i="1" dirty="0" err="1"/>
              <a:t>kámo</a:t>
            </a:r>
            <a:r>
              <a:rPr lang="en-US" i="1" dirty="0"/>
              <a:t>, </a:t>
            </a:r>
            <a:r>
              <a:rPr lang="en-US" i="1" dirty="0" err="1"/>
              <a:t>imunitní</a:t>
            </a:r>
            <a:r>
              <a:rPr lang="en-US" i="1" dirty="0"/>
              <a:t> </a:t>
            </a:r>
            <a:r>
              <a:rPr lang="en-US" i="1" dirty="0" err="1"/>
              <a:t>systém</a:t>
            </a:r>
            <a:r>
              <a:rPr lang="en-US" i="1" dirty="0"/>
              <a:t>? Ne </a:t>
            </a:r>
            <a:r>
              <a:rPr lang="en-US" i="1" dirty="0" err="1"/>
              <a:t>tak</a:t>
            </a:r>
            <a:r>
              <a:rPr lang="en-US" i="1" dirty="0"/>
              <a:t> </a:t>
            </a:r>
            <a:r>
              <a:rPr lang="en-US" i="1" dirty="0" err="1"/>
              <a:t>rychle</a:t>
            </a:r>
            <a:r>
              <a:rPr lang="en-US" i="1" dirty="0"/>
              <a:t>! </a:t>
            </a:r>
            <a:r>
              <a:rPr lang="en-US" i="1" dirty="0" err="1"/>
              <a:t>Některé</a:t>
            </a:r>
            <a:r>
              <a:rPr lang="en-US" i="1" dirty="0"/>
              <a:t> </a:t>
            </a:r>
            <a:r>
              <a:rPr lang="en-US" i="1" dirty="0" err="1"/>
              <a:t>chytré</a:t>
            </a:r>
            <a:r>
              <a:rPr lang="en-US" i="1" dirty="0"/>
              <a:t> </a:t>
            </a:r>
            <a:r>
              <a:rPr lang="en-US" i="1" dirty="0" err="1"/>
              <a:t>viry</a:t>
            </a:r>
            <a:r>
              <a:rPr lang="en-US" i="1" dirty="0"/>
              <a:t>, </a:t>
            </a:r>
            <a:r>
              <a:rPr lang="en-US" i="1" dirty="0" err="1"/>
              <a:t>zejména</a:t>
            </a:r>
            <a:r>
              <a:rPr lang="en-US" i="1" dirty="0"/>
              <a:t> </a:t>
            </a:r>
            <a:r>
              <a:rPr lang="en-US" i="1" dirty="0" err="1"/>
              <a:t>herpesviry</a:t>
            </a:r>
            <a:r>
              <a:rPr lang="en-US" i="1" dirty="0"/>
              <a:t>, se </a:t>
            </a:r>
            <a:r>
              <a:rPr lang="en-US" i="1" dirty="0" err="1"/>
              <a:t>vyvinuly</a:t>
            </a:r>
            <a:r>
              <a:rPr lang="en-US" i="1" dirty="0"/>
              <a:t> </a:t>
            </a:r>
            <a:r>
              <a:rPr lang="en-US" i="1" dirty="0" err="1"/>
              <a:t>tak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narušují</a:t>
            </a:r>
            <a:r>
              <a:rPr lang="en-US" i="1" dirty="0"/>
              <a:t> </a:t>
            </a:r>
            <a:r>
              <a:rPr lang="en-US" i="1" dirty="0" err="1"/>
              <a:t>prezentaci</a:t>
            </a:r>
            <a:r>
              <a:rPr lang="en-US" i="1" dirty="0"/>
              <a:t> </a:t>
            </a:r>
            <a:r>
              <a:rPr lang="en-US" i="1" dirty="0" err="1"/>
              <a:t>antigenu</a:t>
            </a:r>
            <a:r>
              <a:rPr lang="en-US" i="1" dirty="0"/>
              <a:t>. </a:t>
            </a:r>
            <a:r>
              <a:rPr lang="en-US" i="1" dirty="0" err="1"/>
              <a:t>Lidský</a:t>
            </a:r>
            <a:r>
              <a:rPr lang="en-US" i="1" dirty="0"/>
              <a:t> cytomegalovirus HCMV, 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infikuje</a:t>
            </a:r>
            <a:r>
              <a:rPr lang="en-US" i="1" dirty="0"/>
              <a:t> 60 % </a:t>
            </a:r>
            <a:r>
              <a:rPr lang="en-US" i="1" dirty="0" err="1"/>
              <a:t>lidstva</a:t>
            </a:r>
            <a:r>
              <a:rPr lang="en-US" i="1" dirty="0"/>
              <a:t>, </a:t>
            </a:r>
            <a:r>
              <a:rPr lang="en-US" i="1" dirty="0" err="1"/>
              <a:t>vytváří</a:t>
            </a:r>
            <a:r>
              <a:rPr lang="en-US" i="1" dirty="0"/>
              <a:t> </a:t>
            </a:r>
            <a:r>
              <a:rPr lang="en-US" i="1" dirty="0" err="1"/>
              <a:t>sadu</a:t>
            </a:r>
            <a:r>
              <a:rPr lang="en-US" i="1" dirty="0"/>
              <a:t> </a:t>
            </a:r>
            <a:r>
              <a:rPr lang="en-US" i="1" dirty="0" err="1"/>
              <a:t>proteinů</a:t>
            </a:r>
            <a:r>
              <a:rPr lang="en-US" i="1" dirty="0"/>
              <a:t> (US2, US3, US6, US11 a US18),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omezují</a:t>
            </a:r>
            <a:r>
              <a:rPr lang="en-US" i="1" dirty="0"/>
              <a:t> </a:t>
            </a:r>
            <a:r>
              <a:rPr lang="en-US" i="1" dirty="0" err="1"/>
              <a:t>produkci</a:t>
            </a:r>
            <a:r>
              <a:rPr lang="en-US" i="1" dirty="0"/>
              <a:t> </a:t>
            </a:r>
            <a:r>
              <a:rPr lang="en-US" i="1" dirty="0" err="1"/>
              <a:t>peptidů</a:t>
            </a:r>
            <a:r>
              <a:rPr lang="en-US" i="1" dirty="0"/>
              <a:t> </a:t>
            </a:r>
            <a:r>
              <a:rPr lang="en-US" i="1" dirty="0" err="1"/>
              <a:t>nebo</a:t>
            </a:r>
            <a:r>
              <a:rPr lang="en-US" i="1" dirty="0"/>
              <a:t> </a:t>
            </a:r>
            <a:r>
              <a:rPr lang="en-US" i="1" dirty="0" err="1"/>
              <a:t>interferují</a:t>
            </a:r>
            <a:r>
              <a:rPr lang="en-US" i="1" dirty="0"/>
              <a:t> s </a:t>
            </a:r>
            <a:r>
              <a:rPr lang="en-US" i="1" dirty="0" err="1"/>
              <a:t>funkcí</a:t>
            </a:r>
            <a:r>
              <a:rPr lang="en-US" i="1" dirty="0"/>
              <a:t> HLA </a:t>
            </a:r>
            <a:r>
              <a:rPr lang="en-US" i="1" dirty="0" err="1"/>
              <a:t>třídy</a:t>
            </a:r>
            <a:r>
              <a:rPr lang="en-US" i="1" dirty="0"/>
              <a:t> I.</a:t>
            </a:r>
            <a:endParaRPr lang="nl-NL" i="1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DB3C1048-6107-460F-93ED-22EC859F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943657"/>
            <a:ext cx="5181600" cy="27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BB9E2-46E6-45DB-8019-14A370B2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8339E3-A4B0-4132-A7F0-BEFB5B2D1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Je </a:t>
            </a:r>
            <a:r>
              <a:rPr lang="en-US" i="1" dirty="0" err="1"/>
              <a:t>tedy</a:t>
            </a:r>
            <a:r>
              <a:rPr lang="en-US" i="1" dirty="0"/>
              <a:t> </a:t>
            </a:r>
            <a:r>
              <a:rPr lang="en-US" i="1" dirty="0" err="1"/>
              <a:t>možné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některé</a:t>
            </a:r>
            <a:r>
              <a:rPr lang="en-US" i="1" dirty="0"/>
              <a:t> </a:t>
            </a:r>
            <a:r>
              <a:rPr lang="en-US" i="1" dirty="0" err="1"/>
              <a:t>alely</a:t>
            </a:r>
            <a:r>
              <a:rPr lang="en-US" i="1" dirty="0"/>
              <a:t> HLA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lepší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zvládání</a:t>
            </a:r>
            <a:r>
              <a:rPr lang="en-US" i="1" dirty="0"/>
              <a:t> </a:t>
            </a:r>
            <a:r>
              <a:rPr lang="en-US" i="1" dirty="0" err="1"/>
              <a:t>virových</a:t>
            </a:r>
            <a:r>
              <a:rPr lang="en-US" i="1" dirty="0"/>
              <a:t> </a:t>
            </a:r>
            <a:r>
              <a:rPr lang="en-US" i="1" dirty="0" err="1"/>
              <a:t>infekcí</a:t>
            </a:r>
            <a:r>
              <a:rPr lang="en-US" i="1" dirty="0"/>
              <a:t> </a:t>
            </a:r>
            <a:r>
              <a:rPr lang="en-US" i="1" dirty="0" err="1"/>
              <a:t>než</a:t>
            </a:r>
            <a:r>
              <a:rPr lang="en-US" i="1" dirty="0"/>
              <a:t> </a:t>
            </a:r>
            <a:r>
              <a:rPr lang="en-US" i="1" dirty="0" err="1"/>
              <a:t>jiné</a:t>
            </a:r>
            <a:r>
              <a:rPr lang="en-US" i="1" dirty="0"/>
              <a:t>? </a:t>
            </a:r>
            <a:r>
              <a:rPr lang="en-US" i="1" dirty="0" err="1"/>
              <a:t>Některé</a:t>
            </a:r>
            <a:r>
              <a:rPr lang="en-US" i="1" dirty="0"/>
              <a:t> </a:t>
            </a:r>
            <a:r>
              <a:rPr lang="en-US" i="1" dirty="0" err="1"/>
              <a:t>alely</a:t>
            </a:r>
            <a:r>
              <a:rPr lang="en-US" i="1" dirty="0"/>
              <a:t> HLA-B </a:t>
            </a:r>
            <a:r>
              <a:rPr lang="en-US" i="1" dirty="0" err="1"/>
              <a:t>chrání</a:t>
            </a:r>
            <a:r>
              <a:rPr lang="en-US" i="1" dirty="0"/>
              <a:t> </a:t>
            </a:r>
            <a:r>
              <a:rPr lang="en-US" i="1" dirty="0" err="1"/>
              <a:t>lépe</a:t>
            </a:r>
            <a:r>
              <a:rPr lang="en-US" i="1" dirty="0"/>
              <a:t> </a:t>
            </a:r>
            <a:r>
              <a:rPr lang="en-US" i="1" dirty="0" err="1"/>
              <a:t>před</a:t>
            </a:r>
            <a:r>
              <a:rPr lang="en-US" i="1" dirty="0"/>
              <a:t> HIV, </a:t>
            </a:r>
            <a:r>
              <a:rPr lang="en-US" i="1" dirty="0" err="1"/>
              <a:t>jiné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lepší</a:t>
            </a:r>
            <a:r>
              <a:rPr lang="en-US" i="1" dirty="0"/>
              <a:t> pro Covid. </a:t>
            </a:r>
            <a:r>
              <a:rPr lang="en-US" i="1" dirty="0" err="1"/>
              <a:t>Různé</a:t>
            </a:r>
            <a:r>
              <a:rPr lang="en-US" i="1" dirty="0"/>
              <a:t> </a:t>
            </a:r>
            <a:r>
              <a:rPr lang="en-US" i="1" dirty="0" err="1"/>
              <a:t>alely</a:t>
            </a:r>
            <a:r>
              <a:rPr lang="en-US" i="1" dirty="0"/>
              <a:t> HLA </a:t>
            </a:r>
            <a:r>
              <a:rPr lang="en-US" i="1" dirty="0" err="1"/>
              <a:t>byly</a:t>
            </a:r>
            <a:r>
              <a:rPr lang="en-US" i="1" dirty="0"/>
              <a:t> </a:t>
            </a:r>
            <a:r>
              <a:rPr lang="en-US" i="1" dirty="0" err="1"/>
              <a:t>vybrány</a:t>
            </a:r>
            <a:r>
              <a:rPr lang="en-US" i="1" dirty="0"/>
              <a:t> v </a:t>
            </a:r>
            <a:r>
              <a:rPr lang="en-US" i="1" dirty="0" err="1"/>
              <a:t>průběhu</a:t>
            </a:r>
            <a:r>
              <a:rPr lang="en-US" i="1" dirty="0"/>
              <a:t> </a:t>
            </a:r>
            <a:r>
              <a:rPr lang="en-US" i="1" dirty="0" err="1"/>
              <a:t>věků</a:t>
            </a:r>
            <a:r>
              <a:rPr lang="en-US" i="1" dirty="0"/>
              <a:t>, aby se </a:t>
            </a:r>
            <a:r>
              <a:rPr lang="en-US" i="1" dirty="0" err="1"/>
              <a:t>vypořádaly</a:t>
            </a:r>
            <a:r>
              <a:rPr lang="en-US" i="1" dirty="0"/>
              <a:t> s </a:t>
            </a:r>
            <a:r>
              <a:rPr lang="en-US" i="1" dirty="0" err="1"/>
              <a:t>různými</a:t>
            </a:r>
            <a:r>
              <a:rPr lang="en-US" i="1" dirty="0"/>
              <a:t> </a:t>
            </a:r>
            <a:r>
              <a:rPr lang="en-US" i="1" dirty="0" err="1"/>
              <a:t>patogeny</a:t>
            </a:r>
            <a:r>
              <a:rPr lang="en-US" i="1" dirty="0"/>
              <a:t>. </a:t>
            </a:r>
            <a:r>
              <a:rPr lang="en-US" i="1" dirty="0" err="1"/>
              <a:t>Například</a:t>
            </a:r>
            <a:r>
              <a:rPr lang="en-US" i="1" dirty="0"/>
              <a:t> HLA-A2 se </a:t>
            </a:r>
            <a:r>
              <a:rPr lang="en-US" i="1" dirty="0" err="1"/>
              <a:t>nachází</a:t>
            </a:r>
            <a:r>
              <a:rPr lang="en-US" i="1" dirty="0"/>
              <a:t> u </a:t>
            </a:r>
            <a:r>
              <a:rPr lang="en-US" i="1" dirty="0">
                <a:highlight>
                  <a:srgbClr val="FFFF00"/>
                </a:highlight>
              </a:rPr>
              <a:t>40 % </a:t>
            </a:r>
            <a:r>
              <a:rPr lang="en-US" i="1" dirty="0" err="1"/>
              <a:t>evropské</a:t>
            </a:r>
            <a:r>
              <a:rPr lang="en-US" i="1" dirty="0"/>
              <a:t> populace, </a:t>
            </a:r>
            <a:r>
              <a:rPr lang="en-US" i="1" dirty="0" err="1"/>
              <a:t>což</a:t>
            </a:r>
            <a:r>
              <a:rPr lang="en-US" i="1" dirty="0"/>
              <a:t> je </a:t>
            </a:r>
            <a:r>
              <a:rPr lang="en-US" i="1" dirty="0" err="1"/>
              <a:t>nejvyšší</a:t>
            </a:r>
            <a:r>
              <a:rPr lang="en-US" i="1" dirty="0"/>
              <a:t> prevalence </a:t>
            </a:r>
            <a:r>
              <a:rPr lang="en-US" i="1" dirty="0" err="1"/>
              <a:t>jakékoli</a:t>
            </a:r>
            <a:r>
              <a:rPr lang="en-US" i="1" dirty="0"/>
              <a:t> </a:t>
            </a:r>
            <a:r>
              <a:rPr lang="en-US" i="1" dirty="0" err="1"/>
              <a:t>alely</a:t>
            </a:r>
            <a:r>
              <a:rPr lang="en-US" i="1" dirty="0"/>
              <a:t> HLA v </a:t>
            </a:r>
            <a:r>
              <a:rPr lang="en-US" i="1" dirty="0" err="1"/>
              <a:t>dané</a:t>
            </a:r>
            <a:r>
              <a:rPr lang="en-US" i="1" dirty="0"/>
              <a:t> </a:t>
            </a:r>
            <a:r>
              <a:rPr lang="en-US" i="1" dirty="0" err="1"/>
              <a:t>skupině</a:t>
            </a:r>
            <a:r>
              <a:rPr lang="en-US" i="1" dirty="0"/>
              <a:t>. To </a:t>
            </a:r>
            <a:r>
              <a:rPr lang="en-US" i="1" dirty="0" err="1"/>
              <a:t>pravděpodobně</a:t>
            </a:r>
            <a:r>
              <a:rPr lang="en-US" i="1" dirty="0"/>
              <a:t> </a:t>
            </a:r>
            <a:r>
              <a:rPr lang="en-US" i="1" dirty="0" err="1"/>
              <a:t>vyplývá</a:t>
            </a:r>
            <a:r>
              <a:rPr lang="en-US" i="1" dirty="0"/>
              <a:t> ze </a:t>
            </a:r>
            <a:r>
              <a:rPr lang="en-US" i="1" dirty="0" err="1"/>
              <a:t>schopnosti</a:t>
            </a:r>
            <a:r>
              <a:rPr lang="en-US" i="1" dirty="0"/>
              <a:t> HLA-A2 se </a:t>
            </a:r>
            <a:r>
              <a:rPr lang="en-US" i="1" dirty="0" err="1"/>
              <a:t>chránit</a:t>
            </a:r>
            <a:r>
              <a:rPr lang="en-US" i="1" dirty="0"/>
              <a:t> </a:t>
            </a:r>
            <a:r>
              <a:rPr lang="en-US" i="1" dirty="0" err="1"/>
              <a:t>před</a:t>
            </a:r>
            <a:r>
              <a:rPr lang="en-US" i="1" dirty="0"/>
              <a:t> </a:t>
            </a:r>
            <a:r>
              <a:rPr lang="en-US" i="1" dirty="0" err="1"/>
              <a:t>patogenem</a:t>
            </a:r>
            <a:r>
              <a:rPr lang="en-US" i="1" dirty="0"/>
              <a:t> v </a:t>
            </a:r>
            <a:r>
              <a:rPr lang="en-US" i="1" dirty="0" err="1"/>
              <a:t>jednom</a:t>
            </a:r>
            <a:r>
              <a:rPr lang="en-US" i="1" dirty="0"/>
              <a:t> </a:t>
            </a:r>
            <a:r>
              <a:rPr lang="en-US" i="1" dirty="0" err="1"/>
              <a:t>časovém</a:t>
            </a:r>
            <a:r>
              <a:rPr lang="en-US" i="1" dirty="0"/>
              <a:t> </a:t>
            </a:r>
            <a:r>
              <a:rPr lang="en-US" i="1" dirty="0" err="1"/>
              <a:t>bodě</a:t>
            </a:r>
            <a:r>
              <a:rPr lang="en-US" i="1" dirty="0"/>
              <a:t>, 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již</a:t>
            </a:r>
            <a:r>
              <a:rPr lang="en-US" i="1" dirty="0"/>
              <a:t> </a:t>
            </a:r>
            <a:r>
              <a:rPr lang="en-US" i="1" dirty="0" err="1"/>
              <a:t>nemusí</a:t>
            </a:r>
            <a:r>
              <a:rPr lang="en-US" i="1" dirty="0"/>
              <a:t> </a:t>
            </a:r>
            <a:r>
              <a:rPr lang="en-US" i="1" dirty="0" err="1"/>
              <a:t>být</a:t>
            </a:r>
            <a:r>
              <a:rPr lang="en-US" i="1" dirty="0"/>
              <a:t> </a:t>
            </a:r>
            <a:r>
              <a:rPr lang="en-US" i="1" dirty="0" err="1"/>
              <a:t>hlavní</a:t>
            </a:r>
            <a:r>
              <a:rPr lang="en-US" i="1" dirty="0"/>
              <a:t> </a:t>
            </a:r>
            <a:r>
              <a:rPr lang="en-US" i="1" dirty="0" err="1"/>
              <a:t>příčinou</a:t>
            </a:r>
            <a:r>
              <a:rPr lang="en-US" i="1" dirty="0"/>
              <a:t> </a:t>
            </a:r>
            <a:r>
              <a:rPr lang="en-US" i="1" dirty="0" err="1"/>
              <a:t>lidských</a:t>
            </a:r>
            <a:r>
              <a:rPr lang="en-US" i="1" dirty="0"/>
              <a:t> </a:t>
            </a:r>
            <a:r>
              <a:rPr lang="en-US" i="1" dirty="0" err="1"/>
              <a:t>onemocnění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89826A9-C21B-411F-9A1F-C7A2666DC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37" y="4419523"/>
            <a:ext cx="2580409" cy="22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66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33F58-5EB1-4141-A7B5-3EBDE164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852AE4-D1CE-41C4-AFCC-76BDA0E9D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/>
              <a:t>Asi</a:t>
            </a:r>
            <a:r>
              <a:rPr lang="en-US" i="1" dirty="0"/>
              <a:t> </a:t>
            </a:r>
            <a:r>
              <a:rPr lang="en-US" i="1" dirty="0" err="1"/>
              <a:t>před</a:t>
            </a:r>
            <a:r>
              <a:rPr lang="en-US" i="1" dirty="0"/>
              <a:t> 1900 </a:t>
            </a:r>
            <a:r>
              <a:rPr lang="en-US" i="1" dirty="0" err="1"/>
              <a:t>lety</a:t>
            </a:r>
            <a:r>
              <a:rPr lang="en-US" i="1" dirty="0"/>
              <a:t> </a:t>
            </a:r>
            <a:r>
              <a:rPr lang="en-US" i="1" dirty="0" err="1"/>
              <a:t>provedli</a:t>
            </a:r>
            <a:r>
              <a:rPr lang="en-US" i="1" dirty="0"/>
              <a:t> </a:t>
            </a:r>
            <a:r>
              <a:rPr lang="en-US" i="1" dirty="0" err="1"/>
              <a:t>dva</a:t>
            </a:r>
            <a:r>
              <a:rPr lang="en-US" i="1" dirty="0"/>
              <a:t> </a:t>
            </a:r>
            <a:r>
              <a:rPr lang="en-US" i="1" dirty="0" err="1"/>
              <a:t>arabští</a:t>
            </a:r>
            <a:r>
              <a:rPr lang="en-US" i="1" dirty="0"/>
              <a:t> </a:t>
            </a:r>
            <a:r>
              <a:rPr lang="en-US" i="1" dirty="0" err="1"/>
              <a:t>bratři</a:t>
            </a:r>
            <a:r>
              <a:rPr lang="en-US" i="1" dirty="0"/>
              <a:t> a </a:t>
            </a:r>
            <a:r>
              <a:rPr lang="en-US" i="1" dirty="0" err="1"/>
              <a:t>lékaři</a:t>
            </a:r>
            <a:r>
              <a:rPr lang="en-US" i="1" dirty="0"/>
              <a:t> Cosmas a </a:t>
            </a:r>
            <a:r>
              <a:rPr lang="en-US" i="1" dirty="0" err="1"/>
              <a:t>Damianus</a:t>
            </a:r>
            <a:r>
              <a:rPr lang="en-US" i="1" dirty="0"/>
              <a:t> </a:t>
            </a:r>
            <a:r>
              <a:rPr lang="en-US" i="1" dirty="0" err="1"/>
              <a:t>první</a:t>
            </a:r>
            <a:r>
              <a:rPr lang="en-US" i="1" dirty="0"/>
              <a:t> </a:t>
            </a:r>
            <a:r>
              <a:rPr lang="en-US" i="1" dirty="0" err="1"/>
              <a:t>známou</a:t>
            </a:r>
            <a:r>
              <a:rPr lang="en-US" i="1" dirty="0"/>
              <a:t> </a:t>
            </a:r>
            <a:r>
              <a:rPr lang="en-US" i="1" dirty="0" err="1"/>
              <a:t>transplantaci</a:t>
            </a:r>
            <a:r>
              <a:rPr lang="en-US" i="1" dirty="0"/>
              <a:t>, </a:t>
            </a:r>
            <a:r>
              <a:rPr lang="en-US" i="1" dirty="0" err="1"/>
              <a:t>kde</a:t>
            </a:r>
            <a:r>
              <a:rPr lang="en-US" i="1" dirty="0"/>
              <a:t> </a:t>
            </a:r>
            <a:r>
              <a:rPr lang="en-US" i="1" dirty="0" err="1"/>
              <a:t>nahradili</a:t>
            </a:r>
            <a:r>
              <a:rPr lang="en-US" i="1" dirty="0"/>
              <a:t> </a:t>
            </a:r>
            <a:r>
              <a:rPr lang="en-US" i="1" dirty="0" err="1"/>
              <a:t>kupcovu</a:t>
            </a:r>
            <a:r>
              <a:rPr lang="en-US" i="1" dirty="0"/>
              <a:t> </a:t>
            </a:r>
            <a:r>
              <a:rPr lang="en-US" i="1" dirty="0" err="1"/>
              <a:t>gangrenózní</a:t>
            </a:r>
            <a:r>
              <a:rPr lang="en-US" i="1" dirty="0"/>
              <a:t> </a:t>
            </a:r>
            <a:r>
              <a:rPr lang="en-US" i="1" dirty="0" err="1"/>
              <a:t>nohu</a:t>
            </a:r>
            <a:r>
              <a:rPr lang="en-US" i="1" dirty="0"/>
              <a:t> </a:t>
            </a:r>
            <a:r>
              <a:rPr lang="en-US" i="1" dirty="0" err="1"/>
              <a:t>nohou</a:t>
            </a:r>
            <a:r>
              <a:rPr lang="en-US" i="1" dirty="0"/>
              <a:t> </a:t>
            </a:r>
            <a:r>
              <a:rPr lang="en-US" i="1" dirty="0" err="1"/>
              <a:t>jeho</a:t>
            </a:r>
            <a:r>
              <a:rPr lang="en-US" i="1" dirty="0"/>
              <a:t> </a:t>
            </a:r>
            <a:r>
              <a:rPr lang="en-US" i="1" dirty="0" err="1"/>
              <a:t>otroka</a:t>
            </a:r>
            <a:r>
              <a:rPr lang="en-US" i="1" dirty="0"/>
              <a:t>. </a:t>
            </a:r>
            <a:r>
              <a:rPr lang="en-US" i="1" dirty="0" err="1"/>
              <a:t>Osud</a:t>
            </a:r>
            <a:r>
              <a:rPr lang="en-US" i="1" dirty="0"/>
              <a:t> </a:t>
            </a:r>
            <a:r>
              <a:rPr lang="en-US" i="1" dirty="0" err="1"/>
              <a:t>otroka</a:t>
            </a:r>
            <a:r>
              <a:rPr lang="en-US" i="1" dirty="0"/>
              <a:t> je v </a:t>
            </a:r>
            <a:r>
              <a:rPr lang="en-US" i="1" dirty="0" err="1"/>
              <a:t>historii</a:t>
            </a:r>
            <a:r>
              <a:rPr lang="en-US" i="1" dirty="0"/>
              <a:t> </a:t>
            </a:r>
            <a:r>
              <a:rPr lang="en-US" i="1" dirty="0" err="1"/>
              <a:t>neznámý</a:t>
            </a:r>
            <a:r>
              <a:rPr lang="en-US" i="1" dirty="0"/>
              <a:t>, ale </a:t>
            </a:r>
            <a:r>
              <a:rPr lang="en-US" i="1" dirty="0" err="1"/>
              <a:t>bylo</a:t>
            </a:r>
            <a:r>
              <a:rPr lang="en-US" i="1" dirty="0"/>
              <a:t> </a:t>
            </a:r>
            <a:r>
              <a:rPr lang="en-US" i="1" dirty="0" err="1"/>
              <a:t>nepravděpodobné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by </a:t>
            </a:r>
            <a:r>
              <a:rPr lang="en-US" i="1" dirty="0" err="1"/>
              <a:t>šlo</a:t>
            </a:r>
            <a:r>
              <a:rPr lang="en-US" i="1" dirty="0"/>
              <a:t> o </a:t>
            </a:r>
            <a:r>
              <a:rPr lang="en-US" i="1" dirty="0" err="1"/>
              <a:t>dobrovolný</a:t>
            </a:r>
            <a:r>
              <a:rPr lang="en-US" i="1" dirty="0"/>
              <a:t> </a:t>
            </a:r>
            <a:r>
              <a:rPr lang="en-US" i="1" dirty="0" err="1"/>
              <a:t>dar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F57D441D-8948-45C7-AEC6-FD3E1795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8" y="3424205"/>
            <a:ext cx="4314367" cy="306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1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4AFAE-F300-4F0B-BD23-9379ABA4F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19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956667-881B-485C-A692-6C7BFE9B3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3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Ale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tu</a:t>
            </a:r>
            <a:r>
              <a:rPr lang="en-US" i="1" dirty="0"/>
              <a:t> </a:t>
            </a:r>
            <a:r>
              <a:rPr lang="en-US" i="1" dirty="0" err="1"/>
              <a:t>vedlejší</a:t>
            </a:r>
            <a:r>
              <a:rPr lang="en-US" i="1" dirty="0"/>
              <a:t> </a:t>
            </a:r>
            <a:r>
              <a:rPr lang="en-US" i="1" dirty="0" err="1"/>
              <a:t>důsledky</a:t>
            </a:r>
            <a:r>
              <a:rPr lang="en-US" i="1" dirty="0"/>
              <a:t>. </a:t>
            </a:r>
            <a:r>
              <a:rPr lang="en-US" i="1" dirty="0" err="1"/>
              <a:t>Vezměte</a:t>
            </a:r>
            <a:r>
              <a:rPr lang="en-US" i="1" dirty="0"/>
              <a:t> </a:t>
            </a:r>
            <a:r>
              <a:rPr lang="en-US" i="1" dirty="0" err="1"/>
              <a:t>si</a:t>
            </a:r>
            <a:r>
              <a:rPr lang="en-US" i="1" dirty="0"/>
              <a:t> </a:t>
            </a:r>
            <a:r>
              <a:rPr lang="en-US" i="1" dirty="0" err="1"/>
              <a:t>alelu</a:t>
            </a:r>
            <a:r>
              <a:rPr lang="en-US" i="1" dirty="0"/>
              <a:t> HLA </a:t>
            </a:r>
            <a:r>
              <a:rPr lang="en-US" i="1" dirty="0">
                <a:highlight>
                  <a:srgbClr val="FFFF00"/>
                </a:highlight>
              </a:rPr>
              <a:t>HLA-B*27:05</a:t>
            </a:r>
            <a:r>
              <a:rPr lang="en-US" i="1" dirty="0"/>
              <a:t>. Tato </a:t>
            </a:r>
            <a:r>
              <a:rPr lang="en-US" i="1" dirty="0" err="1"/>
              <a:t>alela</a:t>
            </a:r>
            <a:r>
              <a:rPr lang="en-US" i="1" dirty="0"/>
              <a:t> je </a:t>
            </a:r>
            <a:r>
              <a:rPr lang="en-US" i="1" dirty="0" err="1"/>
              <a:t>přítomna</a:t>
            </a:r>
            <a:r>
              <a:rPr lang="en-US" i="1" dirty="0"/>
              <a:t> u 8 % </a:t>
            </a:r>
            <a:r>
              <a:rPr lang="en-US" i="1" dirty="0" err="1"/>
              <a:t>kavkazské</a:t>
            </a:r>
            <a:r>
              <a:rPr lang="en-US" i="1" dirty="0"/>
              <a:t> populace. </a:t>
            </a:r>
            <a:r>
              <a:rPr lang="en-US" i="1" dirty="0" err="1"/>
              <a:t>Více</a:t>
            </a:r>
            <a:r>
              <a:rPr lang="en-US" i="1" dirty="0"/>
              <a:t> </a:t>
            </a:r>
            <a:r>
              <a:rPr lang="en-US" i="1" dirty="0" err="1"/>
              <a:t>než</a:t>
            </a:r>
            <a:r>
              <a:rPr lang="en-US" i="1" dirty="0"/>
              <a:t> 90 % </a:t>
            </a:r>
            <a:r>
              <a:rPr lang="en-US" i="1" dirty="0" err="1"/>
              <a:t>pacientů</a:t>
            </a:r>
            <a:r>
              <a:rPr lang="en-US" i="1" dirty="0"/>
              <a:t> s </a:t>
            </a:r>
            <a:r>
              <a:rPr lang="en-US" i="1" dirty="0" err="1">
                <a:highlight>
                  <a:srgbClr val="FFFF00"/>
                </a:highlight>
              </a:rPr>
              <a:t>ankylozující</a:t>
            </a:r>
            <a:r>
              <a:rPr lang="en-US" i="1" dirty="0">
                <a:highlight>
                  <a:srgbClr val="FFFF00"/>
                </a:highlight>
              </a:rPr>
              <a:t> </a:t>
            </a:r>
            <a:r>
              <a:rPr lang="en-US" i="1" dirty="0" err="1">
                <a:highlight>
                  <a:srgbClr val="FFFF00"/>
                </a:highlight>
              </a:rPr>
              <a:t>spondylitidou</a:t>
            </a:r>
            <a:r>
              <a:rPr lang="en-US" i="1" dirty="0">
                <a:highlight>
                  <a:srgbClr val="FFFF00"/>
                </a:highlight>
              </a:rPr>
              <a:t> </a:t>
            </a:r>
            <a:r>
              <a:rPr lang="en-US" i="1" dirty="0" err="1"/>
              <a:t>má</a:t>
            </a:r>
            <a:r>
              <a:rPr lang="en-US" i="1" dirty="0"/>
              <a:t> </a:t>
            </a:r>
            <a:r>
              <a:rPr lang="en-US" i="1" dirty="0" err="1"/>
              <a:t>tuto</a:t>
            </a:r>
            <a:r>
              <a:rPr lang="en-US" i="1" dirty="0"/>
              <a:t> </a:t>
            </a:r>
            <a:r>
              <a:rPr lang="en-US" i="1" dirty="0" err="1"/>
              <a:t>alelu</a:t>
            </a:r>
            <a:r>
              <a:rPr lang="en-US" i="1" dirty="0"/>
              <a:t>, </a:t>
            </a:r>
            <a:r>
              <a:rPr lang="en-US" i="1" dirty="0" err="1"/>
              <a:t>která</a:t>
            </a:r>
            <a:r>
              <a:rPr lang="en-US" i="1" dirty="0"/>
              <a:t> </a:t>
            </a:r>
            <a:r>
              <a:rPr lang="en-US" i="1" dirty="0" err="1"/>
              <a:t>pravděpodobně</a:t>
            </a:r>
            <a:r>
              <a:rPr lang="en-US" i="1" dirty="0"/>
              <a:t> </a:t>
            </a:r>
            <a:r>
              <a:rPr lang="en-US" i="1" dirty="0" err="1"/>
              <a:t>spouští</a:t>
            </a:r>
            <a:r>
              <a:rPr lang="en-US" i="1" dirty="0"/>
              <a:t> </a:t>
            </a:r>
            <a:r>
              <a:rPr lang="en-US" i="1" dirty="0" err="1"/>
              <a:t>autoimunitní</a:t>
            </a:r>
            <a:r>
              <a:rPr lang="en-US" i="1" dirty="0"/>
              <a:t> T </a:t>
            </a:r>
            <a:r>
              <a:rPr lang="en-US" i="1" dirty="0" err="1"/>
              <a:t>buněčnou</a:t>
            </a:r>
            <a:r>
              <a:rPr lang="en-US" i="1" dirty="0"/>
              <a:t> </a:t>
            </a:r>
            <a:r>
              <a:rPr lang="en-US" i="1" dirty="0" err="1"/>
              <a:t>reakci</a:t>
            </a:r>
            <a:r>
              <a:rPr lang="en-US" i="1" dirty="0"/>
              <a:t> v </a:t>
            </a:r>
            <a:r>
              <a:rPr lang="en-US" i="1" dirty="0" err="1"/>
              <a:t>páteři</a:t>
            </a:r>
            <a:r>
              <a:rPr lang="en-US" i="1" dirty="0"/>
              <a:t>. </a:t>
            </a:r>
            <a:r>
              <a:rPr lang="en-US" i="1" dirty="0" err="1"/>
              <a:t>Imunitní</a:t>
            </a:r>
            <a:r>
              <a:rPr lang="en-US" i="1" dirty="0"/>
              <a:t> </a:t>
            </a:r>
            <a:r>
              <a:rPr lang="en-US" i="1" dirty="0" err="1"/>
              <a:t>systém</a:t>
            </a:r>
            <a:r>
              <a:rPr lang="en-US" i="1" dirty="0"/>
              <a:t> </a:t>
            </a:r>
            <a:r>
              <a:rPr lang="en-US" i="1" dirty="0" err="1"/>
              <a:t>funguje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ostří</a:t>
            </a:r>
            <a:r>
              <a:rPr lang="en-US" i="1" dirty="0"/>
              <a:t> </a:t>
            </a:r>
            <a:r>
              <a:rPr lang="en-US" i="1" dirty="0" err="1"/>
              <a:t>nože</a:t>
            </a:r>
            <a:r>
              <a:rPr lang="en-US" i="1" dirty="0"/>
              <a:t> </a:t>
            </a:r>
            <a:r>
              <a:rPr lang="en-US" i="1" dirty="0" err="1"/>
              <a:t>mezi</a:t>
            </a:r>
            <a:r>
              <a:rPr lang="en-US" i="1" dirty="0"/>
              <a:t> </a:t>
            </a:r>
            <a:r>
              <a:rPr lang="en-US" i="1" dirty="0" err="1"/>
              <a:t>poskytováním</a:t>
            </a:r>
            <a:r>
              <a:rPr lang="en-US" i="1" dirty="0"/>
              <a:t> </a:t>
            </a:r>
            <a:r>
              <a:rPr lang="en-US" i="1" dirty="0" err="1"/>
              <a:t>účinné</a:t>
            </a:r>
            <a:r>
              <a:rPr lang="en-US" i="1" dirty="0"/>
              <a:t> </a:t>
            </a:r>
            <a:r>
              <a:rPr lang="en-US" i="1" dirty="0" err="1"/>
              <a:t>imunity</a:t>
            </a:r>
            <a:r>
              <a:rPr lang="en-US" i="1" dirty="0"/>
              <a:t> bez </a:t>
            </a:r>
            <a:r>
              <a:rPr lang="en-US" i="1" dirty="0" err="1"/>
              <a:t>poškození</a:t>
            </a:r>
            <a:r>
              <a:rPr lang="en-US" i="1" dirty="0"/>
              <a:t> </a:t>
            </a:r>
            <a:r>
              <a:rPr lang="en-US" i="1" dirty="0" err="1"/>
              <a:t>tkání</a:t>
            </a:r>
            <a:r>
              <a:rPr lang="en-US" i="1" dirty="0"/>
              <a:t> “</a:t>
            </a:r>
            <a:r>
              <a:rPr lang="en-US" i="1" dirty="0" err="1"/>
              <a:t>přátelským</a:t>
            </a:r>
            <a:r>
              <a:rPr lang="en-US" i="1" dirty="0"/>
              <a:t> </a:t>
            </a:r>
            <a:r>
              <a:rPr lang="en-US" i="1" dirty="0" err="1"/>
              <a:t>ohněm</a:t>
            </a:r>
            <a:r>
              <a:rPr lang="en-US" i="1" dirty="0"/>
              <a:t>”.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94B795B-9F83-45A5-BE1D-29C8B001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880945"/>
            <a:ext cx="3411682" cy="26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8B0C4-6E29-465E-BB07-791764F5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20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FB5896-D463-42E2-A95E-DF264B7C6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/>
              <a:t>Prospěšná</a:t>
            </a:r>
            <a:r>
              <a:rPr lang="en-US" i="1" dirty="0"/>
              <a:t> </a:t>
            </a:r>
            <a:r>
              <a:rPr lang="en-US" i="1" dirty="0" err="1"/>
              <a:t>může</a:t>
            </a:r>
            <a:r>
              <a:rPr lang="en-US" i="1" dirty="0"/>
              <a:t> </a:t>
            </a:r>
            <a:r>
              <a:rPr lang="en-US" i="1" dirty="0" err="1"/>
              <a:t>být</a:t>
            </a:r>
            <a:r>
              <a:rPr lang="en-US" i="1" dirty="0"/>
              <a:t> </a:t>
            </a:r>
            <a:r>
              <a:rPr lang="en-US" i="1" dirty="0" err="1"/>
              <a:t>také</a:t>
            </a:r>
            <a:r>
              <a:rPr lang="en-US" i="1" dirty="0"/>
              <a:t> </a:t>
            </a:r>
            <a:r>
              <a:rPr lang="en-US" i="1" dirty="0" err="1"/>
              <a:t>autoimunita</a:t>
            </a:r>
            <a:r>
              <a:rPr lang="en-US" i="1" dirty="0"/>
              <a:t> T </a:t>
            </a:r>
            <a:r>
              <a:rPr lang="en-US" i="1" dirty="0" err="1"/>
              <a:t>buněk</a:t>
            </a:r>
            <a:r>
              <a:rPr lang="en-US" i="1" dirty="0"/>
              <a:t>. </a:t>
            </a:r>
            <a:r>
              <a:rPr lang="en-US" i="1" dirty="0" err="1"/>
              <a:t>Rakovinné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mají</a:t>
            </a:r>
            <a:r>
              <a:rPr lang="en-US" i="1" dirty="0"/>
              <a:t> </a:t>
            </a:r>
            <a:r>
              <a:rPr lang="en-US" i="1" dirty="0" err="1"/>
              <a:t>typicky</a:t>
            </a:r>
            <a:r>
              <a:rPr lang="en-US" i="1" dirty="0"/>
              <a:t> </a:t>
            </a:r>
            <a:r>
              <a:rPr lang="en-US" i="1" dirty="0" err="1"/>
              <a:t>mnoho</a:t>
            </a:r>
            <a:r>
              <a:rPr lang="en-US" i="1" dirty="0"/>
              <a:t> </a:t>
            </a:r>
            <a:r>
              <a:rPr lang="en-US" i="1" dirty="0" err="1"/>
              <a:t>mutací</a:t>
            </a:r>
            <a:r>
              <a:rPr lang="en-US" i="1" dirty="0"/>
              <a:t> a </a:t>
            </a:r>
            <a:r>
              <a:rPr lang="en-US" i="1" dirty="0" err="1"/>
              <a:t>dalších</a:t>
            </a:r>
            <a:r>
              <a:rPr lang="en-US" i="1" dirty="0"/>
              <a:t> </a:t>
            </a:r>
            <a:r>
              <a:rPr lang="en-US" i="1" dirty="0" err="1"/>
              <a:t>změn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vedou</a:t>
            </a:r>
            <a:r>
              <a:rPr lang="en-US" i="1" dirty="0"/>
              <a:t> </a:t>
            </a:r>
            <a:r>
              <a:rPr lang="en-US" i="1" dirty="0" err="1"/>
              <a:t>ke</a:t>
            </a:r>
            <a:r>
              <a:rPr lang="en-US" i="1" dirty="0"/>
              <a:t> </a:t>
            </a:r>
            <a:r>
              <a:rPr lang="en-US" i="1" dirty="0" err="1"/>
              <a:t>generování</a:t>
            </a:r>
            <a:r>
              <a:rPr lang="en-US" i="1" dirty="0"/>
              <a:t> </a:t>
            </a:r>
            <a:r>
              <a:rPr lang="en-US" i="1" dirty="0" err="1"/>
              <a:t>peptidů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se </a:t>
            </a:r>
            <a:r>
              <a:rPr lang="en-US" i="1" dirty="0" err="1"/>
              <a:t>liší</a:t>
            </a:r>
            <a:r>
              <a:rPr lang="en-US" i="1" dirty="0"/>
              <a:t> od </a:t>
            </a:r>
            <a:r>
              <a:rPr lang="en-US" i="1" dirty="0" err="1"/>
              <a:t>normálních</a:t>
            </a:r>
            <a:r>
              <a:rPr lang="en-US" i="1" dirty="0"/>
              <a:t> </a:t>
            </a:r>
            <a:r>
              <a:rPr lang="en-US" i="1" dirty="0" err="1"/>
              <a:t>buněčných</a:t>
            </a:r>
            <a:r>
              <a:rPr lang="en-US" i="1" dirty="0"/>
              <a:t> </a:t>
            </a:r>
            <a:r>
              <a:rPr lang="en-US" i="1" dirty="0" err="1"/>
              <a:t>peptidů</a:t>
            </a:r>
            <a:r>
              <a:rPr lang="en-US" i="1" dirty="0"/>
              <a:t>. </a:t>
            </a:r>
            <a:r>
              <a:rPr lang="en-US" i="1" dirty="0" err="1"/>
              <a:t>Imunoterapie</a:t>
            </a:r>
            <a:r>
              <a:rPr lang="en-US" i="1" dirty="0"/>
              <a:t> </a:t>
            </a:r>
            <a:r>
              <a:rPr lang="en-US" i="1" dirty="0" err="1"/>
              <a:t>rakoviny</a:t>
            </a:r>
            <a:r>
              <a:rPr lang="en-US" i="1" dirty="0"/>
              <a:t> </a:t>
            </a:r>
            <a:r>
              <a:rPr lang="en-US" i="1" dirty="0" err="1"/>
              <a:t>využívá</a:t>
            </a:r>
            <a:r>
              <a:rPr lang="en-US" i="1" dirty="0"/>
              <a:t> </a:t>
            </a:r>
            <a:r>
              <a:rPr lang="en-US" i="1" dirty="0" err="1"/>
              <a:t>mechanismy</a:t>
            </a:r>
            <a:r>
              <a:rPr lang="en-US" i="1" dirty="0"/>
              <a:t> </a:t>
            </a:r>
            <a:r>
              <a:rPr lang="en-US" i="1" dirty="0" err="1"/>
              <a:t>používané</a:t>
            </a:r>
            <a:r>
              <a:rPr lang="en-US" i="1" dirty="0"/>
              <a:t> </a:t>
            </a:r>
            <a:r>
              <a:rPr lang="en-US" i="1" dirty="0" err="1"/>
              <a:t>imunitním</a:t>
            </a:r>
            <a:r>
              <a:rPr lang="en-US" i="1" dirty="0"/>
              <a:t> </a:t>
            </a:r>
            <a:r>
              <a:rPr lang="en-US" i="1" dirty="0" err="1"/>
              <a:t>systémem</a:t>
            </a:r>
            <a:r>
              <a:rPr lang="en-US" i="1" dirty="0"/>
              <a:t> </a:t>
            </a:r>
            <a:r>
              <a:rPr lang="en-US" i="1" dirty="0" err="1"/>
              <a:t>při</a:t>
            </a:r>
            <a:r>
              <a:rPr lang="en-US" i="1" dirty="0"/>
              <a:t> </a:t>
            </a:r>
            <a:r>
              <a:rPr lang="en-US" i="1" dirty="0" err="1"/>
              <a:t>rozpoznávání</a:t>
            </a:r>
            <a:r>
              <a:rPr lang="en-US" i="1" dirty="0"/>
              <a:t> </a:t>
            </a:r>
            <a:r>
              <a:rPr lang="en-US" i="1" dirty="0" err="1"/>
              <a:t>virových</a:t>
            </a:r>
            <a:r>
              <a:rPr lang="en-US" i="1" dirty="0"/>
              <a:t> a </a:t>
            </a:r>
            <a:r>
              <a:rPr lang="en-US" i="1" dirty="0" err="1"/>
              <a:t>bakteriálních</a:t>
            </a:r>
            <a:r>
              <a:rPr lang="en-US" i="1" dirty="0"/>
              <a:t> </a:t>
            </a:r>
            <a:r>
              <a:rPr lang="en-US" i="1" dirty="0" err="1"/>
              <a:t>infekcí</a:t>
            </a:r>
            <a:r>
              <a:rPr lang="en-US" i="1" dirty="0"/>
              <a:t> k </a:t>
            </a:r>
            <a:r>
              <a:rPr lang="en-US" i="1" dirty="0" err="1"/>
              <a:t>zabíjení</a:t>
            </a:r>
            <a:r>
              <a:rPr lang="en-US" i="1" dirty="0"/>
              <a:t> </a:t>
            </a:r>
            <a:r>
              <a:rPr lang="en-US" i="1" dirty="0" err="1"/>
              <a:t>rakovinných</a:t>
            </a:r>
            <a:r>
              <a:rPr lang="en-US" i="1" dirty="0"/>
              <a:t> </a:t>
            </a:r>
            <a:r>
              <a:rPr lang="en-US" i="1" dirty="0" err="1"/>
              <a:t>buněk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2F35BF6-513B-4C30-96C1-94A527E60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848708"/>
            <a:ext cx="5406736" cy="28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4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9D466-F426-44DD-839C-8A85AE8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62"/>
            <a:ext cx="10515600" cy="1325563"/>
          </a:xfrm>
        </p:spPr>
        <p:txBody>
          <a:bodyPr/>
          <a:lstStyle/>
          <a:p>
            <a:r>
              <a:rPr lang="en-US" dirty="0"/>
              <a:t>Slide 21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C48EB8-9695-49A2-88B2-26DAC1F0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55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Ale co </a:t>
            </a:r>
            <a:r>
              <a:rPr lang="en-US" i="1" dirty="0" err="1"/>
              <a:t>molekuly</a:t>
            </a:r>
            <a:r>
              <a:rPr lang="en-US" i="1" dirty="0"/>
              <a:t> HLA-DR, -DQ a -DP MHC </a:t>
            </a:r>
            <a:r>
              <a:rPr lang="en-US" i="1" dirty="0" err="1"/>
              <a:t>třídy</a:t>
            </a:r>
            <a:r>
              <a:rPr lang="en-US" i="1" dirty="0"/>
              <a:t> II? Tyto </a:t>
            </a:r>
            <a:r>
              <a:rPr lang="en-US" i="1" dirty="0" err="1"/>
              <a:t>molekuly</a:t>
            </a:r>
            <a:r>
              <a:rPr lang="en-US" i="1" dirty="0"/>
              <a:t> </a:t>
            </a:r>
            <a:r>
              <a:rPr lang="en-US" i="1" dirty="0" err="1"/>
              <a:t>prezentují</a:t>
            </a:r>
            <a:r>
              <a:rPr lang="en-US" i="1" dirty="0"/>
              <a:t> </a:t>
            </a:r>
            <a:r>
              <a:rPr lang="en-US" i="1" dirty="0" err="1"/>
              <a:t>patogenní</a:t>
            </a:r>
            <a:r>
              <a:rPr lang="en-US" i="1" dirty="0"/>
              <a:t> </a:t>
            </a:r>
            <a:r>
              <a:rPr lang="en-US" i="1" dirty="0" err="1"/>
              <a:t>peptidy</a:t>
            </a:r>
            <a:r>
              <a:rPr lang="en-US" i="1" dirty="0"/>
              <a:t> </a:t>
            </a:r>
            <a:r>
              <a:rPr lang="en-US" i="1" dirty="0" err="1"/>
              <a:t>pomocným</a:t>
            </a:r>
            <a:r>
              <a:rPr lang="en-US" i="1" dirty="0"/>
              <a:t> T </a:t>
            </a:r>
            <a:r>
              <a:rPr lang="en-US" i="1" dirty="0" err="1"/>
              <a:t>buňkám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pak</a:t>
            </a:r>
            <a:r>
              <a:rPr lang="en-US" i="1" dirty="0"/>
              <a:t> </a:t>
            </a:r>
            <a:r>
              <a:rPr lang="en-US" i="1" dirty="0" err="1"/>
              <a:t>produkují</a:t>
            </a:r>
            <a:r>
              <a:rPr lang="en-US" i="1" dirty="0"/>
              <a:t> </a:t>
            </a:r>
            <a:r>
              <a:rPr lang="en-US" i="1" dirty="0" err="1"/>
              <a:t>cytokiny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pomáhají</a:t>
            </a:r>
            <a:r>
              <a:rPr lang="en-US" i="1" dirty="0"/>
              <a:t> B </a:t>
            </a:r>
            <a:r>
              <a:rPr lang="en-US" i="1" dirty="0" err="1"/>
              <a:t>buňkám</a:t>
            </a:r>
            <a:r>
              <a:rPr lang="en-US" i="1" dirty="0"/>
              <a:t> se </a:t>
            </a:r>
            <a:r>
              <a:rPr lang="en-US" i="1" dirty="0" err="1"/>
              <a:t>diferencovat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továrny</a:t>
            </a:r>
            <a:r>
              <a:rPr lang="en-US" i="1" dirty="0"/>
              <a:t> </a:t>
            </a:r>
            <a:r>
              <a:rPr lang="en-US" i="1" dirty="0" err="1"/>
              <a:t>produkující</a:t>
            </a:r>
            <a:r>
              <a:rPr lang="en-US" i="1" dirty="0"/>
              <a:t> </a:t>
            </a:r>
            <a:r>
              <a:rPr lang="en-US" i="1" dirty="0" err="1"/>
              <a:t>protilátky</a:t>
            </a:r>
            <a:r>
              <a:rPr lang="en-US" i="1" dirty="0"/>
              <a:t>. </a:t>
            </a:r>
            <a:r>
              <a:rPr lang="en-US" i="1" dirty="0" err="1"/>
              <a:t>Pomocné</a:t>
            </a:r>
            <a:r>
              <a:rPr lang="en-US" i="1" dirty="0"/>
              <a:t> T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také</a:t>
            </a:r>
            <a:r>
              <a:rPr lang="en-US" i="1" dirty="0"/>
              <a:t> </a:t>
            </a:r>
            <a:r>
              <a:rPr lang="en-US" i="1" dirty="0" err="1"/>
              <a:t>pomáhají</a:t>
            </a:r>
            <a:r>
              <a:rPr lang="en-US" i="1" dirty="0"/>
              <a:t> </a:t>
            </a:r>
            <a:r>
              <a:rPr lang="en-US" i="1" dirty="0" err="1"/>
              <a:t>optimalizovat</a:t>
            </a:r>
            <a:r>
              <a:rPr lang="en-US" i="1" dirty="0"/>
              <a:t> </a:t>
            </a:r>
            <a:r>
              <a:rPr lang="en-US" i="1" dirty="0" err="1"/>
              <a:t>reakce</a:t>
            </a:r>
            <a:r>
              <a:rPr lang="en-US" i="1" dirty="0"/>
              <a:t> T </a:t>
            </a:r>
            <a:r>
              <a:rPr lang="en-US" i="1" dirty="0" err="1"/>
              <a:t>zabijáka</a:t>
            </a:r>
            <a:r>
              <a:rPr lang="en-US" i="1" dirty="0"/>
              <a:t>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Peptidy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II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svým</a:t>
            </a:r>
            <a:r>
              <a:rPr lang="en-US" i="1" dirty="0"/>
              <a:t> </a:t>
            </a:r>
            <a:r>
              <a:rPr lang="en-US" i="1" dirty="0" err="1"/>
              <a:t>tvarem</a:t>
            </a:r>
            <a:r>
              <a:rPr lang="en-US" i="1" dirty="0"/>
              <a:t> </a:t>
            </a:r>
            <a:r>
              <a:rPr lang="en-US" i="1" dirty="0" err="1"/>
              <a:t>velmi</a:t>
            </a:r>
            <a:r>
              <a:rPr lang="en-US" i="1" dirty="0"/>
              <a:t> </a:t>
            </a:r>
            <a:r>
              <a:rPr lang="en-US" i="1" dirty="0" err="1"/>
              <a:t>podobné</a:t>
            </a:r>
            <a:r>
              <a:rPr lang="en-US" i="1" dirty="0"/>
              <a:t> </a:t>
            </a:r>
            <a:r>
              <a:rPr lang="en-US" i="1" dirty="0" err="1"/>
              <a:t>peptidum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I, ale </a:t>
            </a:r>
            <a:r>
              <a:rPr lang="en-US" i="1" dirty="0" err="1"/>
              <a:t>zahrnují</a:t>
            </a:r>
            <a:r>
              <a:rPr lang="en-US" i="1" dirty="0"/>
              <a:t> </a:t>
            </a:r>
            <a:r>
              <a:rPr lang="en-US" i="1" dirty="0" err="1"/>
              <a:t>proteinové</a:t>
            </a:r>
            <a:r>
              <a:rPr lang="en-US" i="1" dirty="0"/>
              <a:t> </a:t>
            </a:r>
            <a:r>
              <a:rPr lang="en-US" i="1" dirty="0" err="1"/>
              <a:t>fragmenty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delší</a:t>
            </a:r>
            <a:r>
              <a:rPr lang="en-US" i="1" dirty="0"/>
              <a:t> a </a:t>
            </a:r>
            <a:r>
              <a:rPr lang="en-US" i="1" dirty="0" err="1"/>
              <a:t>tvoří</a:t>
            </a:r>
            <a:r>
              <a:rPr lang="en-US" i="1" dirty="0"/>
              <a:t> se v </a:t>
            </a:r>
            <a:r>
              <a:rPr lang="en-US" i="1" dirty="0" err="1"/>
              <a:t>lysozomech</a:t>
            </a:r>
            <a:r>
              <a:rPr lang="en-US" i="1" dirty="0"/>
              <a:t>, </a:t>
            </a:r>
            <a:r>
              <a:rPr lang="en-US" i="1" dirty="0" err="1"/>
              <a:t>což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malé</a:t>
            </a:r>
            <a:r>
              <a:rPr lang="en-US" i="1" dirty="0"/>
              <a:t> </a:t>
            </a:r>
            <a:r>
              <a:rPr lang="en-US" i="1" dirty="0" err="1"/>
              <a:t>organely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degradují</a:t>
            </a:r>
            <a:r>
              <a:rPr lang="en-US" i="1" dirty="0"/>
              <a:t> </a:t>
            </a:r>
            <a:r>
              <a:rPr lang="en-US" i="1" dirty="0" err="1"/>
              <a:t>proteiny</a:t>
            </a:r>
            <a:r>
              <a:rPr lang="en-US" i="1" dirty="0"/>
              <a:t> </a:t>
            </a:r>
            <a:r>
              <a:rPr lang="en-US" i="1" dirty="0" err="1"/>
              <a:t>získané</a:t>
            </a:r>
            <a:r>
              <a:rPr lang="en-US" i="1" dirty="0"/>
              <a:t> z </a:t>
            </a:r>
            <a:r>
              <a:rPr lang="en-US" i="1" dirty="0" err="1"/>
              <a:t>vnějšku</a:t>
            </a:r>
            <a:r>
              <a:rPr lang="en-US" i="1" dirty="0"/>
              <a:t> </a:t>
            </a:r>
            <a:r>
              <a:rPr lang="en-US" i="1" dirty="0" err="1"/>
              <a:t>buněk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A38AB68-01D1-4B4F-A73E-75FE6A22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31" y="4823560"/>
            <a:ext cx="3739593" cy="20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20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58A930-26E5-48B4-941A-B098CE46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68D41B-C23B-4350-8C8D-F8F5C124A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Jak to </a:t>
            </a:r>
            <a:r>
              <a:rPr lang="en-US" i="1" dirty="0" err="1"/>
              <a:t>dělají</a:t>
            </a:r>
            <a:r>
              <a:rPr lang="en-US" i="1" dirty="0"/>
              <a:t>? </a:t>
            </a:r>
            <a:r>
              <a:rPr lang="en-US" i="1" dirty="0" err="1"/>
              <a:t>Peptidy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II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produkovány</a:t>
            </a:r>
            <a:r>
              <a:rPr lang="en-US" i="1" dirty="0"/>
              <a:t> v ER (</a:t>
            </a:r>
            <a:r>
              <a:rPr lang="en-US" i="1" dirty="0" err="1"/>
              <a:t>jako</a:t>
            </a:r>
            <a:r>
              <a:rPr lang="en-US" i="1" dirty="0"/>
              <a:t> </a:t>
            </a:r>
            <a:r>
              <a:rPr lang="en-US" i="1" dirty="0" err="1"/>
              <a:t>každý</a:t>
            </a:r>
            <a:r>
              <a:rPr lang="en-US" i="1" dirty="0"/>
              <a:t> </a:t>
            </a:r>
            <a:r>
              <a:rPr lang="en-US" i="1" dirty="0" err="1"/>
              <a:t>jiný</a:t>
            </a:r>
            <a:r>
              <a:rPr lang="en-US" i="1" dirty="0"/>
              <a:t> protein, 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musí</a:t>
            </a:r>
            <a:r>
              <a:rPr lang="en-US" i="1" dirty="0"/>
              <a:t> </a:t>
            </a:r>
            <a:r>
              <a:rPr lang="en-US" i="1" dirty="0" err="1"/>
              <a:t>jít</a:t>
            </a:r>
            <a:r>
              <a:rPr lang="en-US" i="1" dirty="0"/>
              <a:t> do </a:t>
            </a:r>
            <a:r>
              <a:rPr lang="en-US" i="1" dirty="0" err="1"/>
              <a:t>vnější</a:t>
            </a:r>
            <a:r>
              <a:rPr lang="en-US" i="1" dirty="0"/>
              <a:t> </a:t>
            </a:r>
            <a:r>
              <a:rPr lang="en-US" i="1" dirty="0" err="1"/>
              <a:t>membrány</a:t>
            </a:r>
            <a:r>
              <a:rPr lang="en-US" i="1" dirty="0"/>
              <a:t> </a:t>
            </a:r>
            <a:r>
              <a:rPr lang="en-US" i="1" dirty="0" err="1"/>
              <a:t>nebo</a:t>
            </a:r>
            <a:r>
              <a:rPr lang="en-US" i="1" dirty="0"/>
              <a:t> </a:t>
            </a:r>
            <a:r>
              <a:rPr lang="en-US" i="1" dirty="0" err="1"/>
              <a:t>lysozomů</a:t>
            </a:r>
            <a:r>
              <a:rPr lang="en-US" i="1" dirty="0"/>
              <a:t> </a:t>
            </a:r>
            <a:r>
              <a:rPr lang="en-US" i="1" dirty="0" err="1"/>
              <a:t>buňky</a:t>
            </a:r>
            <a:r>
              <a:rPr lang="en-US" i="1" dirty="0"/>
              <a:t>), </a:t>
            </a:r>
            <a:r>
              <a:rPr lang="en-US" i="1" dirty="0" err="1"/>
              <a:t>kde</a:t>
            </a:r>
            <a:r>
              <a:rPr lang="en-US" i="1" dirty="0"/>
              <a:t> se </a:t>
            </a:r>
            <a:r>
              <a:rPr lang="en-US" i="1" dirty="0" err="1"/>
              <a:t>váže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protein (</a:t>
            </a:r>
            <a:r>
              <a:rPr lang="en-US" i="1" dirty="0" err="1"/>
              <a:t>invariantní</a:t>
            </a:r>
            <a:r>
              <a:rPr lang="en-US" i="1" dirty="0"/>
              <a:t> </a:t>
            </a:r>
            <a:r>
              <a:rPr lang="en-US" i="1" dirty="0" err="1"/>
              <a:t>řetězec</a:t>
            </a:r>
            <a:r>
              <a:rPr lang="en-US" i="1" dirty="0"/>
              <a:t>), </a:t>
            </a:r>
            <a:r>
              <a:rPr lang="en-US" i="1" dirty="0" err="1"/>
              <a:t>který</a:t>
            </a:r>
            <a:r>
              <a:rPr lang="en-US" i="1" dirty="0"/>
              <a:t> </a:t>
            </a:r>
            <a:r>
              <a:rPr lang="en-US" i="1" dirty="0" err="1"/>
              <a:t>napodobuje</a:t>
            </a:r>
            <a:r>
              <a:rPr lang="en-US" i="1" dirty="0"/>
              <a:t> </a:t>
            </a:r>
            <a:r>
              <a:rPr lang="en-US" i="1" dirty="0" err="1"/>
              <a:t>peptid</a:t>
            </a:r>
            <a:r>
              <a:rPr lang="en-US" i="1" dirty="0"/>
              <a:t> a </a:t>
            </a:r>
            <a:r>
              <a:rPr lang="en-US" i="1" dirty="0" err="1"/>
              <a:t>chaperony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II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lysozom</a:t>
            </a:r>
            <a:r>
              <a:rPr lang="en-US" i="1" dirty="0"/>
              <a:t>. </a:t>
            </a:r>
            <a:r>
              <a:rPr lang="en-US" i="1" dirty="0" err="1"/>
              <a:t>Zde</a:t>
            </a:r>
            <a:r>
              <a:rPr lang="en-US" i="1" dirty="0"/>
              <a:t> je </a:t>
            </a:r>
            <a:r>
              <a:rPr lang="en-US" i="1" dirty="0" err="1"/>
              <a:t>invariantní</a:t>
            </a:r>
            <a:r>
              <a:rPr lang="en-US" i="1" dirty="0"/>
              <a:t> </a:t>
            </a:r>
            <a:r>
              <a:rPr lang="en-US" i="1" dirty="0" err="1"/>
              <a:t>řetězec</a:t>
            </a:r>
            <a:r>
              <a:rPr lang="en-US" i="1" dirty="0"/>
              <a:t> </a:t>
            </a:r>
            <a:r>
              <a:rPr lang="en-US" i="1" dirty="0" err="1"/>
              <a:t>odstraněn</a:t>
            </a:r>
            <a:r>
              <a:rPr lang="en-US" i="1" dirty="0"/>
              <a:t> a </a:t>
            </a:r>
            <a:r>
              <a:rPr lang="en-US" i="1" dirty="0" err="1"/>
              <a:t>vyměněn</a:t>
            </a:r>
            <a:r>
              <a:rPr lang="en-US" i="1" dirty="0"/>
              <a:t> za </a:t>
            </a:r>
            <a:r>
              <a:rPr lang="en-US" i="1" dirty="0" err="1"/>
              <a:t>peptid</a:t>
            </a:r>
            <a:r>
              <a:rPr lang="en-US" i="1" dirty="0"/>
              <a:t> </a:t>
            </a:r>
            <a:r>
              <a:rPr lang="en-US" i="1" dirty="0" err="1"/>
              <a:t>vytvořený</a:t>
            </a:r>
            <a:r>
              <a:rPr lang="en-US" i="1" dirty="0"/>
              <a:t> </a:t>
            </a:r>
            <a:r>
              <a:rPr lang="en-US" i="1" dirty="0" err="1">
                <a:highlight>
                  <a:srgbClr val="FFFF00"/>
                </a:highlight>
              </a:rPr>
              <a:t>lysozomálními</a:t>
            </a:r>
            <a:r>
              <a:rPr lang="en-US" i="1" dirty="0">
                <a:highlight>
                  <a:srgbClr val="FFFF00"/>
                </a:highlight>
              </a:rPr>
              <a:t> </a:t>
            </a:r>
            <a:r>
              <a:rPr lang="en-US" i="1" dirty="0" err="1">
                <a:highlight>
                  <a:srgbClr val="FFFF00"/>
                </a:highlight>
              </a:rPr>
              <a:t>enzymy</a:t>
            </a:r>
            <a:r>
              <a:rPr lang="en-US" i="1" dirty="0"/>
              <a:t>. </a:t>
            </a:r>
            <a:r>
              <a:rPr lang="en-US" i="1" dirty="0" err="1"/>
              <a:t>Tento</a:t>
            </a:r>
            <a:r>
              <a:rPr lang="en-US" i="1" dirty="0"/>
              <a:t> </a:t>
            </a:r>
            <a:r>
              <a:rPr lang="en-US" i="1" dirty="0" err="1"/>
              <a:t>proces</a:t>
            </a:r>
            <a:r>
              <a:rPr lang="en-US" i="1" dirty="0"/>
              <a:t> je </a:t>
            </a:r>
            <a:r>
              <a:rPr lang="en-US" i="1" dirty="0" err="1"/>
              <a:t>optimalizován</a:t>
            </a:r>
            <a:r>
              <a:rPr lang="en-US" i="1" dirty="0"/>
              <a:t> </a:t>
            </a:r>
            <a:r>
              <a:rPr lang="en-US" i="1" dirty="0" err="1"/>
              <a:t>ještě</a:t>
            </a:r>
            <a:r>
              <a:rPr lang="en-US" i="1" dirty="0"/>
              <a:t> </a:t>
            </a:r>
            <a:r>
              <a:rPr lang="en-US" i="1" dirty="0" err="1"/>
              <a:t>dalším</a:t>
            </a:r>
            <a:r>
              <a:rPr lang="en-US" i="1" dirty="0"/>
              <a:t> </a:t>
            </a:r>
            <a:r>
              <a:rPr lang="en-US" i="1" dirty="0" err="1"/>
              <a:t>typem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MHC (HLA-DM, </a:t>
            </a:r>
            <a:r>
              <a:rPr lang="en-US" i="1" dirty="0" err="1"/>
              <a:t>která</a:t>
            </a:r>
            <a:r>
              <a:rPr lang="en-US" i="1" dirty="0"/>
              <a:t> </a:t>
            </a:r>
            <a:r>
              <a:rPr lang="en-US" i="1" dirty="0" err="1"/>
              <a:t>vypadá</a:t>
            </a:r>
            <a:r>
              <a:rPr lang="en-US" i="1" dirty="0"/>
              <a:t> </a:t>
            </a:r>
            <a:r>
              <a:rPr lang="en-US" i="1" dirty="0" err="1"/>
              <a:t>podobně</a:t>
            </a:r>
            <a:r>
              <a:rPr lang="en-US" i="1" dirty="0"/>
              <a:t> </a:t>
            </a:r>
            <a:r>
              <a:rPr lang="en-US" i="1" dirty="0" err="1"/>
              <a:t>jako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II a v </a:t>
            </a:r>
            <a:r>
              <a:rPr lang="en-US" i="1" dirty="0" err="1"/>
              <a:t>některých</a:t>
            </a:r>
            <a:r>
              <a:rPr lang="en-US" i="1" dirty="0"/>
              <a:t> </a:t>
            </a:r>
            <a:r>
              <a:rPr lang="en-US" i="1" dirty="0" err="1"/>
              <a:t>buňkách</a:t>
            </a:r>
            <a:r>
              <a:rPr lang="en-US" i="1" dirty="0"/>
              <a:t> </a:t>
            </a:r>
            <a:r>
              <a:rPr lang="en-US" i="1" dirty="0" err="1"/>
              <a:t>funguje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shodě</a:t>
            </a:r>
            <a:r>
              <a:rPr lang="en-US" i="1" dirty="0"/>
              <a:t> s HLA-DO, </a:t>
            </a:r>
            <a:r>
              <a:rPr lang="en-US" i="1" dirty="0" err="1"/>
              <a:t>další</a:t>
            </a:r>
            <a:r>
              <a:rPr lang="en-US" i="1" dirty="0"/>
              <a:t> </a:t>
            </a:r>
            <a:r>
              <a:rPr lang="en-US" i="1" dirty="0" err="1"/>
              <a:t>molekulou</a:t>
            </a:r>
            <a:r>
              <a:rPr lang="en-US" i="1" dirty="0"/>
              <a:t> </a:t>
            </a:r>
            <a:r>
              <a:rPr lang="en-US" i="1" dirty="0" err="1"/>
              <a:t>podobnou</a:t>
            </a:r>
            <a:r>
              <a:rPr lang="en-US" i="1" dirty="0"/>
              <a:t> </a:t>
            </a:r>
            <a:r>
              <a:rPr lang="en-US" i="1" dirty="0" err="1"/>
              <a:t>třídě</a:t>
            </a:r>
            <a:r>
              <a:rPr lang="en-US" i="1" dirty="0"/>
              <a:t> II. </a:t>
            </a:r>
            <a:r>
              <a:rPr lang="en-US" i="1" dirty="0" err="1"/>
              <a:t>Evoluce</a:t>
            </a:r>
            <a:r>
              <a:rPr lang="en-US" i="1" dirty="0"/>
              <a:t> je </a:t>
            </a:r>
            <a:r>
              <a:rPr lang="en-US" i="1" dirty="0" err="1"/>
              <a:t>líná</a:t>
            </a:r>
            <a:r>
              <a:rPr lang="en-US" i="1" dirty="0"/>
              <a:t>, </a:t>
            </a:r>
            <a:r>
              <a:rPr lang="en-US" i="1" dirty="0" err="1"/>
              <a:t>když</a:t>
            </a:r>
            <a:r>
              <a:rPr lang="en-US" i="1" dirty="0"/>
              <a:t> </a:t>
            </a:r>
            <a:r>
              <a:rPr lang="en-US" i="1" dirty="0" err="1"/>
              <a:t>má</a:t>
            </a:r>
            <a:r>
              <a:rPr lang="en-US" i="1" dirty="0"/>
              <a:t> </a:t>
            </a:r>
            <a:r>
              <a:rPr lang="en-US" i="1" dirty="0" err="1"/>
              <a:t>vyvinul</a:t>
            </a:r>
            <a:r>
              <a:rPr lang="en-US" i="1" dirty="0"/>
              <a:t> </a:t>
            </a:r>
            <a:r>
              <a:rPr lang="en-US" i="1" dirty="0" err="1"/>
              <a:t>pracovní</a:t>
            </a:r>
            <a:r>
              <a:rPr lang="en-US" i="1" dirty="0"/>
              <a:t> </a:t>
            </a:r>
            <a:r>
              <a:rPr lang="en-US" i="1" dirty="0" err="1"/>
              <a:t>modul</a:t>
            </a:r>
            <a:r>
              <a:rPr lang="en-US" i="1" dirty="0"/>
              <a:t>, </a:t>
            </a:r>
            <a:r>
              <a:rPr lang="en-US" i="1" dirty="0" err="1"/>
              <a:t>jednoduše</a:t>
            </a:r>
            <a:r>
              <a:rPr lang="en-US" i="1" dirty="0"/>
              <a:t> </a:t>
            </a:r>
            <a:r>
              <a:rPr lang="en-US" i="1" dirty="0" err="1"/>
              <a:t>jej</a:t>
            </a:r>
            <a:r>
              <a:rPr lang="en-US" i="1" dirty="0"/>
              <a:t> </a:t>
            </a:r>
            <a:r>
              <a:rPr lang="en-US" i="1" dirty="0" err="1"/>
              <a:t>zkopíruje</a:t>
            </a:r>
            <a:r>
              <a:rPr lang="en-US" i="1" dirty="0"/>
              <a:t> a </a:t>
            </a:r>
            <a:r>
              <a:rPr lang="en-US" i="1" dirty="0" err="1"/>
              <a:t>upraví</a:t>
            </a:r>
            <a:r>
              <a:rPr lang="en-US" i="1" dirty="0"/>
              <a:t> pro </a:t>
            </a:r>
            <a:r>
              <a:rPr lang="en-US" i="1" dirty="0" err="1"/>
              <a:t>nové</a:t>
            </a:r>
            <a:r>
              <a:rPr lang="en-US" i="1" dirty="0"/>
              <a:t> </a:t>
            </a:r>
            <a:r>
              <a:rPr lang="en-US" i="1" dirty="0" err="1"/>
              <a:t>funkce</a:t>
            </a:r>
            <a:r>
              <a:rPr lang="en-US" i="1" dirty="0"/>
              <a:t>). </a:t>
            </a:r>
            <a:r>
              <a:rPr lang="en-US" i="1" dirty="0" err="1"/>
              <a:t>Čistým</a:t>
            </a:r>
            <a:r>
              <a:rPr lang="en-US" i="1" dirty="0"/>
              <a:t> </a:t>
            </a:r>
            <a:r>
              <a:rPr lang="en-US" i="1" dirty="0" err="1"/>
              <a:t>výsledkem</a:t>
            </a:r>
            <a:r>
              <a:rPr lang="en-US" i="1" dirty="0"/>
              <a:t> </a:t>
            </a:r>
            <a:r>
              <a:rPr lang="en-US" i="1" dirty="0" err="1"/>
              <a:t>tohoto</a:t>
            </a:r>
            <a:r>
              <a:rPr lang="en-US" i="1" dirty="0"/>
              <a:t> </a:t>
            </a:r>
            <a:r>
              <a:rPr lang="en-US" i="1" dirty="0" err="1"/>
              <a:t>komplikovaného</a:t>
            </a:r>
            <a:r>
              <a:rPr lang="en-US" i="1" dirty="0"/>
              <a:t> </a:t>
            </a:r>
            <a:r>
              <a:rPr lang="en-US" i="1" dirty="0" err="1"/>
              <a:t>tance</a:t>
            </a:r>
            <a:r>
              <a:rPr lang="en-US" i="1" dirty="0"/>
              <a:t> je </a:t>
            </a:r>
            <a:r>
              <a:rPr lang="en-US" i="1" dirty="0" err="1"/>
              <a:t>dodání</a:t>
            </a:r>
            <a:r>
              <a:rPr lang="en-US" i="1" dirty="0"/>
              <a:t> </a:t>
            </a:r>
            <a:r>
              <a:rPr lang="en-US" i="1" dirty="0" err="1"/>
              <a:t>molekul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II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buněčný</a:t>
            </a:r>
            <a:r>
              <a:rPr lang="en-US" i="1" dirty="0"/>
              <a:t> </a:t>
            </a:r>
            <a:r>
              <a:rPr lang="en-US" i="1" dirty="0" err="1"/>
              <a:t>povrch</a:t>
            </a:r>
            <a:r>
              <a:rPr lang="en-US" i="1" dirty="0"/>
              <a:t> s </a:t>
            </a:r>
            <a:r>
              <a:rPr lang="en-US" i="1" dirty="0" err="1"/>
              <a:t>peptidy</a:t>
            </a:r>
            <a:r>
              <a:rPr lang="en-US" i="1" dirty="0"/>
              <a:t>, </a:t>
            </a:r>
            <a:r>
              <a:rPr lang="en-US" i="1" dirty="0" err="1"/>
              <a:t>které</a:t>
            </a:r>
            <a:r>
              <a:rPr lang="en-US" i="1" dirty="0"/>
              <a:t> </a:t>
            </a:r>
            <a:r>
              <a:rPr lang="en-US" i="1" dirty="0" err="1"/>
              <a:t>umožňují</a:t>
            </a:r>
            <a:r>
              <a:rPr lang="en-US" i="1" dirty="0"/>
              <a:t> </a:t>
            </a:r>
            <a:r>
              <a:rPr lang="en-US" i="1" dirty="0" err="1"/>
              <a:t>aktivaci</a:t>
            </a:r>
            <a:r>
              <a:rPr lang="en-US" i="1" dirty="0"/>
              <a:t> </a:t>
            </a:r>
            <a:r>
              <a:rPr lang="en-US" i="1" dirty="0" err="1"/>
              <a:t>pomocných</a:t>
            </a:r>
            <a:r>
              <a:rPr lang="en-US" i="1" dirty="0"/>
              <a:t> T </a:t>
            </a:r>
            <a:r>
              <a:rPr lang="en-US" i="1" dirty="0" err="1"/>
              <a:t>buněk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9DFF1DDD-AEA8-423A-8290-F1791E5E8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97" y="5069757"/>
            <a:ext cx="2098813" cy="16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83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A2A89-93F7-43F5-A46E-C3B4CD1BF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B50C98-726D-4C29-A745-733D75512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1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i="1" dirty="0" err="1"/>
              <a:t>Tento</a:t>
            </a:r>
            <a:r>
              <a:rPr lang="nl-NL" i="1" dirty="0"/>
              <a:t> proces </a:t>
            </a:r>
            <a:r>
              <a:rPr lang="nl-NL" i="1" dirty="0" err="1"/>
              <a:t>rozpoznávání</a:t>
            </a:r>
            <a:r>
              <a:rPr lang="nl-NL" i="1" dirty="0"/>
              <a:t> </a:t>
            </a:r>
            <a:r>
              <a:rPr lang="nl-NL" i="1" dirty="0" err="1"/>
              <a:t>patogenů</a:t>
            </a:r>
            <a:r>
              <a:rPr lang="nl-NL" i="1" dirty="0"/>
              <a:t> </a:t>
            </a:r>
            <a:r>
              <a:rPr lang="nl-NL" i="1" dirty="0" err="1"/>
              <a:t>imunitním</a:t>
            </a:r>
            <a:r>
              <a:rPr lang="nl-NL" i="1" dirty="0"/>
              <a:t> </a:t>
            </a:r>
            <a:r>
              <a:rPr lang="nl-NL" i="1" dirty="0" err="1"/>
              <a:t>systémem</a:t>
            </a:r>
            <a:r>
              <a:rPr lang="nl-NL" i="1" dirty="0"/>
              <a:t> je </a:t>
            </a:r>
            <a:r>
              <a:rPr lang="nl-NL" i="1" dirty="0" err="1"/>
              <a:t>složitý</a:t>
            </a:r>
            <a:r>
              <a:rPr lang="nl-NL" i="1" dirty="0"/>
              <a:t>... </a:t>
            </a:r>
            <a:r>
              <a:rPr lang="nl-NL" i="1" dirty="0" err="1"/>
              <a:t>ale</a:t>
            </a:r>
            <a:r>
              <a:rPr lang="nl-NL" i="1" dirty="0"/>
              <a:t> je také </a:t>
            </a:r>
            <a:r>
              <a:rPr lang="nl-NL" i="1" dirty="0" err="1"/>
              <a:t>relativně</a:t>
            </a:r>
            <a:r>
              <a:rPr lang="nl-NL" i="1" dirty="0"/>
              <a:t> </a:t>
            </a:r>
            <a:r>
              <a:rPr lang="nl-NL" i="1" dirty="0" err="1"/>
              <a:t>pomalý</a:t>
            </a:r>
            <a:r>
              <a:rPr lang="nl-NL" i="1" dirty="0"/>
              <a:t>. </a:t>
            </a:r>
            <a:r>
              <a:rPr lang="nl-NL" i="1" dirty="0" err="1"/>
              <a:t>Když</a:t>
            </a:r>
            <a:r>
              <a:rPr lang="nl-NL" i="1" dirty="0"/>
              <a:t> se </a:t>
            </a:r>
            <a:r>
              <a:rPr lang="nl-NL" i="1" dirty="0" err="1"/>
              <a:t>poprvé</a:t>
            </a:r>
            <a:r>
              <a:rPr lang="nl-NL" i="1" dirty="0"/>
              <a:t> </a:t>
            </a:r>
            <a:r>
              <a:rPr lang="nl-NL" i="1" dirty="0" err="1"/>
              <a:t>setkáte</a:t>
            </a:r>
            <a:r>
              <a:rPr lang="nl-NL" i="1" dirty="0"/>
              <a:t> s </a:t>
            </a:r>
            <a:r>
              <a:rPr lang="nl-NL" i="1" dirty="0" err="1"/>
              <a:t>virem</a:t>
            </a:r>
            <a:r>
              <a:rPr lang="nl-NL" i="1" dirty="0"/>
              <a:t>, </a:t>
            </a:r>
            <a:r>
              <a:rPr lang="nl-NL" i="1" dirty="0" err="1"/>
              <a:t>imunitnímu</a:t>
            </a:r>
            <a:r>
              <a:rPr lang="nl-NL" i="1" dirty="0"/>
              <a:t> </a:t>
            </a:r>
            <a:r>
              <a:rPr lang="nl-NL" i="1" dirty="0" err="1"/>
              <a:t>systému</a:t>
            </a:r>
            <a:r>
              <a:rPr lang="nl-NL" i="1" dirty="0"/>
              <a:t> </a:t>
            </a:r>
            <a:r>
              <a:rPr lang="nl-NL" i="1" dirty="0" err="1"/>
              <a:t>chvíli</a:t>
            </a:r>
            <a:r>
              <a:rPr lang="nl-NL" i="1" dirty="0"/>
              <a:t> </a:t>
            </a:r>
            <a:r>
              <a:rPr lang="nl-NL" i="1" dirty="0" err="1"/>
              <a:t>trvá</a:t>
            </a:r>
            <a:r>
              <a:rPr lang="nl-NL" i="1" dirty="0"/>
              <a:t>, </a:t>
            </a:r>
            <a:r>
              <a:rPr lang="nl-NL" i="1" dirty="0" err="1"/>
              <a:t>než</a:t>
            </a:r>
            <a:r>
              <a:rPr lang="nl-NL" i="1" dirty="0"/>
              <a:t> </a:t>
            </a:r>
            <a:r>
              <a:rPr lang="nl-NL" i="1" dirty="0" err="1"/>
              <a:t>urychlí</a:t>
            </a:r>
            <a:r>
              <a:rPr lang="nl-NL" i="1" dirty="0"/>
              <a:t> </a:t>
            </a:r>
            <a:r>
              <a:rPr lang="nl-NL" i="1" dirty="0" err="1"/>
              <a:t>antivirovou</a:t>
            </a:r>
            <a:r>
              <a:rPr lang="nl-NL" i="1" dirty="0"/>
              <a:t> </a:t>
            </a:r>
            <a:r>
              <a:rPr lang="nl-NL" i="1" dirty="0" err="1"/>
              <a:t>odpověď</a:t>
            </a:r>
            <a:r>
              <a:rPr lang="nl-NL" i="1" dirty="0"/>
              <a:t>. </a:t>
            </a:r>
            <a:r>
              <a:rPr lang="nl-NL" i="1" dirty="0" err="1"/>
              <a:t>Pokud</a:t>
            </a:r>
            <a:r>
              <a:rPr lang="nl-NL" i="1" dirty="0"/>
              <a:t> </a:t>
            </a:r>
            <a:r>
              <a:rPr lang="nl-NL" i="1" dirty="0" err="1"/>
              <a:t>nemáte</a:t>
            </a:r>
            <a:r>
              <a:rPr lang="nl-NL" i="1" dirty="0"/>
              <a:t> </a:t>
            </a:r>
            <a:r>
              <a:rPr lang="nl-NL" i="1" dirty="0" err="1"/>
              <a:t>štěstí</a:t>
            </a:r>
            <a:r>
              <a:rPr lang="nl-NL" i="1" dirty="0"/>
              <a:t>, </a:t>
            </a:r>
            <a:r>
              <a:rPr lang="nl-NL" i="1" dirty="0" err="1"/>
              <a:t>může</a:t>
            </a:r>
            <a:r>
              <a:rPr lang="nl-NL" i="1" dirty="0"/>
              <a:t> </a:t>
            </a:r>
            <a:r>
              <a:rPr lang="nl-NL" i="1" dirty="0" err="1"/>
              <a:t>to</a:t>
            </a:r>
            <a:r>
              <a:rPr lang="nl-NL" i="1" dirty="0"/>
              <a:t> </a:t>
            </a:r>
            <a:r>
              <a:rPr lang="nl-NL" i="1" dirty="0" err="1"/>
              <a:t>mít</a:t>
            </a:r>
            <a:r>
              <a:rPr lang="nl-NL" i="1" dirty="0"/>
              <a:t> za </a:t>
            </a:r>
            <a:r>
              <a:rPr lang="nl-NL" i="1" dirty="0" err="1"/>
              <a:t>následek</a:t>
            </a:r>
            <a:r>
              <a:rPr lang="nl-NL" i="1" dirty="0"/>
              <a:t> </a:t>
            </a:r>
            <a:r>
              <a:rPr lang="nl-NL" i="1" dirty="0" err="1"/>
              <a:t>onemocnění</a:t>
            </a:r>
            <a:r>
              <a:rPr lang="nl-NL" i="1" dirty="0"/>
              <a:t> </a:t>
            </a:r>
            <a:r>
              <a:rPr lang="nl-NL" i="1" dirty="0" err="1"/>
              <a:t>nebo</a:t>
            </a:r>
            <a:r>
              <a:rPr lang="nl-NL" i="1" dirty="0"/>
              <a:t> </a:t>
            </a:r>
            <a:r>
              <a:rPr lang="nl-NL" i="1" dirty="0" err="1"/>
              <a:t>smrt</a:t>
            </a:r>
            <a:r>
              <a:rPr lang="nl-NL" i="1" dirty="0"/>
              <a:t> </a:t>
            </a:r>
            <a:r>
              <a:rPr lang="nl-NL" i="1" dirty="0" err="1"/>
              <a:t>z</a:t>
            </a:r>
            <a:r>
              <a:rPr lang="nl-NL" i="1" dirty="0"/>
              <a:t> </a:t>
            </a:r>
            <a:r>
              <a:rPr lang="nl-NL" i="1" dirty="0" err="1"/>
              <a:t>nekontrolované</a:t>
            </a:r>
            <a:r>
              <a:rPr lang="nl-NL" i="1" dirty="0"/>
              <a:t> </a:t>
            </a:r>
            <a:r>
              <a:rPr lang="nl-NL" i="1" dirty="0" err="1"/>
              <a:t>virové</a:t>
            </a:r>
            <a:r>
              <a:rPr lang="nl-NL" i="1" dirty="0"/>
              <a:t> </a:t>
            </a:r>
            <a:r>
              <a:rPr lang="nl-NL" i="1" dirty="0" err="1"/>
              <a:t>replikace</a:t>
            </a:r>
            <a:r>
              <a:rPr lang="nl-NL" i="1" dirty="0"/>
              <a:t>. </a:t>
            </a:r>
            <a:r>
              <a:rPr lang="nl-NL" i="1" dirty="0" err="1"/>
              <a:t>Očkování</a:t>
            </a:r>
            <a:r>
              <a:rPr lang="nl-NL" i="1" dirty="0"/>
              <a:t> </a:t>
            </a:r>
            <a:r>
              <a:rPr lang="nl-NL" i="1" dirty="0" err="1"/>
              <a:t>připravuje</a:t>
            </a:r>
            <a:r>
              <a:rPr lang="nl-NL" i="1" dirty="0"/>
              <a:t> </a:t>
            </a:r>
            <a:r>
              <a:rPr lang="nl-NL" i="1" dirty="0" err="1"/>
              <a:t>imunitní</a:t>
            </a:r>
            <a:r>
              <a:rPr lang="nl-NL" i="1" dirty="0"/>
              <a:t> systém na </a:t>
            </a:r>
            <a:r>
              <a:rPr lang="nl-NL" i="1" dirty="0" err="1"/>
              <a:t>infekci</a:t>
            </a:r>
            <a:r>
              <a:rPr lang="nl-NL" i="1" dirty="0"/>
              <a:t>, </a:t>
            </a:r>
            <a:r>
              <a:rPr lang="nl-NL" i="1" dirty="0" err="1"/>
              <a:t>což</a:t>
            </a:r>
            <a:r>
              <a:rPr lang="nl-NL" i="1" dirty="0"/>
              <a:t> mu v </a:t>
            </a:r>
            <a:r>
              <a:rPr lang="nl-NL" i="1" dirty="0" err="1"/>
              <a:t>některých</a:t>
            </a:r>
            <a:r>
              <a:rPr lang="nl-NL" i="1" dirty="0"/>
              <a:t> </a:t>
            </a:r>
            <a:r>
              <a:rPr lang="nl-NL" i="1" dirty="0" err="1"/>
              <a:t>případech</a:t>
            </a:r>
            <a:r>
              <a:rPr lang="nl-NL" i="1" dirty="0"/>
              <a:t> </a:t>
            </a:r>
            <a:r>
              <a:rPr lang="nl-NL" i="1" dirty="0" err="1"/>
              <a:t>umožňuje</a:t>
            </a:r>
            <a:r>
              <a:rPr lang="nl-NL" i="1" dirty="0"/>
              <a:t> </a:t>
            </a:r>
            <a:r>
              <a:rPr lang="nl-NL" i="1" dirty="0" err="1"/>
              <a:t>infekci</a:t>
            </a:r>
            <a:r>
              <a:rPr lang="nl-NL" i="1" dirty="0"/>
              <a:t> </a:t>
            </a:r>
            <a:r>
              <a:rPr lang="nl-NL" i="1" dirty="0" err="1"/>
              <a:t>úplně</a:t>
            </a:r>
            <a:r>
              <a:rPr lang="nl-NL" i="1" dirty="0"/>
              <a:t> </a:t>
            </a:r>
            <a:r>
              <a:rPr lang="nl-NL" i="1" dirty="0" err="1"/>
              <a:t>zabránit</a:t>
            </a:r>
            <a:r>
              <a:rPr lang="nl-NL" i="1" dirty="0"/>
              <a:t> </a:t>
            </a:r>
            <a:r>
              <a:rPr lang="nl-NL" i="1" dirty="0" err="1"/>
              <a:t>nebo</a:t>
            </a:r>
            <a:r>
              <a:rPr lang="nl-NL" i="1" dirty="0"/>
              <a:t> </a:t>
            </a:r>
            <a:r>
              <a:rPr lang="nl-NL" i="1" dirty="0" err="1"/>
              <a:t>alespoň</a:t>
            </a:r>
            <a:r>
              <a:rPr lang="nl-NL" i="1" dirty="0"/>
              <a:t> </a:t>
            </a:r>
            <a:r>
              <a:rPr lang="nl-NL" i="1" dirty="0" err="1"/>
              <a:t>reagovat</a:t>
            </a:r>
            <a:r>
              <a:rPr lang="nl-NL" i="1" dirty="0"/>
              <a:t> </a:t>
            </a:r>
            <a:r>
              <a:rPr lang="nl-NL" i="1" dirty="0" err="1"/>
              <a:t>rychleji</a:t>
            </a:r>
            <a:r>
              <a:rPr lang="nl-NL" i="1" dirty="0"/>
              <a:t> a </a:t>
            </a:r>
            <a:r>
              <a:rPr lang="nl-NL" i="1" dirty="0" err="1"/>
              <a:t>efektivněji</a:t>
            </a:r>
            <a:r>
              <a:rPr lang="nl-NL" i="1" dirty="0"/>
              <a:t> a </a:t>
            </a:r>
            <a:r>
              <a:rPr lang="nl-NL" i="1" dirty="0" err="1"/>
              <a:t>výrazně</a:t>
            </a:r>
            <a:r>
              <a:rPr lang="nl-NL" i="1" dirty="0"/>
              <a:t> </a:t>
            </a:r>
            <a:r>
              <a:rPr lang="nl-NL" i="1" dirty="0" err="1"/>
              <a:t>snížit</a:t>
            </a:r>
            <a:r>
              <a:rPr lang="nl-NL" i="1" dirty="0"/>
              <a:t> </a:t>
            </a:r>
            <a:r>
              <a:rPr lang="nl-NL" i="1" dirty="0" err="1"/>
              <a:t>šance</a:t>
            </a:r>
            <a:r>
              <a:rPr lang="nl-NL" i="1" dirty="0"/>
              <a:t> na </a:t>
            </a:r>
            <a:r>
              <a:rPr lang="nl-NL" i="1" dirty="0" err="1"/>
              <a:t>závažnou</a:t>
            </a:r>
            <a:r>
              <a:rPr lang="nl-NL" i="1" dirty="0"/>
              <a:t> </a:t>
            </a:r>
            <a:r>
              <a:rPr lang="nl-NL" i="1" dirty="0" err="1"/>
              <a:t>infekci</a:t>
            </a:r>
            <a:r>
              <a:rPr lang="nl-NL" i="1" dirty="0"/>
              <a:t>.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0D352C9-87F8-48EA-8D92-1D7F2043D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0" y="4377488"/>
            <a:ext cx="3955816" cy="20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BE76E5-A3A0-4728-B005-D832232E7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047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err="1"/>
              <a:t>Molekuly</a:t>
            </a:r>
            <a:r>
              <a:rPr lang="en-US" i="1" dirty="0"/>
              <a:t> MHC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kritickými</a:t>
            </a:r>
            <a:r>
              <a:rPr lang="en-US" i="1" dirty="0"/>
              <a:t> </a:t>
            </a:r>
            <a:r>
              <a:rPr lang="en-US" i="1" dirty="0" err="1"/>
              <a:t>účastníky</a:t>
            </a:r>
            <a:r>
              <a:rPr lang="en-US" i="1" dirty="0"/>
              <a:t> </a:t>
            </a:r>
            <a:r>
              <a:rPr lang="en-US" i="1" dirty="0" err="1"/>
              <a:t>očkování</a:t>
            </a:r>
            <a:r>
              <a:rPr lang="en-US" i="1" dirty="0"/>
              <a:t>. </a:t>
            </a:r>
            <a:r>
              <a:rPr lang="en-US" i="1" dirty="0" err="1"/>
              <a:t>Všechny</a:t>
            </a:r>
            <a:r>
              <a:rPr lang="en-US" i="1" dirty="0"/>
              <a:t> </a:t>
            </a:r>
            <a:r>
              <a:rPr lang="en-US" i="1" dirty="0" err="1"/>
              <a:t>vakcíny</a:t>
            </a:r>
            <a:r>
              <a:rPr lang="en-US" i="1" dirty="0"/>
              <a:t> </a:t>
            </a:r>
            <a:r>
              <a:rPr lang="en-US" i="1" dirty="0" err="1"/>
              <a:t>využívají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MHC </a:t>
            </a:r>
            <a:r>
              <a:rPr lang="en-US" i="1" dirty="0" err="1"/>
              <a:t>třídy</a:t>
            </a:r>
            <a:r>
              <a:rPr lang="en-US" i="1" dirty="0"/>
              <a:t> II k </a:t>
            </a:r>
            <a:r>
              <a:rPr lang="en-US" i="1" dirty="0" err="1"/>
              <a:t>indukci</a:t>
            </a:r>
            <a:r>
              <a:rPr lang="en-US" i="1" dirty="0"/>
              <a:t> </a:t>
            </a:r>
            <a:r>
              <a:rPr lang="en-US" i="1" dirty="0" err="1"/>
              <a:t>pomocných</a:t>
            </a:r>
            <a:r>
              <a:rPr lang="en-US" i="1" dirty="0"/>
              <a:t> T-</a:t>
            </a:r>
            <a:r>
              <a:rPr lang="en-US" i="1" dirty="0" err="1"/>
              <a:t>buněk</a:t>
            </a:r>
            <a:r>
              <a:rPr lang="en-US" i="1" dirty="0"/>
              <a:t> </a:t>
            </a:r>
            <a:r>
              <a:rPr lang="en-US" i="1" dirty="0" err="1"/>
              <a:t>potřebných</a:t>
            </a:r>
            <a:r>
              <a:rPr lang="en-US" i="1" dirty="0"/>
              <a:t> pro </a:t>
            </a:r>
            <a:r>
              <a:rPr lang="en-US" i="1" dirty="0" err="1"/>
              <a:t>protilátkové</a:t>
            </a:r>
            <a:r>
              <a:rPr lang="en-US" i="1" dirty="0"/>
              <a:t> </a:t>
            </a:r>
            <a:r>
              <a:rPr lang="en-US" i="1" dirty="0" err="1"/>
              <a:t>reakce</a:t>
            </a:r>
            <a:r>
              <a:rPr lang="en-US" i="1" dirty="0"/>
              <a:t> a </a:t>
            </a:r>
            <a:r>
              <a:rPr lang="en-US" i="1" dirty="0" err="1"/>
              <a:t>vytváření</a:t>
            </a:r>
            <a:r>
              <a:rPr lang="en-US" i="1" dirty="0"/>
              <a:t> </a:t>
            </a:r>
            <a:r>
              <a:rPr lang="en-US" i="1" dirty="0" err="1"/>
              <a:t>proteinů</a:t>
            </a:r>
            <a:r>
              <a:rPr lang="en-US" i="1" dirty="0"/>
              <a:t>, </a:t>
            </a:r>
            <a:r>
              <a:rPr lang="en-US" i="1" dirty="0" err="1"/>
              <a:t>proti</a:t>
            </a:r>
            <a:r>
              <a:rPr lang="en-US" i="1" dirty="0"/>
              <a:t> </a:t>
            </a:r>
            <a:r>
              <a:rPr lang="en-US" i="1" dirty="0" err="1"/>
              <a:t>kterým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protilátkové</a:t>
            </a:r>
            <a:r>
              <a:rPr lang="en-US" i="1" dirty="0"/>
              <a:t> </a:t>
            </a:r>
            <a:r>
              <a:rPr lang="en-US" i="1" dirty="0" err="1"/>
              <a:t>reakce</a:t>
            </a:r>
            <a:r>
              <a:rPr lang="en-US" i="1" dirty="0"/>
              <a:t> </a:t>
            </a:r>
            <a:r>
              <a:rPr lang="en-US" i="1" dirty="0" err="1"/>
              <a:t>namířeny</a:t>
            </a:r>
            <a:r>
              <a:rPr lang="en-US" i="1" dirty="0"/>
              <a:t>. </a:t>
            </a:r>
            <a:r>
              <a:rPr lang="en-US" i="1" dirty="0" err="1"/>
              <a:t>Adenovirové</a:t>
            </a:r>
            <a:r>
              <a:rPr lang="en-US" i="1" dirty="0"/>
              <a:t> a mRNA </a:t>
            </a:r>
            <a:r>
              <a:rPr lang="en-US" i="1" dirty="0" err="1"/>
              <a:t>vakcíny</a:t>
            </a:r>
            <a:r>
              <a:rPr lang="en-US" i="1" dirty="0"/>
              <a:t> </a:t>
            </a:r>
            <a:r>
              <a:rPr lang="en-US" i="1" dirty="0" err="1"/>
              <a:t>také</a:t>
            </a:r>
            <a:r>
              <a:rPr lang="en-US" i="1" dirty="0"/>
              <a:t> </a:t>
            </a:r>
            <a:r>
              <a:rPr lang="en-US" i="1" dirty="0" err="1"/>
              <a:t>používají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MHC I. </a:t>
            </a:r>
            <a:r>
              <a:rPr lang="en-US" i="1" dirty="0" err="1"/>
              <a:t>třídy</a:t>
            </a:r>
            <a:r>
              <a:rPr lang="en-US" i="1" dirty="0"/>
              <a:t> k </a:t>
            </a:r>
            <a:r>
              <a:rPr lang="en-US" i="1" dirty="0" err="1"/>
              <a:t>indukci</a:t>
            </a:r>
            <a:r>
              <a:rPr lang="en-US" i="1" dirty="0"/>
              <a:t> T </a:t>
            </a:r>
            <a:r>
              <a:rPr lang="en-US" i="1" dirty="0" err="1"/>
              <a:t>zabíječských</a:t>
            </a:r>
            <a:r>
              <a:rPr lang="en-US" i="1" dirty="0"/>
              <a:t> </a:t>
            </a:r>
            <a:r>
              <a:rPr lang="en-US" i="1" dirty="0" err="1"/>
              <a:t>buněk</a:t>
            </a:r>
            <a:r>
              <a:rPr lang="en-US" i="1" dirty="0"/>
              <a:t>. T </a:t>
            </a:r>
            <a:r>
              <a:rPr lang="en-US" i="1" dirty="0" err="1"/>
              <a:t>buňky</a:t>
            </a:r>
            <a:r>
              <a:rPr lang="en-US" i="1" dirty="0"/>
              <a:t> </a:t>
            </a:r>
            <a:r>
              <a:rPr lang="en-US" i="1" dirty="0" err="1"/>
              <a:t>indukované</a:t>
            </a:r>
            <a:r>
              <a:rPr lang="en-US" i="1" dirty="0"/>
              <a:t> </a:t>
            </a:r>
            <a:r>
              <a:rPr lang="en-US" i="1" dirty="0" err="1"/>
              <a:t>vakcínami</a:t>
            </a:r>
            <a:r>
              <a:rPr lang="en-US" i="1" dirty="0"/>
              <a:t> </a:t>
            </a:r>
            <a:r>
              <a:rPr lang="en-US" i="1" dirty="0" err="1"/>
              <a:t>vydrží</a:t>
            </a:r>
            <a:r>
              <a:rPr lang="en-US" i="1" dirty="0"/>
              <a:t> </a:t>
            </a:r>
            <a:r>
              <a:rPr lang="en-US" i="1" dirty="0" err="1"/>
              <a:t>mnoho</a:t>
            </a:r>
            <a:r>
              <a:rPr lang="en-US" i="1" dirty="0"/>
              <a:t> let, v </a:t>
            </a:r>
            <a:r>
              <a:rPr lang="en-US" i="1" dirty="0" err="1"/>
              <a:t>některých</a:t>
            </a:r>
            <a:r>
              <a:rPr lang="en-US" i="1" dirty="0"/>
              <a:t> </a:t>
            </a:r>
            <a:r>
              <a:rPr lang="en-US" i="1" dirty="0" err="1"/>
              <a:t>případech</a:t>
            </a:r>
            <a:r>
              <a:rPr lang="en-US" i="1" dirty="0"/>
              <a:t> </a:t>
            </a:r>
            <a:r>
              <a:rPr lang="en-US" i="1" dirty="0" err="1"/>
              <a:t>dokonce</a:t>
            </a:r>
            <a:r>
              <a:rPr lang="en-US" i="1" dirty="0"/>
              <a:t> </a:t>
            </a:r>
            <a:r>
              <a:rPr lang="en-US" i="1" dirty="0" err="1"/>
              <a:t>desetiletí</a:t>
            </a:r>
            <a:r>
              <a:rPr lang="en-US" i="1" dirty="0"/>
              <a:t>, v </a:t>
            </a:r>
            <a:r>
              <a:rPr lang="en-US" i="1" dirty="0" err="1"/>
              <a:t>pohotovosti</a:t>
            </a:r>
            <a:r>
              <a:rPr lang="en-US" i="1" dirty="0"/>
              <a:t> pro </a:t>
            </a:r>
            <a:r>
              <a:rPr lang="en-US" i="1" dirty="0" err="1"/>
              <a:t>novou</a:t>
            </a:r>
            <a:r>
              <a:rPr lang="en-US" i="1" dirty="0"/>
              <a:t> </a:t>
            </a:r>
            <a:r>
              <a:rPr lang="en-US" i="1" dirty="0" err="1"/>
              <a:t>infekci</a:t>
            </a:r>
            <a:r>
              <a:rPr lang="en-US" i="1" dirty="0"/>
              <a:t> </a:t>
            </a:r>
            <a:r>
              <a:rPr lang="en-US" i="1" dirty="0" err="1"/>
              <a:t>původním</a:t>
            </a:r>
            <a:r>
              <a:rPr lang="en-US" i="1" dirty="0"/>
              <a:t> </a:t>
            </a:r>
            <a:r>
              <a:rPr lang="en-US" i="1" dirty="0" err="1"/>
              <a:t>virem</a:t>
            </a:r>
            <a:r>
              <a:rPr lang="en-US" i="1" dirty="0"/>
              <a:t>. </a:t>
            </a:r>
            <a:r>
              <a:rPr lang="en-US" i="1" dirty="0" err="1"/>
              <a:t>Vakcíny</a:t>
            </a:r>
            <a:r>
              <a:rPr lang="en-US" i="1" dirty="0"/>
              <a:t> </a:t>
            </a:r>
            <a:r>
              <a:rPr lang="en-US" i="1" dirty="0" err="1"/>
              <a:t>zachránily</a:t>
            </a:r>
            <a:r>
              <a:rPr lang="en-US" i="1" dirty="0"/>
              <a:t> </a:t>
            </a:r>
            <a:r>
              <a:rPr lang="en-US" i="1" dirty="0" err="1"/>
              <a:t>mnohem</a:t>
            </a:r>
            <a:r>
              <a:rPr lang="en-US" i="1" dirty="0"/>
              <a:t> </a:t>
            </a:r>
            <a:r>
              <a:rPr lang="en-US" i="1" dirty="0" err="1"/>
              <a:t>více</a:t>
            </a:r>
            <a:r>
              <a:rPr lang="en-US" i="1" dirty="0"/>
              <a:t> </a:t>
            </a:r>
            <a:r>
              <a:rPr lang="en-US" i="1" dirty="0" err="1"/>
              <a:t>životů</a:t>
            </a:r>
            <a:r>
              <a:rPr lang="en-US" i="1" dirty="0"/>
              <a:t> </a:t>
            </a:r>
            <a:r>
              <a:rPr lang="en-US" i="1" dirty="0" err="1"/>
              <a:t>než</a:t>
            </a:r>
            <a:r>
              <a:rPr lang="en-US" i="1" dirty="0"/>
              <a:t> </a:t>
            </a:r>
            <a:r>
              <a:rPr lang="en-US" i="1" dirty="0" err="1"/>
              <a:t>všechny</a:t>
            </a:r>
            <a:r>
              <a:rPr lang="en-US" i="1" dirty="0"/>
              <a:t> </a:t>
            </a:r>
            <a:r>
              <a:rPr lang="en-US" i="1" dirty="0" err="1"/>
              <a:t>ostatní</a:t>
            </a:r>
            <a:r>
              <a:rPr lang="en-US" i="1" dirty="0"/>
              <a:t> </a:t>
            </a:r>
            <a:r>
              <a:rPr lang="en-US" i="1" dirty="0" err="1"/>
              <a:t>lékařské</a:t>
            </a:r>
            <a:r>
              <a:rPr lang="en-US" i="1" dirty="0"/>
              <a:t> </a:t>
            </a:r>
            <a:r>
              <a:rPr lang="en-US" i="1" dirty="0" err="1"/>
              <a:t>zákroky</a:t>
            </a:r>
            <a:r>
              <a:rPr lang="en-US" i="1" dirty="0"/>
              <a:t> </a:t>
            </a:r>
            <a:r>
              <a:rPr lang="en-US" i="1" dirty="0" err="1"/>
              <a:t>dohromady</a:t>
            </a:r>
            <a:r>
              <a:rPr lang="en-US" i="1" dirty="0"/>
              <a:t>. </a:t>
            </a:r>
            <a:r>
              <a:rPr lang="en-US" b="1" i="1" dirty="0" err="1"/>
              <a:t>Šiřte</a:t>
            </a:r>
            <a:r>
              <a:rPr lang="en-US" b="1" i="1" dirty="0"/>
              <a:t> </a:t>
            </a:r>
            <a:r>
              <a:rPr lang="en-US" b="1" i="1" dirty="0" err="1"/>
              <a:t>tuto</a:t>
            </a:r>
            <a:r>
              <a:rPr lang="en-US" b="1" i="1" dirty="0"/>
              <a:t> </a:t>
            </a:r>
            <a:r>
              <a:rPr lang="en-US" b="1" i="1" dirty="0" err="1"/>
              <a:t>zprávu</a:t>
            </a:r>
            <a:r>
              <a:rPr lang="en-US" b="1" i="1" dirty="0"/>
              <a:t>, ne </a:t>
            </a:r>
            <a:r>
              <a:rPr lang="en-US" b="1" i="1" dirty="0" err="1"/>
              <a:t>nemoc</a:t>
            </a:r>
            <a:r>
              <a:rPr lang="en-US" b="1" i="1" dirty="0"/>
              <a:t>, </a:t>
            </a:r>
            <a:r>
              <a:rPr lang="en-US" b="1" i="1" dirty="0" err="1"/>
              <a:t>nechte</a:t>
            </a:r>
            <a:r>
              <a:rPr lang="en-US" b="1" i="1" dirty="0"/>
              <a:t> se </a:t>
            </a:r>
            <a:r>
              <a:rPr lang="en-US" b="1" i="1" dirty="0" err="1"/>
              <a:t>očkovat</a:t>
            </a:r>
            <a:r>
              <a:rPr lang="en-US" b="1" i="1" dirty="0"/>
              <a:t>!</a:t>
            </a:r>
            <a:endParaRPr lang="nl-NL" b="1" i="1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235CC5C-96EC-4BD0-A1B1-CB572441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Slide 24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C623AC6-3928-43E0-B227-3CF3EDE81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34" y="4788327"/>
            <a:ext cx="2653066" cy="19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21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D5E9C-1B3C-4065-8B86-C2E2DE562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Epilog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B2DB8F-514F-4D01-873C-460B1B58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kontrolují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regulují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imunitní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reakce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pomáhají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léčit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rakovinu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To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ty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</a:t>
            </a:r>
            <a:r>
              <a:rPr lang="en-US" i="1" dirty="0" err="1"/>
              <a:t>ý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autoimunita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odmítnutí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transplantátu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to je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důvod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jste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žijící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světě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plném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patogenů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přežili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abyste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přečetli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komiks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2183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1A8B06-E444-4577-9F55-6185E546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08" y="259714"/>
            <a:ext cx="10674292" cy="62753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Poděkování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Děkujeme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Yewdellovi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kritické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čtení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Tato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práce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podpořena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ERC a KWF pro JN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ER.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podrobností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Dersh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Hollý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J, Yewdell JW. (2021) A few good peptides: MHC class I-based cancer immunosurveillance and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immunoevasion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Nat Rev Immunol. 21:116-128.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Rock KL, Reits E, Neefjes J. (2016) Present Yourself! By MHC Class I and MHC Class II Molecules. Trends Immunol. 37:724-737.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Unanue ER, Turk V, Neefjes J. (2016) Variations in MHC Class II Antigen Processing and Presentation in Health and Disease.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 Immunol. 34:265-97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Blum JS,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Wearsch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PA, Cresswell P. Pathways of antigen processing. (2013)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 Immunol. 31:443-73.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Neefjes J, Jongsma ML, Paul P, Bakke O. (2011) Towards a systems understanding of MHC class I and MHC class II antigen presentation. Nat Rev Immunol. 11:823-36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Yewdell JW, Reits E, Neefjes J. (2003) Making sense of mass destruction: quantitating MHC class I antigen presentation. </a:t>
            </a:r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 </a:t>
            </a:r>
            <a:r>
              <a:rPr lang="nl-N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Immunol</a:t>
            </a:r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3:952-61.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34139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61651-276C-4204-84ED-598E3DCDC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B86AAE-4666-4060-B780-CDA68D7C2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Tato „</a:t>
            </a:r>
            <a:r>
              <a:rPr lang="en-US" i="1" dirty="0" err="1"/>
              <a:t>zázračná</a:t>
            </a:r>
            <a:r>
              <a:rPr lang="en-US" i="1" dirty="0"/>
              <a:t>“ </a:t>
            </a:r>
            <a:r>
              <a:rPr lang="en-US" i="1" dirty="0" err="1"/>
              <a:t>transplantace</a:t>
            </a:r>
            <a:r>
              <a:rPr lang="en-US" i="1" dirty="0"/>
              <a:t> </a:t>
            </a:r>
            <a:r>
              <a:rPr lang="en-US" i="1" dirty="0" err="1"/>
              <a:t>přispěla</a:t>
            </a:r>
            <a:r>
              <a:rPr lang="en-US" i="1" dirty="0"/>
              <a:t> k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dirty="0" err="1"/>
              <a:t>blahořečení</a:t>
            </a:r>
            <a:r>
              <a:rPr lang="en-US" i="1" dirty="0"/>
              <a:t>, </a:t>
            </a:r>
            <a:r>
              <a:rPr lang="en-US" i="1" dirty="0" err="1"/>
              <a:t>což</a:t>
            </a:r>
            <a:r>
              <a:rPr lang="en-US" i="1" dirty="0"/>
              <a:t> </a:t>
            </a:r>
            <a:r>
              <a:rPr lang="en-US" i="1" dirty="0" err="1"/>
              <a:t>vedlo</a:t>
            </a:r>
            <a:r>
              <a:rPr lang="en-US" i="1" dirty="0"/>
              <a:t> k </a:t>
            </a:r>
            <a:r>
              <a:rPr lang="en-US" i="1" dirty="0" err="1"/>
              <a:t>tomu</a:t>
            </a:r>
            <a:r>
              <a:rPr lang="en-US" i="1" dirty="0"/>
              <a:t>, </a:t>
            </a:r>
            <a:r>
              <a:rPr lang="en-US" i="1" dirty="0" err="1"/>
              <a:t>že</a:t>
            </a:r>
            <a:r>
              <a:rPr lang="en-US" i="1" dirty="0"/>
              <a:t> se </a:t>
            </a:r>
            <a:r>
              <a:rPr lang="en-US" i="1" dirty="0" err="1"/>
              <a:t>stali</a:t>
            </a:r>
            <a:r>
              <a:rPr lang="en-US" i="1" dirty="0"/>
              <a:t> </a:t>
            </a:r>
            <a:r>
              <a:rPr lang="en-US" i="1" dirty="0" err="1"/>
              <a:t>patrony</a:t>
            </a:r>
            <a:r>
              <a:rPr lang="en-US" i="1" dirty="0"/>
              <a:t> </a:t>
            </a:r>
            <a:r>
              <a:rPr lang="en-US" i="1" dirty="0" err="1"/>
              <a:t>transplantace</a:t>
            </a:r>
            <a:r>
              <a:rPr lang="en-US" i="1" dirty="0"/>
              <a:t>. </a:t>
            </a:r>
            <a:r>
              <a:rPr lang="en-US" i="1" dirty="0" err="1"/>
              <a:t>Nebolelo</a:t>
            </a:r>
            <a:r>
              <a:rPr lang="en-US" i="1" dirty="0"/>
              <a:t> to, </a:t>
            </a:r>
            <a:r>
              <a:rPr lang="en-US" i="1" dirty="0" err="1"/>
              <a:t>že</a:t>
            </a:r>
            <a:r>
              <a:rPr lang="en-US" i="1" dirty="0"/>
              <a:t> </a:t>
            </a:r>
            <a:r>
              <a:rPr lang="en-US" i="1" dirty="0" err="1"/>
              <a:t>byli</a:t>
            </a:r>
            <a:r>
              <a:rPr lang="en-US" i="1" dirty="0"/>
              <a:t> </a:t>
            </a:r>
            <a:r>
              <a:rPr lang="en-US" i="1" dirty="0" err="1"/>
              <a:t>sťati</a:t>
            </a:r>
            <a:r>
              <a:rPr lang="en-US" i="1" dirty="0"/>
              <a:t> </a:t>
            </a:r>
            <a:r>
              <a:rPr lang="en-US" i="1" dirty="0" err="1"/>
              <a:t>kvůli</a:t>
            </a:r>
            <a:r>
              <a:rPr lang="en-US" i="1" dirty="0"/>
              <a:t> </a:t>
            </a:r>
            <a:r>
              <a:rPr lang="en-US" i="1" dirty="0" err="1"/>
              <a:t>své</a:t>
            </a:r>
            <a:r>
              <a:rPr lang="en-US" i="1" dirty="0"/>
              <a:t> </a:t>
            </a:r>
            <a:r>
              <a:rPr lang="en-US" i="1" dirty="0" err="1"/>
              <a:t>křesťanské</a:t>
            </a:r>
            <a:r>
              <a:rPr lang="en-US" i="1" dirty="0"/>
              <a:t> </a:t>
            </a:r>
            <a:r>
              <a:rPr lang="en-US" i="1" dirty="0" err="1"/>
              <a:t>víře</a:t>
            </a:r>
            <a:r>
              <a:rPr lang="en-US" i="1" dirty="0"/>
              <a:t>, </a:t>
            </a:r>
            <a:r>
              <a:rPr lang="en-US" i="1" dirty="0" err="1"/>
              <a:t>která</a:t>
            </a:r>
            <a:r>
              <a:rPr lang="en-US" i="1" dirty="0"/>
              <a:t> </a:t>
            </a:r>
            <a:r>
              <a:rPr lang="en-US" i="1" dirty="0" err="1"/>
              <a:t>byla</a:t>
            </a:r>
            <a:r>
              <a:rPr lang="en-US" i="1" dirty="0"/>
              <a:t> </a:t>
            </a:r>
            <a:r>
              <a:rPr lang="en-US" i="1" dirty="0" err="1"/>
              <a:t>pravděpodobně</a:t>
            </a:r>
            <a:r>
              <a:rPr lang="en-US" i="1" dirty="0"/>
              <a:t> </a:t>
            </a:r>
            <a:r>
              <a:rPr lang="en-US" i="1" dirty="0" err="1"/>
              <a:t>napravena</a:t>
            </a:r>
            <a:r>
              <a:rPr lang="en-US" i="1" dirty="0"/>
              <a:t> </a:t>
            </a:r>
            <a:r>
              <a:rPr lang="en-US" i="1" dirty="0" err="1"/>
              <a:t>při</a:t>
            </a:r>
            <a:r>
              <a:rPr lang="en-US" i="1" dirty="0"/>
              <a:t> </a:t>
            </a:r>
            <a:r>
              <a:rPr lang="en-US" i="1" dirty="0" err="1"/>
              <a:t>jejich</a:t>
            </a:r>
            <a:r>
              <a:rPr lang="en-US" i="1" dirty="0"/>
              <a:t> </a:t>
            </a:r>
            <a:r>
              <a:rPr lang="en-US" i="1" dirty="0" err="1"/>
              <a:t>vzestupu</a:t>
            </a:r>
            <a:r>
              <a:rPr lang="en-US" i="1" dirty="0"/>
              <a:t> do </a:t>
            </a:r>
            <a:r>
              <a:rPr lang="en-US" i="1" dirty="0" err="1"/>
              <a:t>nebe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6D27B-F65D-43F1-9B1A-270883FF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81" y="3477777"/>
            <a:ext cx="3532355" cy="30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83862-7B0F-482A-92A8-C0FC4844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08F3D2-2311-464E-A6BF-ECD2FB028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obtížná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evoluční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Dokonce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Darwin se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ale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nevěděl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jedinečné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třídě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proteinů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exprimovány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téměř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všemi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mnohobuněčnými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eukaryoty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D682906-3449-4DE6-AD90-2C46C5C72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65" y="336744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2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3D24-510C-4082-964E-CE2A5746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4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3DA351-0039-4A1D-A448-4881821C8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Začněme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současným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chápáním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jedinečných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proteinů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našem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ty,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které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nejvyšší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stupeň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polymorfismu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rozdíly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jedinci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A ty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jedinečné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protože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téměř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ostatní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lidmi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téměř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identické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Tyto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transplantační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antigeny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obecně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nazývají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 MHC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II. U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nazývají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 HLA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43A5AA1-68A2-4989-ABF5-A6D27BC94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8" y="3991506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F7A9A-AD73-4540-B0DC-F1F4D822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480D1E-289E-47CC-A418-61182DA9F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/>
              <a:t>Nejdůležitější</a:t>
            </a:r>
            <a:r>
              <a:rPr lang="en-US" i="1" dirty="0"/>
              <a:t> </a:t>
            </a:r>
            <a:r>
              <a:rPr lang="en-US" i="1" dirty="0" err="1"/>
              <a:t>molekuly</a:t>
            </a:r>
            <a:r>
              <a:rPr lang="en-US" i="1" dirty="0"/>
              <a:t> HLA pro </a:t>
            </a:r>
            <a:r>
              <a:rPr lang="en-US" i="1" dirty="0" err="1"/>
              <a:t>transplantaci</a:t>
            </a:r>
            <a:r>
              <a:rPr lang="en-US" i="1" dirty="0"/>
              <a:t>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označovány</a:t>
            </a:r>
            <a:r>
              <a:rPr lang="en-US" i="1" dirty="0"/>
              <a:t> </a:t>
            </a:r>
            <a:r>
              <a:rPr lang="en-US" i="1" dirty="0" err="1"/>
              <a:t>jako</a:t>
            </a:r>
            <a:r>
              <a:rPr lang="en-US" i="1" dirty="0"/>
              <a:t> HLA-A, HLA-B a HLA-C pro MHC I. </a:t>
            </a:r>
            <a:r>
              <a:rPr lang="en-US" i="1" dirty="0" err="1"/>
              <a:t>třídy</a:t>
            </a:r>
            <a:r>
              <a:rPr lang="en-US" i="1" dirty="0"/>
              <a:t> a HLA-DR, HLA-DQ a HLA-DP pro MHC II. </a:t>
            </a:r>
            <a:r>
              <a:rPr lang="en-US" i="1" dirty="0" err="1"/>
              <a:t>třídy</a:t>
            </a:r>
            <a:r>
              <a:rPr lang="en-US" i="1" dirty="0"/>
              <a:t>. HLA-A, -B a -C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přítomny</a:t>
            </a:r>
            <a:r>
              <a:rPr lang="en-US" i="1" dirty="0"/>
              <a:t> </a:t>
            </a:r>
            <a:r>
              <a:rPr lang="en-US" i="1" dirty="0" err="1"/>
              <a:t>prakticky</a:t>
            </a:r>
            <a:r>
              <a:rPr lang="en-US" i="1" dirty="0"/>
              <a:t>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všech</a:t>
            </a:r>
            <a:r>
              <a:rPr lang="en-US" i="1" dirty="0"/>
              <a:t> </a:t>
            </a:r>
            <a:r>
              <a:rPr lang="en-US" i="1" dirty="0" err="1"/>
              <a:t>našich</a:t>
            </a:r>
            <a:r>
              <a:rPr lang="en-US" i="1" dirty="0"/>
              <a:t> </a:t>
            </a:r>
            <a:r>
              <a:rPr lang="en-US" i="1" dirty="0" err="1"/>
              <a:t>buňkách</a:t>
            </a:r>
            <a:r>
              <a:rPr lang="en-US" i="1" dirty="0"/>
              <a:t> (</a:t>
            </a:r>
            <a:r>
              <a:rPr lang="en-US" i="1" dirty="0" err="1"/>
              <a:t>kromě</a:t>
            </a:r>
            <a:r>
              <a:rPr lang="en-US" i="1" dirty="0"/>
              <a:t> </a:t>
            </a:r>
            <a:r>
              <a:rPr lang="en-US" i="1" dirty="0" err="1"/>
              <a:t>červených</a:t>
            </a:r>
            <a:r>
              <a:rPr lang="en-US" i="1" dirty="0"/>
              <a:t> </a:t>
            </a:r>
            <a:r>
              <a:rPr lang="en-US" i="1" dirty="0" err="1"/>
              <a:t>krvinek</a:t>
            </a:r>
            <a:r>
              <a:rPr lang="en-US" i="1" dirty="0"/>
              <a:t>), </a:t>
            </a:r>
            <a:r>
              <a:rPr lang="en-US" i="1" dirty="0" err="1"/>
              <a:t>zatímco</a:t>
            </a:r>
            <a:r>
              <a:rPr lang="en-US" i="1" dirty="0"/>
              <a:t> HLA-DR, HLA-DQ a HLA-DP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i="1" dirty="0" err="1"/>
              <a:t>hlavně</a:t>
            </a:r>
            <a:r>
              <a:rPr lang="en-US" i="1" dirty="0"/>
              <a:t> </a:t>
            </a:r>
            <a:r>
              <a:rPr lang="en-US" i="1" dirty="0" err="1"/>
              <a:t>na</a:t>
            </a:r>
            <a:r>
              <a:rPr lang="en-US" i="1" dirty="0"/>
              <a:t> </a:t>
            </a:r>
            <a:r>
              <a:rPr lang="en-US" i="1" dirty="0" err="1"/>
              <a:t>imunitních</a:t>
            </a:r>
            <a:r>
              <a:rPr lang="en-US" i="1" dirty="0"/>
              <a:t> </a:t>
            </a:r>
            <a:r>
              <a:rPr lang="en-US" i="1" dirty="0" err="1"/>
              <a:t>buňkách</a:t>
            </a:r>
            <a:r>
              <a:rPr lang="en-US" i="1" dirty="0"/>
              <a:t>.</a:t>
            </a:r>
            <a:endParaRPr lang="nl-NL" i="1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77279176-09FD-4160-A2C1-34F9112EF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8" y="3856416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1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21F03BF0-0EEE-4377-82CA-8896FABE5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61" y="5165376"/>
            <a:ext cx="2532432" cy="16926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80CCBCE-B240-416E-9B14-CC68D1BC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Slide 6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55BDD2-0174-4079-ACB3-5D58C46AA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708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polymorfní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těhotné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často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vytvářejí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protilátky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různým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typům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otce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To by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mohlo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použito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určení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otce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dobách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než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dostupné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genetické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testování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Ale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těhotných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použita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transplantaci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tkání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workshopech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těchto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žen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vyměněna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laboratořemi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různé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odpovědi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séra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pojmenované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workshopech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Takto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identifikovány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a -C 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jejich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různé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Ty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jednoduše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očíslovány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HLA-A1,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HLA-A2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atd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To se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také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stalo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molekulami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HLA-DR, -DQ a -DP.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Takže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vaše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tkáně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příklad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HLA-A1, -B8, -Cw7, -DR3, -DQ2 a DPw1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vaší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matky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HLA-A2, -B27, -Cw1, -DR4, -DQ3 a DPw4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proteiny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vašeho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otce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59415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80A4F-C62D-4D76-8F75-C4D75B09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7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0A9360-B9C9-4E4B-AC0E-6B026A5D9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Dnes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typizace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běžně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provádí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analýzami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DNA.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Existují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určité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důkazy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ženy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mohou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čichem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odhalit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rozdíly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typech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u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mužů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přispívá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selekci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geneticky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odlišných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partnerů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55E255AA-35CA-4B20-B9C9-696E13BCD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36765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3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CB709-73A3-46A1-AA03-076BB7D5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8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6F5F14-CEB6-4218-9D63-922F56153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816"/>
            <a:ext cx="10515600" cy="2912629"/>
          </a:xfrm>
        </p:spPr>
        <p:txBody>
          <a:bodyPr/>
          <a:lstStyle/>
          <a:p>
            <a:pPr marL="0" indent="0">
              <a:buNone/>
            </a:pPr>
            <a:r>
              <a:rPr lang="en-US" i="1" dirty="0" err="1"/>
              <a:t>Zatímco</a:t>
            </a:r>
            <a:r>
              <a:rPr lang="en-US" i="1" dirty="0"/>
              <a:t> HLA </a:t>
            </a:r>
            <a:r>
              <a:rPr lang="en-US" i="1" dirty="0" err="1"/>
              <a:t>polymorfismus</a:t>
            </a:r>
            <a:r>
              <a:rPr lang="en-US" i="1" dirty="0"/>
              <a:t> </a:t>
            </a:r>
            <a:r>
              <a:rPr lang="en-US" i="1" dirty="0" err="1"/>
              <a:t>může</a:t>
            </a:r>
            <a:r>
              <a:rPr lang="en-US" i="1" dirty="0"/>
              <a:t> </a:t>
            </a:r>
            <a:r>
              <a:rPr lang="en-US" i="1" dirty="0" err="1"/>
              <a:t>pomoci</a:t>
            </a:r>
            <a:r>
              <a:rPr lang="en-US" i="1" dirty="0"/>
              <a:t> </a:t>
            </a:r>
            <a:r>
              <a:rPr lang="en-US" i="1" dirty="0" err="1"/>
              <a:t>diverzifikovat</a:t>
            </a:r>
            <a:r>
              <a:rPr lang="en-US" i="1" dirty="0"/>
              <a:t> </a:t>
            </a:r>
            <a:r>
              <a:rPr lang="en-US" i="1" dirty="0" err="1"/>
              <a:t>lidstvo</a:t>
            </a:r>
            <a:r>
              <a:rPr lang="en-US" i="1" dirty="0"/>
              <a:t>, je to </a:t>
            </a:r>
            <a:r>
              <a:rPr lang="en-US" i="1" dirty="0" err="1"/>
              <a:t>obrovská</a:t>
            </a:r>
            <a:r>
              <a:rPr lang="en-US" i="1" dirty="0"/>
              <a:t> </a:t>
            </a:r>
            <a:r>
              <a:rPr lang="en-US" i="1" dirty="0" err="1"/>
              <a:t>překážka</a:t>
            </a:r>
            <a:r>
              <a:rPr lang="en-US" i="1" dirty="0"/>
              <a:t> pro </a:t>
            </a:r>
            <a:r>
              <a:rPr lang="en-US" i="1" dirty="0" err="1"/>
              <a:t>úspěšnou</a:t>
            </a:r>
            <a:r>
              <a:rPr lang="en-US" i="1" dirty="0"/>
              <a:t> </a:t>
            </a:r>
            <a:r>
              <a:rPr lang="en-US" i="1" dirty="0" err="1"/>
              <a:t>transplantaci</a:t>
            </a:r>
            <a:r>
              <a:rPr lang="en-US" i="1" dirty="0"/>
              <a:t> </a:t>
            </a:r>
            <a:r>
              <a:rPr lang="en-US" i="1" dirty="0" err="1"/>
              <a:t>orgánů</a:t>
            </a:r>
            <a:r>
              <a:rPr lang="en-US" i="1" dirty="0"/>
              <a:t>, </a:t>
            </a:r>
            <a:r>
              <a:rPr lang="en-US" i="1" dirty="0" err="1"/>
              <a:t>která</a:t>
            </a:r>
            <a:r>
              <a:rPr lang="en-US" i="1" dirty="0"/>
              <a:t> </a:t>
            </a:r>
            <a:r>
              <a:rPr lang="en-US" i="1" dirty="0" err="1"/>
              <a:t>vyžaduje</a:t>
            </a:r>
            <a:r>
              <a:rPr lang="en-US" i="1" dirty="0"/>
              <a:t> co </a:t>
            </a:r>
            <a:r>
              <a:rPr lang="en-US" i="1" dirty="0" err="1"/>
              <a:t>nejpřesnější</a:t>
            </a:r>
            <a:r>
              <a:rPr lang="en-US" i="1" dirty="0"/>
              <a:t> </a:t>
            </a:r>
            <a:r>
              <a:rPr lang="en-US" i="1" dirty="0" err="1"/>
              <a:t>shodu</a:t>
            </a:r>
            <a:r>
              <a:rPr lang="en-US" i="1" dirty="0"/>
              <a:t> </a:t>
            </a:r>
            <a:r>
              <a:rPr lang="en-US" i="1" dirty="0" err="1"/>
              <a:t>typů</a:t>
            </a:r>
            <a:r>
              <a:rPr lang="en-US" i="1" dirty="0"/>
              <a:t> HLA </a:t>
            </a:r>
            <a:r>
              <a:rPr lang="en-US" i="1" dirty="0" err="1"/>
              <a:t>příjemce</a:t>
            </a:r>
            <a:r>
              <a:rPr lang="en-US" i="1" dirty="0"/>
              <a:t> a </a:t>
            </a:r>
            <a:r>
              <a:rPr lang="en-US" i="1" dirty="0" err="1"/>
              <a:t>dárce</a:t>
            </a:r>
            <a:r>
              <a:rPr lang="en-US" i="1" dirty="0"/>
              <a:t> *. </a:t>
            </a:r>
            <a:r>
              <a:rPr lang="en-US" i="1" dirty="0" err="1"/>
              <a:t>Při</a:t>
            </a:r>
            <a:r>
              <a:rPr lang="en-US" i="1" dirty="0"/>
              <a:t> </a:t>
            </a:r>
            <a:r>
              <a:rPr lang="en-US" i="1" dirty="0" err="1"/>
              <a:t>absenci</a:t>
            </a:r>
            <a:r>
              <a:rPr lang="en-US" i="1" dirty="0"/>
              <a:t> </a:t>
            </a:r>
            <a:r>
              <a:rPr lang="en-US" i="1" dirty="0" err="1"/>
              <a:t>dokonalé</a:t>
            </a:r>
            <a:r>
              <a:rPr lang="en-US" i="1" dirty="0"/>
              <a:t> </a:t>
            </a:r>
            <a:r>
              <a:rPr lang="en-US" i="1" dirty="0" err="1"/>
              <a:t>shody</a:t>
            </a:r>
            <a:r>
              <a:rPr lang="en-US" i="1" dirty="0"/>
              <a:t> se </a:t>
            </a:r>
            <a:r>
              <a:rPr lang="en-US" i="1" dirty="0" err="1"/>
              <a:t>používají</a:t>
            </a:r>
            <a:r>
              <a:rPr lang="en-US" i="1" dirty="0"/>
              <a:t> </a:t>
            </a:r>
            <a:r>
              <a:rPr lang="en-US" i="1" dirty="0" err="1"/>
              <a:t>účinná</a:t>
            </a:r>
            <a:r>
              <a:rPr lang="en-US" i="1" dirty="0"/>
              <a:t> </a:t>
            </a:r>
            <a:r>
              <a:rPr lang="en-US" i="1" dirty="0" err="1"/>
              <a:t>imunosupresiva</a:t>
            </a:r>
            <a:r>
              <a:rPr lang="en-US" i="1" dirty="0"/>
              <a:t>, aby se </a:t>
            </a:r>
            <a:r>
              <a:rPr lang="en-US" i="1" dirty="0" err="1"/>
              <a:t>zabránilo</a:t>
            </a:r>
            <a:r>
              <a:rPr lang="en-US" i="1" dirty="0"/>
              <a:t> </a:t>
            </a:r>
            <a:r>
              <a:rPr lang="en-US" i="1" dirty="0" err="1"/>
              <a:t>odmítnutí</a:t>
            </a:r>
            <a:r>
              <a:rPr lang="en-US" i="1" dirty="0"/>
              <a:t> </a:t>
            </a:r>
            <a:r>
              <a:rPr lang="en-US" i="1" dirty="0" err="1"/>
              <a:t>orgánu</a:t>
            </a:r>
            <a:r>
              <a:rPr lang="en-US" i="1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Dokonalé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přizpůsobení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je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velmi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obtížné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najít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Rodinní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příslušníci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poskytují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nejlepší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šanci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bratr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sestra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54673B66-C07F-41E5-AC21-E3A716DA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17" y="4251797"/>
            <a:ext cx="3219048" cy="26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93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2266</Words>
  <Application>Microsoft Office PowerPoint</Application>
  <PresentationFormat>Widescreen</PresentationFormat>
  <Paragraphs>82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BlinkMacSystemFont</vt:lpstr>
      <vt:lpstr>Calibri</vt:lpstr>
      <vt:lpstr>Calibri Light</vt:lpstr>
      <vt:lpstr>Open Sans</vt:lpstr>
      <vt:lpstr>Kantoorthema</vt:lpstr>
      <vt:lpstr>PowerPoint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Epilog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Boer-Theirlynck, J.J.A. de (CCB)</cp:lastModifiedBy>
  <cp:revision>29</cp:revision>
  <dcterms:created xsi:type="dcterms:W3CDTF">2022-03-12T15:41:54Z</dcterms:created>
  <dcterms:modified xsi:type="dcterms:W3CDTF">2023-03-14T15:07:19Z</dcterms:modified>
</cp:coreProperties>
</file>