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9" r:id="rId2"/>
    <p:sldId id="310" r:id="rId3"/>
    <p:sldId id="284" r:id="rId4"/>
    <p:sldId id="311" r:id="rId5"/>
    <p:sldId id="312" r:id="rId6"/>
    <p:sldId id="287" r:id="rId7"/>
    <p:sldId id="313" r:id="rId8"/>
    <p:sldId id="314" r:id="rId9"/>
    <p:sldId id="290" r:id="rId10"/>
    <p:sldId id="291" r:id="rId11"/>
    <p:sldId id="315" r:id="rId12"/>
    <p:sldId id="293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301" r:id="rId21"/>
    <p:sldId id="302" r:id="rId22"/>
    <p:sldId id="303" r:id="rId23"/>
    <p:sldId id="323" r:id="rId24"/>
    <p:sldId id="324" r:id="rId25"/>
    <p:sldId id="325" r:id="rId26"/>
    <p:sldId id="279" r:id="rId27"/>
    <p:sldId id="326" r:id="rId2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6" autoAdjust="0"/>
    <p:restoredTop sz="85050" autoAdjust="0"/>
  </p:normalViewPr>
  <p:slideViewPr>
    <p:cSldViewPr snapToGrid="0">
      <p:cViewPr varScale="1">
        <p:scale>
          <a:sx n="109" d="100"/>
          <a:sy n="109" d="100"/>
        </p:scale>
        <p:origin x="11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8B46FF-8C0C-40E5-9CE8-292761CB9F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57213FE-A2CF-4709-8D5A-C7EAC33F5B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5692A82-FC9D-4423-B046-75BD8BDEA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58651-E4C3-4BFF-92A4-E925E9128C45}" type="datetimeFigureOut">
              <a:rPr lang="nl-NL" smtClean="0"/>
              <a:t>26-9-2022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AD45DA3-F0DE-4DAA-A406-47340738B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FE715DE-6D3E-459B-83B0-3D64F9638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E690B-131F-4487-8FCB-E2F38D41B18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9914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817101-0318-4210-A49A-FC3741A62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6A5DC7D-BE10-4EA4-A8DB-D06811A95D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C20964-206A-45C6-A539-F3ED9F46B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58651-E4C3-4BFF-92A4-E925E9128C45}" type="datetimeFigureOut">
              <a:rPr lang="nl-NL" smtClean="0"/>
              <a:t>26-9-2022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0354C4E-D31D-4673-9857-8F915A931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1355DEE-CE8A-472C-ACD9-987F173F5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E690B-131F-4487-8FCB-E2F38D41B18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9876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1686EF3-9ED5-4429-9FB0-3D0CDA3B73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9835590-1931-4BDB-98B4-2D1F33BCF7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FC590CE-BE71-4A7B-B912-C89DC8160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58651-E4C3-4BFF-92A4-E925E9128C45}" type="datetimeFigureOut">
              <a:rPr lang="nl-NL" smtClean="0"/>
              <a:t>26-9-2022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A7F7FA7-2DA0-4BDD-BA16-D96EDB404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B1CA9C7-9B9E-48A3-8146-F15B84F3C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E690B-131F-4487-8FCB-E2F38D41B18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3315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E85806-D2F5-4772-9B17-4A6E12C13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D48C5A7-3C8B-40BB-B2F4-BCDF4BE6D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85EDD87-EA3C-4845-8C01-1865D2295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58651-E4C3-4BFF-92A4-E925E9128C45}" type="datetimeFigureOut">
              <a:rPr lang="nl-NL" smtClean="0"/>
              <a:t>26-9-2022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71673E-E806-4796-BB1D-831DF13BC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6080459-9B03-42EF-9ED4-7BB022C04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E690B-131F-4487-8FCB-E2F38D41B18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361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5F8036-BD86-49F3-B15C-3DAA2408F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15F2034-4B26-4BDD-99BB-35CF1D291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EF0B35F-E285-425B-9622-92D1BA4CB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58651-E4C3-4BFF-92A4-E925E9128C45}" type="datetimeFigureOut">
              <a:rPr lang="nl-NL" smtClean="0"/>
              <a:t>26-9-2022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290D04D-1BC0-4521-9477-68E65831E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7D72352-BBBF-4C02-A83E-7BD18BAE6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E690B-131F-4487-8FCB-E2F38D41B18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8513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8DBE2D-2497-490F-96A5-01ABA6DE9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2658B46-BB34-4462-AB65-483055E04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C0663A6-934C-4177-926B-EC411B139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B51B42C-7D55-4C80-8674-D2C8A23A5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58651-E4C3-4BFF-92A4-E925E9128C45}" type="datetimeFigureOut">
              <a:rPr lang="nl-NL" smtClean="0"/>
              <a:t>26-9-2022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64AEC42-034E-4DB9-B250-9700C3116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A8BB0C9-5245-44CD-82EF-57FD5A163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E690B-131F-4487-8FCB-E2F38D41B18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9605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88B83A-DAC9-469F-A03F-55502E442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2436164-8C12-4608-A84B-7845A8C98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78FA3AE-BFB1-49C3-8A0E-A474AC3DF5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55A0C78-43D4-4A05-9D3F-556CCFA41E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6F24BA2-C478-48D0-BA0D-5521285DEB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627CAED-EA17-43A1-B4B9-0352B974A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58651-E4C3-4BFF-92A4-E925E9128C45}" type="datetimeFigureOut">
              <a:rPr lang="nl-NL" smtClean="0"/>
              <a:t>26-9-2022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B1173DC-E6A5-410E-8ABF-C9136659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21D9D36-46B6-4DC0-AAC9-48144B4E2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E690B-131F-4487-8FCB-E2F38D41B18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4524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DB3C7A-EE05-492B-BBE6-E71297B80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286D291-BAA0-4C38-AEC9-88748F0D8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58651-E4C3-4BFF-92A4-E925E9128C45}" type="datetimeFigureOut">
              <a:rPr lang="nl-NL" smtClean="0"/>
              <a:t>26-9-2022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57DB52A-AE61-4002-9D4B-30D672FC1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6EC41AB-57BB-4B44-9954-DEDE4C550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E690B-131F-4487-8FCB-E2F38D41B18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7061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984B307-607D-41FF-8635-9A5262337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58651-E4C3-4BFF-92A4-E925E9128C45}" type="datetimeFigureOut">
              <a:rPr lang="nl-NL" smtClean="0"/>
              <a:t>26-9-2022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0640CCE-FC14-4E54-BA50-425DC589B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D68CED7-865F-4FB7-9191-B1D5D9A7B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E690B-131F-4487-8FCB-E2F38D41B18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7065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250905-D94D-4ABA-8D93-BC2063363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31CABBB-3F6C-41C8-81A1-CEA6D8F7D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DB533CF-0F8A-4D7F-B35F-A928CE9FB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364BAB9-8752-49D9-8371-9F33D9FE5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58651-E4C3-4BFF-92A4-E925E9128C45}" type="datetimeFigureOut">
              <a:rPr lang="nl-NL" smtClean="0"/>
              <a:t>26-9-2022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27149A9-1343-4EC9-AF98-563CA8425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FE55D11-72B2-4680-9BC0-6A81E972C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E690B-131F-4487-8FCB-E2F38D41B18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4965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33D8C4-583C-48D5-BF22-5C520D035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8467242-9DF9-4551-8944-FF1C1155F7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5CC8910-EAB3-4095-9BDC-1180490D73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88030AC-39CC-4391-BC09-0C2C2B8E5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58651-E4C3-4BFF-92A4-E925E9128C45}" type="datetimeFigureOut">
              <a:rPr lang="nl-NL" smtClean="0"/>
              <a:t>26-9-2022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AF4CE8F-B36C-42B5-B34D-24D3FD977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A0CA59C-B5BB-4FC7-AB99-7FD2AF253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E690B-131F-4487-8FCB-E2F38D41B18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9634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1925F65-10F3-415F-A1BD-849724088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76976C4-D7EA-4FFA-91F7-23572D3C42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2F49841-6D59-4328-8224-EA18781601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58651-E4C3-4BFF-92A4-E925E9128C45}" type="datetimeFigureOut">
              <a:rPr lang="nl-NL" smtClean="0"/>
              <a:t>26-9-2022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4F74D8A-72C7-4D2D-8946-5D129FB7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8A15769-1678-42B6-A7BE-B32BCC167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E690B-131F-4487-8FCB-E2F38D41B18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9996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e.a.reits@amc.uva.nl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AD3A2A8E-ECD7-44FC-A1C2-89537900E8A5}"/>
              </a:ext>
            </a:extLst>
          </p:cNvPr>
          <p:cNvSpPr txBox="1"/>
          <p:nvPr/>
        </p:nvSpPr>
        <p:spPr>
          <a:xfrm>
            <a:off x="0" y="866063"/>
            <a:ext cx="12192000" cy="781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rgbClr val="FF0000"/>
                </a:solidFill>
              </a:rPr>
              <a:t>HLA-</a:t>
            </a:r>
            <a:r>
              <a:rPr lang="nl-NL" sz="3200" dirty="0" err="1">
                <a:solidFill>
                  <a:srgbClr val="FF0000"/>
                </a:solidFill>
              </a:rPr>
              <a:t>molekulák</a:t>
            </a:r>
            <a:r>
              <a:rPr lang="nl-NL" sz="3200" dirty="0">
                <a:solidFill>
                  <a:srgbClr val="FF0000"/>
                </a:solidFill>
              </a:rPr>
              <a:t> a </a:t>
            </a:r>
            <a:r>
              <a:rPr lang="nl-NL" sz="3200" dirty="0" err="1">
                <a:solidFill>
                  <a:srgbClr val="FF0000"/>
                </a:solidFill>
              </a:rPr>
              <a:t>transzplantációban</a:t>
            </a:r>
            <a:r>
              <a:rPr lang="nl-NL" sz="3200" dirty="0">
                <a:solidFill>
                  <a:srgbClr val="FF0000"/>
                </a:solidFill>
              </a:rPr>
              <a:t>, </a:t>
            </a:r>
            <a:r>
              <a:rPr lang="nl-NL" sz="3200" dirty="0" err="1">
                <a:solidFill>
                  <a:srgbClr val="FF0000"/>
                </a:solidFill>
              </a:rPr>
              <a:t>az</a:t>
            </a:r>
            <a:r>
              <a:rPr lang="nl-NL" sz="3200" dirty="0">
                <a:solidFill>
                  <a:srgbClr val="FF0000"/>
                </a:solidFill>
              </a:rPr>
              <a:t> </a:t>
            </a:r>
            <a:r>
              <a:rPr lang="nl-NL" sz="3200" dirty="0" err="1">
                <a:solidFill>
                  <a:srgbClr val="FF0000"/>
                </a:solidFill>
              </a:rPr>
              <a:t>autoimmunitásban</a:t>
            </a:r>
            <a:r>
              <a:rPr lang="nl-NL" sz="3200" dirty="0">
                <a:solidFill>
                  <a:srgbClr val="FF0000"/>
                </a:solidFill>
              </a:rPr>
              <a:t> és a </a:t>
            </a:r>
            <a:r>
              <a:rPr lang="nl-NL" sz="3200" dirty="0" err="1">
                <a:solidFill>
                  <a:srgbClr val="FF0000"/>
                </a:solidFill>
              </a:rPr>
              <a:t>fertőzések</a:t>
            </a:r>
            <a:r>
              <a:rPr lang="nl-NL" sz="3200" dirty="0">
                <a:solidFill>
                  <a:srgbClr val="FF0000"/>
                </a:solidFill>
              </a:rPr>
              <a:t> </a:t>
            </a:r>
            <a:r>
              <a:rPr lang="nl-NL" sz="3200" dirty="0" err="1">
                <a:solidFill>
                  <a:srgbClr val="FF0000"/>
                </a:solidFill>
              </a:rPr>
              <a:t>elleni</a:t>
            </a:r>
            <a:r>
              <a:rPr lang="nl-NL" sz="3200" dirty="0">
                <a:solidFill>
                  <a:srgbClr val="FF0000"/>
                </a:solidFill>
              </a:rPr>
              <a:t> </a:t>
            </a:r>
            <a:r>
              <a:rPr lang="nl-NL" sz="3200" dirty="0" err="1">
                <a:solidFill>
                  <a:srgbClr val="FF0000"/>
                </a:solidFill>
              </a:rPr>
              <a:t>védekezésben</a:t>
            </a:r>
            <a:r>
              <a:rPr lang="nl-NL" sz="3200" dirty="0">
                <a:solidFill>
                  <a:srgbClr val="FF0000"/>
                </a:solidFill>
              </a:rPr>
              <a:t>.</a:t>
            </a:r>
          </a:p>
          <a:p>
            <a:pPr algn="ctr"/>
            <a:endParaRPr lang="nl-NL" sz="3200" dirty="0">
              <a:solidFill>
                <a:srgbClr val="FF0000"/>
              </a:solidFill>
            </a:endParaRPr>
          </a:p>
          <a:p>
            <a:pPr algn="ctr"/>
            <a:r>
              <a:rPr lang="nl-NL" sz="3200" dirty="0" err="1">
                <a:solidFill>
                  <a:srgbClr val="FF0000"/>
                </a:solidFill>
              </a:rPr>
              <a:t>Egy</a:t>
            </a:r>
            <a:r>
              <a:rPr lang="nl-NL" sz="3200" dirty="0">
                <a:solidFill>
                  <a:srgbClr val="FF0000"/>
                </a:solidFill>
              </a:rPr>
              <a:t> </a:t>
            </a:r>
            <a:r>
              <a:rPr lang="nl-NL" sz="3200" dirty="0" err="1">
                <a:solidFill>
                  <a:srgbClr val="FF0000"/>
                </a:solidFill>
              </a:rPr>
              <a:t>képregényes</a:t>
            </a:r>
            <a:r>
              <a:rPr lang="nl-NL" sz="3200" dirty="0">
                <a:solidFill>
                  <a:srgbClr val="FF0000"/>
                </a:solidFill>
              </a:rPr>
              <a:t> </a:t>
            </a:r>
            <a:r>
              <a:rPr lang="nl-NL" sz="3200" dirty="0" err="1">
                <a:solidFill>
                  <a:srgbClr val="FF0000"/>
                </a:solidFill>
              </a:rPr>
              <a:t>kaland</a:t>
            </a:r>
            <a:r>
              <a:rPr lang="nl-NL" sz="3200" dirty="0">
                <a:solidFill>
                  <a:srgbClr val="FF0000"/>
                </a:solidFill>
              </a:rPr>
              <a:t>.</a:t>
            </a:r>
          </a:p>
          <a:p>
            <a:pPr algn="ctr"/>
            <a:endParaRPr lang="nl-NL" sz="3200" dirty="0">
              <a:solidFill>
                <a:srgbClr val="FF0000"/>
              </a:solidFill>
            </a:endParaRPr>
          </a:p>
          <a:p>
            <a:pPr algn="ctr"/>
            <a:endParaRPr lang="nl-NL" sz="3200" dirty="0">
              <a:solidFill>
                <a:srgbClr val="FF0000"/>
              </a:solidFill>
            </a:endParaRPr>
          </a:p>
          <a:p>
            <a:pPr algn="ctr"/>
            <a:endParaRPr lang="nl-NL" sz="3200" dirty="0">
              <a:solidFill>
                <a:srgbClr val="FF0000"/>
              </a:solidFill>
            </a:endParaRPr>
          </a:p>
          <a:p>
            <a:pPr algn="ctr"/>
            <a:r>
              <a:rPr lang="nl-NL" sz="3200" dirty="0">
                <a:solidFill>
                  <a:srgbClr val="FF0000"/>
                </a:solidFill>
              </a:rPr>
              <a:t>Eric </a:t>
            </a:r>
            <a:r>
              <a:rPr lang="nl-NL" sz="3200" dirty="0" err="1">
                <a:solidFill>
                  <a:srgbClr val="FF0000"/>
                </a:solidFill>
              </a:rPr>
              <a:t>Reits</a:t>
            </a:r>
            <a:r>
              <a:rPr lang="nl-NL" sz="3200" dirty="0">
                <a:solidFill>
                  <a:srgbClr val="FF0000"/>
                </a:solidFill>
              </a:rPr>
              <a:t> és Jacques Neefjes</a:t>
            </a:r>
          </a:p>
          <a:p>
            <a:pPr algn="ctr"/>
            <a:r>
              <a:rPr lang="nl-NL" sz="3200" dirty="0" err="1">
                <a:solidFill>
                  <a:srgbClr val="FF0000"/>
                </a:solidFill>
              </a:rPr>
              <a:t>Magyarosította</a:t>
            </a:r>
            <a:r>
              <a:rPr lang="nl-NL" sz="3200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nl-NL" sz="3200" dirty="0">
                <a:solidFill>
                  <a:srgbClr val="FF0000"/>
                </a:solidFill>
              </a:rPr>
              <a:t>Szuhai Károly</a:t>
            </a:r>
          </a:p>
          <a:p>
            <a:pPr algn="ctr"/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Department of Medical Biology, Amsterdam UMC, location AMC,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Meibergdreef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15, 1105 AZ Amsterdam, The Netherlands.</a:t>
            </a:r>
          </a:p>
          <a:p>
            <a:pPr algn="ctr"/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Department of Cell and Chemical Biology, ONCODE Institute, Leiden University Medical Centre LUMC, The Netherlands </a:t>
            </a:r>
          </a:p>
          <a:p>
            <a:pPr algn="ctr"/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Contact: </a:t>
            </a:r>
            <a:r>
              <a:rPr lang="en-US" b="0" i="0" dirty="0">
                <a:effectLst/>
                <a:latin typeface="BlinkMacSystemFon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e.a.reits@amc.uva.nl</a:t>
            </a:r>
            <a:r>
              <a:rPr lang="en-US" b="0" i="0" dirty="0">
                <a:effectLst/>
                <a:latin typeface="BlinkMacSystemFont"/>
              </a:rPr>
              <a:t> 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or </a:t>
            </a:r>
            <a:r>
              <a:rPr lang="en-US" b="0" i="0" u="sng" dirty="0">
                <a:solidFill>
                  <a:srgbClr val="212121"/>
                </a:solidFill>
                <a:effectLst/>
                <a:latin typeface="BlinkMacSystemFont"/>
              </a:rPr>
              <a:t>j.j.c.neefjes@lumc.nl</a:t>
            </a:r>
          </a:p>
          <a:p>
            <a:pPr algn="ctr"/>
            <a:endParaRPr lang="nl-NL" sz="3200" dirty="0">
              <a:solidFill>
                <a:srgbClr val="FF0000"/>
              </a:solidFill>
            </a:endParaRPr>
          </a:p>
          <a:p>
            <a:pPr algn="ctr"/>
            <a:endParaRPr lang="nl-NL" sz="3200" dirty="0">
              <a:solidFill>
                <a:srgbClr val="FF0000"/>
              </a:solidFill>
            </a:endParaRPr>
          </a:p>
          <a:p>
            <a:pPr algn="ctr"/>
            <a:endParaRPr lang="nl-NL" sz="3200" dirty="0">
              <a:solidFill>
                <a:srgbClr val="FF0000"/>
              </a:solidFill>
            </a:endParaRPr>
          </a:p>
          <a:p>
            <a:pPr algn="ctr"/>
            <a:endParaRPr lang="nl-NL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26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5A3058-6DC4-49E9-AA5F-0447D135A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790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i="1" dirty="0"/>
          </a:p>
          <a:p>
            <a:pPr marL="0" indent="0">
              <a:buNone/>
            </a:pPr>
            <a:endParaRPr lang="nl-NL" i="1" dirty="0"/>
          </a:p>
          <a:p>
            <a:pPr marL="0" indent="0">
              <a:buNone/>
            </a:pPr>
            <a:r>
              <a:rPr lang="nl-NL" i="1" dirty="0"/>
              <a:t>Darwin </a:t>
            </a:r>
            <a:r>
              <a:rPr lang="nl-NL" i="1" dirty="0" err="1"/>
              <a:t>zavarba</a:t>
            </a:r>
            <a:r>
              <a:rPr lang="nl-NL" i="1" dirty="0"/>
              <a:t> </a:t>
            </a:r>
            <a:r>
              <a:rPr lang="nl-NL" i="1" dirty="0" err="1"/>
              <a:t>jönne</a:t>
            </a:r>
            <a:r>
              <a:rPr lang="nl-NL" i="1" dirty="0"/>
              <a:t>. </a:t>
            </a:r>
            <a:r>
              <a:rPr lang="nl-NL" i="1" dirty="0" err="1"/>
              <a:t>Végül</a:t>
            </a:r>
            <a:r>
              <a:rPr lang="nl-NL" i="1" dirty="0"/>
              <a:t> is </a:t>
            </a:r>
            <a:r>
              <a:rPr lang="nl-NL" i="1" dirty="0" err="1"/>
              <a:t>nem</a:t>
            </a:r>
            <a:r>
              <a:rPr lang="nl-NL" i="1" dirty="0"/>
              <a:t> </a:t>
            </a:r>
            <a:r>
              <a:rPr lang="nl-NL" i="1" dirty="0" err="1"/>
              <a:t>az</a:t>
            </a:r>
            <a:r>
              <a:rPr lang="nl-NL" i="1" dirty="0"/>
              <a:t> </a:t>
            </a:r>
            <a:r>
              <a:rPr lang="nl-NL" i="1" dirty="0" err="1"/>
              <a:t>lesz</a:t>
            </a:r>
            <a:r>
              <a:rPr lang="nl-NL" i="1" dirty="0"/>
              <a:t> a HLA-</a:t>
            </a:r>
            <a:r>
              <a:rPr lang="nl-NL" i="1" dirty="0" err="1"/>
              <a:t>polimorfizmus</a:t>
            </a:r>
            <a:r>
              <a:rPr lang="nl-NL" i="1" dirty="0"/>
              <a:t> </a:t>
            </a:r>
            <a:r>
              <a:rPr lang="nl-NL" i="1" dirty="0" err="1"/>
              <a:t>legfőbb</a:t>
            </a:r>
            <a:r>
              <a:rPr lang="nl-NL" i="1" dirty="0"/>
              <a:t> </a:t>
            </a:r>
            <a:r>
              <a:rPr lang="nl-NL" i="1" dirty="0" err="1"/>
              <a:t>evolúciós</a:t>
            </a:r>
            <a:r>
              <a:rPr lang="nl-NL" i="1" dirty="0"/>
              <a:t> </a:t>
            </a:r>
            <a:r>
              <a:rPr lang="nl-NL" i="1" dirty="0" err="1"/>
              <a:t>oka</a:t>
            </a:r>
            <a:r>
              <a:rPr lang="nl-NL" i="1" dirty="0"/>
              <a:t>, </a:t>
            </a:r>
            <a:r>
              <a:rPr lang="nl-NL" i="1" dirty="0" err="1"/>
              <a:t>hogy</a:t>
            </a:r>
            <a:r>
              <a:rPr lang="nl-NL" i="1" dirty="0"/>
              <a:t> </a:t>
            </a:r>
            <a:r>
              <a:rPr lang="nl-NL" i="1" dirty="0" err="1"/>
              <a:t>milyen</a:t>
            </a:r>
            <a:r>
              <a:rPr lang="nl-NL" i="1" dirty="0"/>
              <a:t> </a:t>
            </a:r>
            <a:r>
              <a:rPr lang="nl-NL" i="1" dirty="0" err="1"/>
              <a:t>illata</a:t>
            </a:r>
            <a:r>
              <a:rPr lang="nl-NL" i="1" dirty="0"/>
              <a:t> van a </a:t>
            </a:r>
            <a:r>
              <a:rPr lang="nl-NL" i="1" dirty="0" err="1"/>
              <a:t>tökéletes</a:t>
            </a:r>
            <a:r>
              <a:rPr lang="nl-NL" i="1" dirty="0"/>
              <a:t> </a:t>
            </a:r>
            <a:r>
              <a:rPr lang="nl-NL" i="1" dirty="0" err="1"/>
              <a:t>társnak</a:t>
            </a:r>
            <a:r>
              <a:rPr lang="nl-NL" i="1" dirty="0"/>
              <a:t>, </a:t>
            </a:r>
            <a:r>
              <a:rPr lang="nl-NL" i="1" dirty="0" err="1"/>
              <a:t>hogyan</a:t>
            </a:r>
            <a:r>
              <a:rPr lang="nl-NL" i="1" dirty="0"/>
              <a:t> </a:t>
            </a:r>
            <a:r>
              <a:rPr lang="nl-NL" i="1" dirty="0" err="1"/>
              <a:t>lehet</a:t>
            </a:r>
            <a:r>
              <a:rPr lang="nl-NL" i="1" dirty="0"/>
              <a:t> </a:t>
            </a:r>
            <a:r>
              <a:rPr lang="nl-NL" i="1" dirty="0" err="1"/>
              <a:t>elkerülni</a:t>
            </a:r>
            <a:r>
              <a:rPr lang="nl-NL" i="1" dirty="0"/>
              <a:t> a </a:t>
            </a:r>
            <a:r>
              <a:rPr lang="nl-NL" i="1" dirty="0" err="1"/>
              <a:t>szövetátültetést</a:t>
            </a:r>
            <a:r>
              <a:rPr lang="nl-NL" i="1" dirty="0"/>
              <a:t> és </a:t>
            </a:r>
            <a:r>
              <a:rPr lang="nl-NL" i="1" dirty="0" err="1"/>
              <a:t>hogyan</a:t>
            </a:r>
            <a:r>
              <a:rPr lang="nl-NL" i="1" dirty="0"/>
              <a:t> </a:t>
            </a:r>
            <a:r>
              <a:rPr lang="nl-NL" i="1" dirty="0" err="1"/>
              <a:t>lehet</a:t>
            </a:r>
            <a:r>
              <a:rPr lang="nl-NL" i="1" dirty="0"/>
              <a:t> </a:t>
            </a:r>
            <a:r>
              <a:rPr lang="nl-NL" i="1" dirty="0" err="1"/>
              <a:t>meghatározni</a:t>
            </a:r>
            <a:r>
              <a:rPr lang="nl-NL" i="1" dirty="0"/>
              <a:t> a </a:t>
            </a:r>
            <a:r>
              <a:rPr lang="nl-NL" i="1" dirty="0" err="1"/>
              <a:t>biológiai</a:t>
            </a:r>
            <a:r>
              <a:rPr lang="nl-NL" i="1" dirty="0"/>
              <a:t> </a:t>
            </a:r>
            <a:r>
              <a:rPr lang="nl-NL" i="1" dirty="0" err="1"/>
              <a:t>apát</a:t>
            </a:r>
            <a:r>
              <a:rPr lang="nl-NL" i="1" dirty="0"/>
              <a:t>.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25C66169-9087-4ACF-8007-5DA9F557E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/>
              <a:t>Dia</a:t>
            </a:r>
            <a:r>
              <a:rPr lang="en-US" dirty="0"/>
              <a:t> 9</a:t>
            </a:r>
            <a:endParaRPr lang="nl-NL" dirty="0"/>
          </a:p>
        </p:txBody>
      </p:sp>
      <p:pic>
        <p:nvPicPr>
          <p:cNvPr id="6" name="Tijdelijke aanduiding voor inhoud 4">
            <a:extLst>
              <a:ext uri="{FF2B5EF4-FFF2-40B4-BE49-F238E27FC236}">
                <a16:creationId xmlns:a16="http://schemas.microsoft.com/office/drawing/2014/main" id="{E9EF52D3-E842-4F50-B453-F5E364340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725572"/>
            <a:ext cx="4048060" cy="313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46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7AA19-250B-49FE-BE07-623C004E1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Dia</a:t>
            </a:r>
            <a:r>
              <a:rPr lang="en-US" dirty="0"/>
              <a:t> 10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53EF20-B969-4EC6-AD61-06EA03667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286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hu-HU" i="1" dirty="0"/>
              <a:t>De van egy másik tényező is.  Vírusok és más mikrobiális kórokozók bőven vannak a természetben. A korona, az influenza, az ebola, a himlő és sok más vírus a mi sejtjeinket használja fel saját utódaik létrehozására. Még az "önkorlátozó" fertőzések is halálosak lennének immunrendszer nélkül. </a:t>
            </a:r>
            <a:endParaRPr lang="en-US" i="1" dirty="0"/>
          </a:p>
          <a:p>
            <a:pPr marL="0" indent="0">
              <a:buNone/>
            </a:pPr>
            <a:r>
              <a:rPr lang="hu-HU" i="1" dirty="0"/>
              <a:t>A kérdés pedig egyszerű: hogyan tudja az immunrendszer felismerni a sejtekben megbúvó vírusokat, hogy megölje őket, mielőtt azok megölhetnének minket?</a:t>
            </a:r>
            <a:endParaRPr lang="nl-NL" i="1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712413CF-FE7A-4CEE-B8C7-63A586DA0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164" y="4295100"/>
            <a:ext cx="3422073" cy="238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49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F8A2A7-3134-48B5-A3E6-327B81EFE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Dia</a:t>
            </a:r>
            <a:r>
              <a:rPr lang="en-US" dirty="0"/>
              <a:t> 11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E6DF263-9B0B-411D-A83D-05499C478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269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A </a:t>
            </a:r>
            <a:r>
              <a:rPr lang="en-US" i="1" dirty="0" err="1"/>
              <a:t>vírusok</a:t>
            </a:r>
            <a:r>
              <a:rPr lang="en-US" i="1" dirty="0"/>
              <a:t> </a:t>
            </a:r>
            <a:r>
              <a:rPr lang="en-US" i="1" dirty="0" err="1"/>
              <a:t>okozta</a:t>
            </a:r>
            <a:r>
              <a:rPr lang="en-US" i="1" dirty="0"/>
              <a:t> </a:t>
            </a:r>
            <a:r>
              <a:rPr lang="en-US" i="1" dirty="0" err="1"/>
              <a:t>károk</a:t>
            </a:r>
            <a:r>
              <a:rPr lang="en-US" i="1" dirty="0"/>
              <a:t> </a:t>
            </a:r>
            <a:r>
              <a:rPr lang="en-US" i="1" dirty="0" err="1"/>
              <a:t>korlátozására</a:t>
            </a:r>
            <a:r>
              <a:rPr lang="en-US" i="1" dirty="0"/>
              <a:t> </a:t>
            </a:r>
            <a:r>
              <a:rPr lang="en-US" i="1" dirty="0" err="1"/>
              <a:t>az</a:t>
            </a:r>
            <a:r>
              <a:rPr lang="en-US" i="1" dirty="0"/>
              <a:t> </a:t>
            </a:r>
            <a:r>
              <a:rPr lang="en-US" i="1" dirty="0" err="1"/>
              <a:t>immunrendszer</a:t>
            </a:r>
            <a:r>
              <a:rPr lang="en-US" i="1" dirty="0"/>
              <a:t> </a:t>
            </a:r>
            <a:r>
              <a:rPr lang="en-US" i="1" dirty="0" err="1"/>
              <a:t>többféle</a:t>
            </a:r>
            <a:r>
              <a:rPr lang="en-US" i="1" dirty="0"/>
              <a:t> </a:t>
            </a:r>
            <a:r>
              <a:rPr lang="en-US" i="1" dirty="0" err="1"/>
              <a:t>fegyvert</a:t>
            </a:r>
            <a:r>
              <a:rPr lang="en-US" i="1" dirty="0"/>
              <a:t> </a:t>
            </a:r>
            <a:r>
              <a:rPr lang="en-US" i="1" dirty="0" err="1"/>
              <a:t>fejlesztett</a:t>
            </a:r>
            <a:r>
              <a:rPr lang="en-US" i="1" dirty="0"/>
              <a:t> ki. A </a:t>
            </a:r>
            <a:r>
              <a:rPr lang="en-US" i="1" dirty="0" err="1"/>
              <a:t>makrofágok</a:t>
            </a:r>
            <a:r>
              <a:rPr lang="en-US" i="1" dirty="0"/>
              <a:t> </a:t>
            </a:r>
            <a:r>
              <a:rPr lang="en-US" i="1" dirty="0" err="1"/>
              <a:t>felfalják</a:t>
            </a:r>
            <a:r>
              <a:rPr lang="en-US" i="1" dirty="0"/>
              <a:t> a </a:t>
            </a:r>
            <a:r>
              <a:rPr lang="en-US" i="1" dirty="0" err="1"/>
              <a:t>baktériumokat</a:t>
            </a:r>
            <a:r>
              <a:rPr lang="en-US" i="1" dirty="0"/>
              <a:t> </a:t>
            </a:r>
            <a:r>
              <a:rPr lang="en-US" i="1" dirty="0" err="1"/>
              <a:t>és</a:t>
            </a:r>
            <a:r>
              <a:rPr lang="en-US" i="1" dirty="0"/>
              <a:t> a </a:t>
            </a:r>
            <a:r>
              <a:rPr lang="en-US" i="1" dirty="0" err="1"/>
              <a:t>vírusokat</a:t>
            </a:r>
            <a:r>
              <a:rPr lang="en-US" i="1" dirty="0"/>
              <a:t>, a </a:t>
            </a:r>
            <a:r>
              <a:rPr lang="en-US" i="1" dirty="0" err="1"/>
              <a:t>neutrofilek</a:t>
            </a:r>
            <a:r>
              <a:rPr lang="en-US" i="1" dirty="0"/>
              <a:t> </a:t>
            </a:r>
            <a:r>
              <a:rPr lang="en-US" i="1" dirty="0" err="1"/>
              <a:t>baktériumölő</a:t>
            </a:r>
            <a:r>
              <a:rPr lang="en-US" i="1" dirty="0"/>
              <a:t> </a:t>
            </a:r>
            <a:r>
              <a:rPr lang="en-US" i="1" dirty="0" err="1"/>
              <a:t>anyagokat</a:t>
            </a:r>
            <a:r>
              <a:rPr lang="en-US" i="1" dirty="0"/>
              <a:t> </a:t>
            </a:r>
            <a:r>
              <a:rPr lang="en-US" i="1" dirty="0" err="1"/>
              <a:t>bocsátanak</a:t>
            </a:r>
            <a:r>
              <a:rPr lang="en-US" i="1" dirty="0"/>
              <a:t> ki, a B-</a:t>
            </a:r>
            <a:r>
              <a:rPr lang="en-US" i="1" dirty="0" err="1"/>
              <a:t>sejtek</a:t>
            </a:r>
            <a:r>
              <a:rPr lang="en-US" i="1" dirty="0"/>
              <a:t> </a:t>
            </a:r>
            <a:r>
              <a:rPr lang="en-US" i="1" dirty="0" err="1"/>
              <a:t>antitesteket</a:t>
            </a:r>
            <a:r>
              <a:rPr lang="en-US" i="1" dirty="0"/>
              <a:t> </a:t>
            </a:r>
            <a:r>
              <a:rPr lang="en-US" i="1" dirty="0" err="1"/>
              <a:t>termelnek</a:t>
            </a:r>
            <a:r>
              <a:rPr lang="en-US" i="1" dirty="0"/>
              <a:t>, a T-</a:t>
            </a:r>
            <a:r>
              <a:rPr lang="en-US" i="1" dirty="0" err="1"/>
              <a:t>segítő</a:t>
            </a:r>
            <a:r>
              <a:rPr lang="en-US" i="1" dirty="0"/>
              <a:t> (T-helper) </a:t>
            </a:r>
            <a:r>
              <a:rPr lang="en-US" i="1" dirty="0" err="1"/>
              <a:t>sejtek</a:t>
            </a:r>
            <a:r>
              <a:rPr lang="en-US" i="1" dirty="0"/>
              <a:t> </a:t>
            </a:r>
            <a:r>
              <a:rPr lang="en-US" i="1" dirty="0" err="1"/>
              <a:t>segítik</a:t>
            </a:r>
            <a:r>
              <a:rPr lang="en-US" i="1" dirty="0"/>
              <a:t> a B-</a:t>
            </a:r>
            <a:r>
              <a:rPr lang="en-US" i="1" dirty="0" err="1"/>
              <a:t>sejteket</a:t>
            </a:r>
            <a:r>
              <a:rPr lang="en-US" i="1" dirty="0"/>
              <a:t> </a:t>
            </a:r>
            <a:r>
              <a:rPr lang="en-US" i="1" dirty="0" err="1"/>
              <a:t>és</a:t>
            </a:r>
            <a:r>
              <a:rPr lang="en-US" i="1" dirty="0"/>
              <a:t> </a:t>
            </a:r>
            <a:r>
              <a:rPr lang="en-US" i="1" dirty="0" err="1"/>
              <a:t>más</a:t>
            </a:r>
            <a:r>
              <a:rPr lang="en-US" i="1" dirty="0"/>
              <a:t> </a:t>
            </a:r>
            <a:r>
              <a:rPr lang="en-US" i="1" dirty="0" err="1"/>
              <a:t>sejteket</a:t>
            </a:r>
            <a:r>
              <a:rPr lang="en-US" i="1" dirty="0"/>
              <a:t>, a T-</a:t>
            </a:r>
            <a:r>
              <a:rPr lang="en-US" i="1" dirty="0" err="1"/>
              <a:t>ölősejtek</a:t>
            </a:r>
            <a:r>
              <a:rPr lang="en-US" i="1" dirty="0"/>
              <a:t> (T-killer) </a:t>
            </a:r>
            <a:r>
              <a:rPr lang="en-US" i="1" dirty="0" err="1"/>
              <a:t>pedig</a:t>
            </a:r>
            <a:r>
              <a:rPr lang="en-US" i="1" dirty="0"/>
              <a:t> </a:t>
            </a:r>
            <a:r>
              <a:rPr lang="en-US" i="1" dirty="0" err="1"/>
              <a:t>megölik</a:t>
            </a:r>
            <a:r>
              <a:rPr lang="en-US" i="1" dirty="0"/>
              <a:t> a </a:t>
            </a:r>
            <a:r>
              <a:rPr lang="en-US" i="1" dirty="0" err="1"/>
              <a:t>vírusfertőzött</a:t>
            </a:r>
            <a:r>
              <a:rPr lang="en-US" i="1" dirty="0"/>
              <a:t> </a:t>
            </a:r>
            <a:r>
              <a:rPr lang="en-US" i="1" dirty="0" err="1"/>
              <a:t>sejteket</a:t>
            </a:r>
            <a:r>
              <a:rPr lang="en-US" i="1" dirty="0"/>
              <a:t> (</a:t>
            </a:r>
            <a:r>
              <a:rPr lang="en-US" i="1" dirty="0" err="1"/>
              <a:t>sőt</a:t>
            </a:r>
            <a:r>
              <a:rPr lang="en-US" i="1" dirty="0"/>
              <a:t> a </a:t>
            </a:r>
            <a:r>
              <a:rPr lang="en-US" i="1" dirty="0" err="1"/>
              <a:t>rákos</a:t>
            </a:r>
            <a:r>
              <a:rPr lang="en-US" i="1" dirty="0"/>
              <a:t> </a:t>
            </a:r>
            <a:r>
              <a:rPr lang="en-US" i="1" dirty="0" err="1"/>
              <a:t>sejteket</a:t>
            </a:r>
            <a:r>
              <a:rPr lang="en-US" i="1" dirty="0"/>
              <a:t> is).</a:t>
            </a:r>
            <a:endParaRPr lang="nl-NL" i="1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BB8E5037-1374-45B3-9299-1DD679B89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438" y="3807986"/>
            <a:ext cx="4807444" cy="289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381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3C3593-A514-43F3-9C4F-54B350365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err="1"/>
              <a:t>Dia</a:t>
            </a:r>
            <a:r>
              <a:rPr lang="en-US" dirty="0"/>
              <a:t> 12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FBCCE5-8C2A-4CEA-B7EC-815797D6A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8320"/>
            <a:ext cx="10515600" cy="436942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i="1" dirty="0"/>
              <a:t>De honnan tudja egy T-</a:t>
            </a:r>
            <a:r>
              <a:rPr lang="en-US" i="1" dirty="0" err="1"/>
              <a:t>ölősejt</a:t>
            </a:r>
            <a:r>
              <a:rPr lang="hu-HU" i="1" dirty="0"/>
              <a:t>, hogy kit kell megölnie? A vírus, </a:t>
            </a:r>
            <a:r>
              <a:rPr lang="en-US" i="1" dirty="0" err="1"/>
              <a:t>amely</a:t>
            </a:r>
            <a:r>
              <a:rPr lang="hu-HU" i="1" dirty="0"/>
              <a:t> a sejt belsejében van, védve van a felismeréstől, vagy </a:t>
            </a:r>
            <a:r>
              <a:rPr lang="en-US" i="1" dirty="0"/>
              <a:t>m</a:t>
            </a:r>
            <a:r>
              <a:rPr lang="hu-HU" i="1" dirty="0"/>
              <a:t>é</a:t>
            </a:r>
            <a:r>
              <a:rPr lang="en-US" i="1" dirty="0"/>
              <a:t>g</a:t>
            </a:r>
            <a:r>
              <a:rPr lang="hu-HU" i="1" dirty="0"/>
              <a:t>nem?  A vírus szaporodása során fehérjéinek apró darabkái a HLA-A, -B vagy -C molekulákhoz kerülnek, amelyek a sejtfelszínre szállítják őket. A T-ölősejt ezt a kis töredéket EGY specifikus HLA-molekulával összefüggésben ismeri fel.  Ennek a HLA-szűkítésnek</a:t>
            </a:r>
            <a:r>
              <a:rPr lang="en-US" i="1" dirty="0"/>
              <a:t> (HLA restriction)</a:t>
            </a:r>
            <a:r>
              <a:rPr lang="hu-HU" i="1" dirty="0"/>
              <a:t> nevezett jelenségnek a felfedezése</a:t>
            </a:r>
            <a:r>
              <a:rPr lang="en-US" i="1" dirty="0"/>
              <a:t>, </a:t>
            </a:r>
            <a:r>
              <a:rPr lang="en-US" i="1" dirty="0" err="1"/>
              <a:t>hogy</a:t>
            </a:r>
            <a:r>
              <a:rPr lang="en-US" i="1" dirty="0"/>
              <a:t> a </a:t>
            </a:r>
            <a:r>
              <a:rPr lang="en-US" i="1" dirty="0" err="1"/>
              <a:t>vírusokat</a:t>
            </a:r>
            <a:r>
              <a:rPr lang="en-US" i="1" dirty="0"/>
              <a:t> a </a:t>
            </a:r>
            <a:r>
              <a:rPr lang="en-US" i="1" dirty="0" err="1"/>
              <a:t>transzplantáció</a:t>
            </a:r>
            <a:r>
              <a:rPr lang="en-US" i="1" dirty="0"/>
              <a:t> </a:t>
            </a:r>
            <a:r>
              <a:rPr lang="en-US" i="1" dirty="0" err="1"/>
              <a:t>kilökődését</a:t>
            </a:r>
            <a:r>
              <a:rPr lang="en-US" i="1" dirty="0"/>
              <a:t> is </a:t>
            </a:r>
            <a:r>
              <a:rPr lang="en-US" i="1" dirty="0" err="1"/>
              <a:t>kiváltó</a:t>
            </a:r>
            <a:r>
              <a:rPr lang="en-US" i="1" dirty="0"/>
              <a:t> </a:t>
            </a:r>
            <a:r>
              <a:rPr lang="en-US" i="1" dirty="0" err="1"/>
              <a:t>fehérjék</a:t>
            </a:r>
            <a:r>
              <a:rPr lang="en-US" i="1" dirty="0"/>
              <a:t> </a:t>
            </a:r>
            <a:r>
              <a:rPr lang="en-US" i="1" dirty="0" err="1"/>
              <a:t>segítségével</a:t>
            </a:r>
            <a:r>
              <a:rPr lang="en-US" i="1" dirty="0"/>
              <a:t> </a:t>
            </a:r>
            <a:r>
              <a:rPr lang="en-US" i="1" dirty="0" err="1"/>
              <a:t>ismerik</a:t>
            </a:r>
            <a:r>
              <a:rPr lang="en-US" i="1" dirty="0"/>
              <a:t> </a:t>
            </a:r>
            <a:r>
              <a:rPr lang="en-US" i="1" dirty="0" err="1"/>
              <a:t>fel</a:t>
            </a:r>
            <a:r>
              <a:rPr lang="en-US" i="1" dirty="0"/>
              <a:t>, </a:t>
            </a:r>
            <a:r>
              <a:rPr lang="hu-HU" i="1" dirty="0"/>
              <a:t>elég fontos volt ahhoz, hogy két Nobel-díjat kapjon. Az MHC I. osztályú molekula minden egyes típusa más-más peptidkészletet </a:t>
            </a:r>
            <a:r>
              <a:rPr lang="en-US" i="1" dirty="0"/>
              <a:t>(</a:t>
            </a:r>
            <a:r>
              <a:rPr lang="hu-HU" i="1" dirty="0"/>
              <a:t>vírus fehérjéinek apró darabkái</a:t>
            </a:r>
            <a:r>
              <a:rPr lang="en-US" i="1" dirty="0"/>
              <a:t>)</a:t>
            </a:r>
            <a:r>
              <a:rPr lang="hu-HU" i="1" dirty="0"/>
              <a:t> mutat</a:t>
            </a:r>
            <a:r>
              <a:rPr lang="en-US" i="1" dirty="0"/>
              <a:t>ja</a:t>
            </a:r>
            <a:r>
              <a:rPr lang="hu-HU" i="1" dirty="0"/>
              <a:t> be, a vírusból, hogy az immunrendszer</a:t>
            </a:r>
            <a:r>
              <a:rPr lang="en-US" i="1" dirty="0"/>
              <a:t> </a:t>
            </a:r>
            <a:r>
              <a:rPr lang="hu-HU" i="1" dirty="0"/>
              <a:t>hatékonyan elpusztítsa vírusfertőzött sejte</a:t>
            </a:r>
            <a:r>
              <a:rPr lang="en-US" i="1" dirty="0" err="1"/>
              <a:t>ke</a:t>
            </a:r>
            <a:r>
              <a:rPr lang="hu-HU" i="1" dirty="0"/>
              <a:t>t.</a:t>
            </a:r>
          </a:p>
          <a:p>
            <a:pPr marL="0" indent="0">
              <a:buNone/>
            </a:pPr>
            <a:endParaRPr lang="hu-HU" i="1" dirty="0"/>
          </a:p>
          <a:p>
            <a:pPr marL="0" indent="0">
              <a:buNone/>
            </a:pPr>
            <a:endParaRPr lang="nl-NL" i="1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6ACD1035-3A42-4664-8EE8-08ED18081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944" y="4687708"/>
            <a:ext cx="2138417" cy="202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12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B2C3F0-DFCC-4B85-81C4-7D296BCCA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Dia</a:t>
            </a:r>
            <a:r>
              <a:rPr lang="en-US" dirty="0"/>
              <a:t> 13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A4097B-3DE7-4606-971C-95D04AB14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0937" y="13684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De </a:t>
            </a:r>
            <a:r>
              <a:rPr lang="en-US" i="1" dirty="0" err="1"/>
              <a:t>hogyan</a:t>
            </a:r>
            <a:r>
              <a:rPr lang="en-US" i="1" dirty="0"/>
              <a:t> </a:t>
            </a:r>
            <a:r>
              <a:rPr lang="en-US" i="1" dirty="0" err="1"/>
              <a:t>keletkezik</a:t>
            </a:r>
            <a:r>
              <a:rPr lang="en-US" i="1" dirty="0"/>
              <a:t> </a:t>
            </a:r>
            <a:r>
              <a:rPr lang="en-US" i="1" dirty="0" err="1"/>
              <a:t>egyáltalán</a:t>
            </a:r>
            <a:r>
              <a:rPr lang="en-US" i="1" dirty="0"/>
              <a:t> </a:t>
            </a:r>
            <a:r>
              <a:rPr lang="en-US" i="1" dirty="0" err="1"/>
              <a:t>egy</a:t>
            </a:r>
            <a:r>
              <a:rPr lang="en-US" i="1" dirty="0"/>
              <a:t> </a:t>
            </a:r>
            <a:r>
              <a:rPr lang="en-US" i="1" dirty="0" err="1"/>
              <a:t>vírusfragmentum</a:t>
            </a:r>
            <a:r>
              <a:rPr lang="en-US" i="1" dirty="0"/>
              <a:t>? A </a:t>
            </a:r>
            <a:r>
              <a:rPr lang="en-US" i="1" dirty="0" err="1"/>
              <a:t>vírusfehérjék</a:t>
            </a:r>
            <a:r>
              <a:rPr lang="en-US" i="1" dirty="0"/>
              <a:t> - </a:t>
            </a:r>
            <a:r>
              <a:rPr lang="en-US" i="1" dirty="0" err="1"/>
              <a:t>csakúgy</a:t>
            </a:r>
            <a:r>
              <a:rPr lang="en-US" i="1" dirty="0"/>
              <a:t>, mint </a:t>
            </a:r>
            <a:r>
              <a:rPr lang="en-US" i="1" dirty="0" err="1"/>
              <a:t>bármely</a:t>
            </a:r>
            <a:r>
              <a:rPr lang="en-US" i="1" dirty="0"/>
              <a:t> </a:t>
            </a:r>
            <a:r>
              <a:rPr lang="en-US" i="1" dirty="0" err="1"/>
              <a:t>más</a:t>
            </a:r>
            <a:r>
              <a:rPr lang="en-US" i="1" dirty="0"/>
              <a:t> </a:t>
            </a:r>
            <a:r>
              <a:rPr lang="en-US" i="1" dirty="0" err="1"/>
              <a:t>fehérje</a:t>
            </a:r>
            <a:r>
              <a:rPr lang="en-US" i="1" dirty="0"/>
              <a:t> a </a:t>
            </a:r>
            <a:r>
              <a:rPr lang="en-US" i="1" dirty="0" err="1"/>
              <a:t>sejtekben</a:t>
            </a:r>
            <a:r>
              <a:rPr lang="en-US" i="1" dirty="0"/>
              <a:t> - </a:t>
            </a:r>
            <a:r>
              <a:rPr lang="en-US" i="1" dirty="0" err="1"/>
              <a:t>egy</a:t>
            </a:r>
            <a:r>
              <a:rPr lang="en-US" i="1" dirty="0"/>
              <a:t> </a:t>
            </a:r>
            <a:r>
              <a:rPr lang="en-US" i="1" dirty="0" err="1"/>
              <a:t>idő</a:t>
            </a:r>
            <a:r>
              <a:rPr lang="en-US" i="1" dirty="0"/>
              <a:t> </a:t>
            </a:r>
            <a:r>
              <a:rPr lang="en-US" i="1" dirty="0" err="1"/>
              <a:t>után</a:t>
            </a:r>
            <a:r>
              <a:rPr lang="en-US" i="1" dirty="0"/>
              <a:t> </a:t>
            </a:r>
            <a:r>
              <a:rPr lang="en-US" i="1" dirty="0" err="1"/>
              <a:t>lebomlanak</a:t>
            </a:r>
            <a:r>
              <a:rPr lang="en-US" i="1" dirty="0"/>
              <a:t>. A </a:t>
            </a:r>
            <a:r>
              <a:rPr lang="en-US" i="1" dirty="0" err="1"/>
              <a:t>fehérjéket</a:t>
            </a:r>
            <a:r>
              <a:rPr lang="en-US" i="1" dirty="0"/>
              <a:t> </a:t>
            </a:r>
            <a:r>
              <a:rPr lang="en-US" i="1" dirty="0" err="1"/>
              <a:t>egy</a:t>
            </a:r>
            <a:r>
              <a:rPr lang="en-US" i="1" dirty="0"/>
              <a:t> </a:t>
            </a:r>
            <a:r>
              <a:rPr lang="en-US" i="1" dirty="0" err="1"/>
              <a:t>figyelemre</a:t>
            </a:r>
            <a:r>
              <a:rPr lang="en-US" i="1" dirty="0"/>
              <a:t> </a:t>
            </a:r>
            <a:r>
              <a:rPr lang="en-US" i="1" dirty="0" err="1"/>
              <a:t>méltó</a:t>
            </a:r>
            <a:r>
              <a:rPr lang="en-US" i="1" dirty="0"/>
              <a:t> nano-</a:t>
            </a:r>
            <a:r>
              <a:rPr lang="en-US" i="1" dirty="0" err="1"/>
              <a:t>gépezet</a:t>
            </a:r>
            <a:r>
              <a:rPr lang="en-US" i="1" dirty="0"/>
              <a:t>, a </a:t>
            </a:r>
            <a:r>
              <a:rPr lang="en-US" i="1" dirty="0" err="1"/>
              <a:t>proteaszóma</a:t>
            </a:r>
            <a:r>
              <a:rPr lang="en-US" i="1" dirty="0"/>
              <a:t> </a:t>
            </a:r>
            <a:r>
              <a:rPr lang="en-US" i="1" dirty="0" err="1"/>
              <a:t>darabolja</a:t>
            </a:r>
            <a:r>
              <a:rPr lang="en-US" i="1" dirty="0"/>
              <a:t> </a:t>
            </a:r>
            <a:r>
              <a:rPr lang="en-US" i="1" dirty="0" err="1"/>
              <a:t>fel</a:t>
            </a:r>
            <a:r>
              <a:rPr lang="en-US" i="1" dirty="0"/>
              <a:t>, </a:t>
            </a:r>
            <a:r>
              <a:rPr lang="en-US" i="1" dirty="0" err="1"/>
              <a:t>amely</a:t>
            </a:r>
            <a:r>
              <a:rPr lang="en-US" i="1" dirty="0"/>
              <a:t> </a:t>
            </a:r>
            <a:r>
              <a:rPr lang="en-US" i="1" dirty="0" err="1"/>
              <a:t>lényegében</a:t>
            </a:r>
            <a:r>
              <a:rPr lang="en-US" i="1" dirty="0"/>
              <a:t> a </a:t>
            </a:r>
            <a:r>
              <a:rPr lang="en-US" i="1" dirty="0" err="1"/>
              <a:t>fehérjék</a:t>
            </a:r>
            <a:r>
              <a:rPr lang="en-US" i="1" dirty="0"/>
              <a:t> </a:t>
            </a:r>
            <a:r>
              <a:rPr lang="hu-HU" i="1" dirty="0"/>
              <a:t>szemétgyűjtője</a:t>
            </a:r>
            <a:r>
              <a:rPr lang="en-US" i="1" dirty="0"/>
              <a:t>. A </a:t>
            </a:r>
            <a:r>
              <a:rPr lang="en-US" i="1" dirty="0" err="1"/>
              <a:t>sejtben</a:t>
            </a:r>
            <a:r>
              <a:rPr lang="en-US" i="1" dirty="0"/>
              <a:t> </a:t>
            </a:r>
            <a:r>
              <a:rPr lang="en-US" i="1" dirty="0" err="1"/>
              <a:t>más</a:t>
            </a:r>
            <a:r>
              <a:rPr lang="en-US" i="1" dirty="0"/>
              <a:t> </a:t>
            </a:r>
            <a:r>
              <a:rPr lang="en-US" i="1" dirty="0" err="1"/>
              <a:t>enzimek</a:t>
            </a:r>
            <a:r>
              <a:rPr lang="en-US" i="1" dirty="0"/>
              <a:t> a </a:t>
            </a:r>
            <a:r>
              <a:rPr lang="en-US" i="1" dirty="0" err="1"/>
              <a:t>fragmentumok</a:t>
            </a:r>
            <a:r>
              <a:rPr lang="en-US" i="1" dirty="0"/>
              <a:t> </a:t>
            </a:r>
            <a:r>
              <a:rPr lang="en-US" i="1" dirty="0" err="1"/>
              <a:t>végeit</a:t>
            </a:r>
            <a:r>
              <a:rPr lang="en-US" i="1" dirty="0"/>
              <a:t> </a:t>
            </a:r>
            <a:r>
              <a:rPr lang="en-US" i="1" dirty="0" err="1"/>
              <a:t>kisebb</a:t>
            </a:r>
            <a:r>
              <a:rPr lang="en-US" i="1" dirty="0"/>
              <a:t> </a:t>
            </a:r>
            <a:r>
              <a:rPr lang="en-US" i="1" dirty="0" err="1"/>
              <a:t>fragmentumokra</a:t>
            </a:r>
            <a:r>
              <a:rPr lang="en-US" i="1" dirty="0"/>
              <a:t> (</a:t>
            </a:r>
            <a:r>
              <a:rPr lang="en-US" i="1" dirty="0" err="1"/>
              <a:t>más</a:t>
            </a:r>
            <a:r>
              <a:rPr lang="en-US" i="1" dirty="0"/>
              <a:t> </a:t>
            </a:r>
            <a:r>
              <a:rPr lang="en-US" i="1" dirty="0" err="1"/>
              <a:t>néven</a:t>
            </a:r>
            <a:r>
              <a:rPr lang="en-US" i="1" dirty="0"/>
              <a:t> </a:t>
            </a:r>
            <a:r>
              <a:rPr lang="en-US" i="1" dirty="0" err="1"/>
              <a:t>peptidekre</a:t>
            </a:r>
            <a:r>
              <a:rPr lang="en-US" i="1" dirty="0"/>
              <a:t>) </a:t>
            </a:r>
            <a:r>
              <a:rPr lang="en-US" i="1" dirty="0" err="1"/>
              <a:t>vágják</a:t>
            </a:r>
            <a:r>
              <a:rPr lang="en-US" i="1" dirty="0"/>
              <a:t>, </a:t>
            </a:r>
            <a:r>
              <a:rPr lang="en-US" i="1" dirty="0" err="1"/>
              <a:t>amelyek</a:t>
            </a:r>
            <a:r>
              <a:rPr lang="en-US" i="1" dirty="0"/>
              <a:t> </a:t>
            </a:r>
            <a:r>
              <a:rPr lang="en-US" i="1" dirty="0" err="1"/>
              <a:t>közül</a:t>
            </a:r>
            <a:r>
              <a:rPr lang="en-US" i="1" dirty="0"/>
              <a:t> </a:t>
            </a:r>
            <a:r>
              <a:rPr lang="en-US" i="1" dirty="0" err="1"/>
              <a:t>néhány</a:t>
            </a:r>
            <a:r>
              <a:rPr lang="en-US" i="1" dirty="0"/>
              <a:t> a </a:t>
            </a:r>
            <a:r>
              <a:rPr lang="en-US" i="1" dirty="0" err="1"/>
              <a:t>citoszolból</a:t>
            </a:r>
            <a:r>
              <a:rPr lang="en-US" i="1" dirty="0"/>
              <a:t> </a:t>
            </a:r>
            <a:r>
              <a:rPr lang="en-US" i="1" dirty="0" err="1"/>
              <a:t>az</a:t>
            </a:r>
            <a:r>
              <a:rPr lang="en-US" i="1" dirty="0"/>
              <a:t> ER-be </a:t>
            </a:r>
            <a:r>
              <a:rPr lang="en-US" i="1" dirty="0" err="1"/>
              <a:t>kerül</a:t>
            </a:r>
            <a:r>
              <a:rPr lang="en-US" i="1" dirty="0"/>
              <a:t>, </a:t>
            </a:r>
            <a:r>
              <a:rPr lang="en-US" i="1" dirty="0" err="1"/>
              <a:t>ahol</a:t>
            </a:r>
            <a:r>
              <a:rPr lang="en-US" i="1" dirty="0"/>
              <a:t> a HLA-</a:t>
            </a:r>
            <a:r>
              <a:rPr lang="en-US" i="1" dirty="0" err="1"/>
              <a:t>molekulákhoz</a:t>
            </a:r>
            <a:r>
              <a:rPr lang="en-US" i="1" dirty="0"/>
              <a:t> </a:t>
            </a:r>
            <a:r>
              <a:rPr lang="en-US" i="1" dirty="0" err="1"/>
              <a:t>kötődhetnek</a:t>
            </a:r>
            <a:r>
              <a:rPr lang="en-US" i="1" dirty="0"/>
              <a:t>. </a:t>
            </a:r>
            <a:r>
              <a:rPr lang="en-US" i="1" dirty="0" err="1"/>
              <a:t>Amint</a:t>
            </a:r>
            <a:r>
              <a:rPr lang="en-US" i="1" dirty="0"/>
              <a:t> </a:t>
            </a:r>
            <a:r>
              <a:rPr lang="en-US" i="1" dirty="0" err="1"/>
              <a:t>egy</a:t>
            </a:r>
            <a:r>
              <a:rPr lang="en-US" i="1" dirty="0"/>
              <a:t> HLA-</a:t>
            </a:r>
            <a:r>
              <a:rPr lang="en-US" i="1" dirty="0" err="1"/>
              <a:t>molekulához</a:t>
            </a:r>
            <a:r>
              <a:rPr lang="en-US" i="1" dirty="0"/>
              <a:t> </a:t>
            </a:r>
            <a:r>
              <a:rPr lang="en-US" i="1" dirty="0" err="1"/>
              <a:t>peptid</a:t>
            </a:r>
            <a:r>
              <a:rPr lang="en-US" i="1" dirty="0"/>
              <a:t> </a:t>
            </a:r>
            <a:r>
              <a:rPr lang="en-US" i="1" dirty="0" err="1"/>
              <a:t>kötődik</a:t>
            </a:r>
            <a:r>
              <a:rPr lang="en-US" i="1" dirty="0"/>
              <a:t>, </a:t>
            </a:r>
            <a:r>
              <a:rPr lang="en-US" i="1" dirty="0" err="1"/>
              <a:t>az</a:t>
            </a:r>
            <a:r>
              <a:rPr lang="en-US" i="1" dirty="0"/>
              <a:t> </a:t>
            </a:r>
            <a:r>
              <a:rPr lang="en-US" i="1" dirty="0" err="1"/>
              <a:t>elhagyja</a:t>
            </a:r>
            <a:r>
              <a:rPr lang="en-US" i="1" dirty="0"/>
              <a:t> </a:t>
            </a:r>
            <a:r>
              <a:rPr lang="en-US" i="1" dirty="0" err="1"/>
              <a:t>az</a:t>
            </a:r>
            <a:r>
              <a:rPr lang="en-US" i="1" dirty="0"/>
              <a:t> ER-t </a:t>
            </a:r>
            <a:r>
              <a:rPr lang="en-US" i="1" dirty="0" err="1"/>
              <a:t>és</a:t>
            </a:r>
            <a:r>
              <a:rPr lang="en-US" i="1" dirty="0"/>
              <a:t> a </a:t>
            </a:r>
            <a:r>
              <a:rPr lang="en-US" i="1" dirty="0" err="1"/>
              <a:t>sejtfelszínre</a:t>
            </a:r>
            <a:r>
              <a:rPr lang="en-US" i="1" dirty="0"/>
              <a:t> </a:t>
            </a:r>
            <a:r>
              <a:rPr lang="en-US" i="1" dirty="0" err="1"/>
              <a:t>kerül</a:t>
            </a:r>
            <a:r>
              <a:rPr lang="en-US" i="1" dirty="0"/>
              <a:t>, </a:t>
            </a:r>
            <a:r>
              <a:rPr lang="en-US" i="1" dirty="0" err="1"/>
              <a:t>ahol</a:t>
            </a:r>
            <a:r>
              <a:rPr lang="en-US" i="1" dirty="0"/>
              <a:t> a T-</a:t>
            </a:r>
            <a:r>
              <a:rPr lang="en-US" i="1" dirty="0" err="1"/>
              <a:t>ölősejtek</a:t>
            </a:r>
            <a:r>
              <a:rPr lang="en-US" i="1" dirty="0"/>
              <a:t> </a:t>
            </a:r>
            <a:r>
              <a:rPr lang="en-US" i="1" dirty="0" err="1"/>
              <a:t>felismerésére</a:t>
            </a:r>
            <a:r>
              <a:rPr lang="en-US" i="1" dirty="0"/>
              <a:t> </a:t>
            </a:r>
            <a:r>
              <a:rPr lang="en-US" i="1" dirty="0" err="1"/>
              <a:t>vár</a:t>
            </a:r>
            <a:r>
              <a:rPr lang="en-US" i="1" dirty="0"/>
              <a:t>.</a:t>
            </a:r>
            <a:endParaRPr lang="nl-NL" i="1" dirty="0"/>
          </a:p>
        </p:txBody>
      </p:sp>
      <p:pic>
        <p:nvPicPr>
          <p:cNvPr id="4" name="Tijdelijke aanduiding voor inhoud 5">
            <a:extLst>
              <a:ext uri="{FF2B5EF4-FFF2-40B4-BE49-F238E27FC236}">
                <a16:creationId xmlns:a16="http://schemas.microsoft.com/office/drawing/2014/main" id="{CEB44D2B-1C90-448E-91F9-28C40EA31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963" y="4468236"/>
            <a:ext cx="3389167" cy="225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47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67620F-A680-40A8-AEEE-E7055E13A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415"/>
            <a:ext cx="10515600" cy="1325563"/>
          </a:xfrm>
        </p:spPr>
        <p:txBody>
          <a:bodyPr/>
          <a:lstStyle/>
          <a:p>
            <a:r>
              <a:rPr lang="en-US" dirty="0" err="1"/>
              <a:t>Dia</a:t>
            </a:r>
            <a:r>
              <a:rPr lang="en-US" dirty="0"/>
              <a:t> 14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0D4241-6572-415E-B1FF-9741DB58D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316" y="936200"/>
            <a:ext cx="10852484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i="1" dirty="0" err="1"/>
              <a:t>Térjünk</a:t>
            </a:r>
            <a:r>
              <a:rPr lang="en-US" i="1" dirty="0"/>
              <a:t> </a:t>
            </a:r>
            <a:r>
              <a:rPr lang="en-US" i="1" dirty="0" err="1"/>
              <a:t>vissza</a:t>
            </a:r>
            <a:r>
              <a:rPr lang="en-US" i="1" dirty="0"/>
              <a:t> a HLA-</a:t>
            </a:r>
            <a:r>
              <a:rPr lang="en-US" i="1" dirty="0" err="1"/>
              <a:t>polimorfizmushoz</a:t>
            </a:r>
            <a:r>
              <a:rPr lang="en-US" i="1" dirty="0"/>
              <a:t>. </a:t>
            </a:r>
            <a:r>
              <a:rPr lang="en-US" i="1" dirty="0" err="1"/>
              <a:t>Amint</a:t>
            </a:r>
            <a:r>
              <a:rPr lang="en-US" i="1" dirty="0"/>
              <a:t> </a:t>
            </a:r>
            <a:r>
              <a:rPr lang="en-US" i="1" dirty="0" err="1"/>
              <a:t>azt</a:t>
            </a:r>
            <a:r>
              <a:rPr lang="en-US" i="1" dirty="0"/>
              <a:t> </a:t>
            </a:r>
            <a:r>
              <a:rPr lang="en-US" i="1" dirty="0" err="1"/>
              <a:t>mindannyian</a:t>
            </a:r>
            <a:r>
              <a:rPr lang="en-US" i="1" dirty="0"/>
              <a:t> </a:t>
            </a:r>
            <a:r>
              <a:rPr lang="en-US" i="1" dirty="0" err="1"/>
              <a:t>tudjuk</a:t>
            </a:r>
            <a:r>
              <a:rPr lang="en-US" i="1" dirty="0"/>
              <a:t> a COVID-19 </a:t>
            </a:r>
            <a:r>
              <a:rPr lang="en-US" i="1" dirty="0" err="1"/>
              <a:t>és</a:t>
            </a:r>
            <a:r>
              <a:rPr lang="en-US" i="1" dirty="0"/>
              <a:t> </a:t>
            </a:r>
            <a:r>
              <a:rPr lang="en-US" i="1" dirty="0" err="1"/>
              <a:t>az</a:t>
            </a:r>
            <a:r>
              <a:rPr lang="en-US" i="1" dirty="0"/>
              <a:t> influenza </a:t>
            </a:r>
            <a:r>
              <a:rPr lang="en-US" i="1" dirty="0" err="1"/>
              <a:t>kapcsán</a:t>
            </a:r>
            <a:r>
              <a:rPr lang="en-US" i="1" dirty="0"/>
              <a:t>, a </a:t>
            </a:r>
            <a:r>
              <a:rPr lang="en-US" i="1" dirty="0" err="1"/>
              <a:t>vírusok</a:t>
            </a:r>
            <a:r>
              <a:rPr lang="en-US" i="1" dirty="0"/>
              <a:t> </a:t>
            </a:r>
            <a:r>
              <a:rPr lang="en-US" i="1" dirty="0" err="1"/>
              <a:t>nagyon</a:t>
            </a:r>
            <a:r>
              <a:rPr lang="en-US" i="1" dirty="0"/>
              <a:t> </a:t>
            </a:r>
            <a:r>
              <a:rPr lang="en-US" i="1" dirty="0" err="1"/>
              <a:t>jól</a:t>
            </a:r>
            <a:r>
              <a:rPr lang="en-US" i="1" dirty="0"/>
              <a:t> </a:t>
            </a:r>
            <a:r>
              <a:rPr lang="en-US" i="1" dirty="0" err="1"/>
              <a:t>tudnak</a:t>
            </a:r>
            <a:r>
              <a:rPr lang="en-US" i="1" dirty="0"/>
              <a:t> </a:t>
            </a:r>
            <a:r>
              <a:rPr lang="en-US" i="1" dirty="0" err="1"/>
              <a:t>változni</a:t>
            </a:r>
            <a:r>
              <a:rPr lang="en-US" i="1" dirty="0"/>
              <a:t>, </a:t>
            </a:r>
            <a:r>
              <a:rPr lang="en-US" i="1" dirty="0" err="1"/>
              <a:t>hogy</a:t>
            </a:r>
            <a:r>
              <a:rPr lang="en-US" i="1" dirty="0"/>
              <a:t> </a:t>
            </a:r>
            <a:r>
              <a:rPr lang="en-US" i="1" dirty="0" err="1"/>
              <a:t>elkerüljék</a:t>
            </a:r>
            <a:r>
              <a:rPr lang="en-US" i="1" dirty="0"/>
              <a:t> </a:t>
            </a:r>
            <a:r>
              <a:rPr lang="en-US" i="1" dirty="0" err="1"/>
              <a:t>az</a:t>
            </a:r>
            <a:r>
              <a:rPr lang="en-US" i="1" dirty="0"/>
              <a:t> </a:t>
            </a:r>
            <a:r>
              <a:rPr lang="en-US" i="1" dirty="0" err="1"/>
              <a:t>antitestválaszt</a:t>
            </a:r>
            <a:r>
              <a:rPr lang="en-US" i="1" dirty="0"/>
              <a:t> (</a:t>
            </a:r>
            <a:r>
              <a:rPr lang="en-US" i="1" dirty="0" err="1"/>
              <a:t>gondoljunk</a:t>
            </a:r>
            <a:r>
              <a:rPr lang="en-US" i="1" dirty="0"/>
              <a:t> </a:t>
            </a:r>
            <a:r>
              <a:rPr lang="en-US" i="1" dirty="0" err="1"/>
              <a:t>csak</a:t>
            </a:r>
            <a:r>
              <a:rPr lang="en-US" i="1" dirty="0"/>
              <a:t> </a:t>
            </a:r>
            <a:r>
              <a:rPr lang="en-US" i="1" dirty="0" err="1"/>
              <a:t>az</a:t>
            </a:r>
            <a:r>
              <a:rPr lang="en-US" i="1" dirty="0"/>
              <a:t> alfa, delta, omicron </a:t>
            </a:r>
            <a:r>
              <a:rPr lang="en-US" i="1" dirty="0" err="1"/>
              <a:t>variánsok</a:t>
            </a:r>
            <a:r>
              <a:rPr lang="en-US" i="1" dirty="0"/>
              <a:t>).  </a:t>
            </a:r>
            <a:r>
              <a:rPr lang="en-US" i="1" dirty="0" err="1"/>
              <a:t>Hogy</a:t>
            </a:r>
            <a:r>
              <a:rPr lang="en-US" i="1" dirty="0"/>
              <a:t> a T-</a:t>
            </a:r>
            <a:r>
              <a:rPr lang="en-US" i="1" dirty="0" err="1"/>
              <a:t>sejtek</a:t>
            </a:r>
            <a:r>
              <a:rPr lang="en-US" i="1" dirty="0"/>
              <a:t> </a:t>
            </a:r>
            <a:r>
              <a:rPr lang="en-US" i="1" dirty="0" err="1"/>
              <a:t>számára</a:t>
            </a:r>
            <a:r>
              <a:rPr lang="en-US" i="1" dirty="0"/>
              <a:t> </a:t>
            </a:r>
            <a:r>
              <a:rPr lang="en-US" i="1" dirty="0" err="1"/>
              <a:t>ezt</a:t>
            </a:r>
            <a:r>
              <a:rPr lang="en-US" i="1" dirty="0"/>
              <a:t> a </a:t>
            </a:r>
            <a:r>
              <a:rPr lang="en-US" i="1" dirty="0" err="1"/>
              <a:t>lehetőséget</a:t>
            </a:r>
            <a:r>
              <a:rPr lang="en-US" i="1" dirty="0"/>
              <a:t> </a:t>
            </a:r>
            <a:r>
              <a:rPr lang="en-US" i="1" dirty="0" err="1"/>
              <a:t>minimalizálják</a:t>
            </a:r>
            <a:r>
              <a:rPr lang="en-US" i="1" dirty="0"/>
              <a:t>, a </a:t>
            </a:r>
            <a:r>
              <a:rPr lang="en-US" i="1" dirty="0" err="1"/>
              <a:t>különböző</a:t>
            </a:r>
            <a:r>
              <a:rPr lang="en-US" i="1" dirty="0"/>
              <a:t> MHC </a:t>
            </a:r>
            <a:r>
              <a:rPr lang="en-US" i="1" dirty="0" err="1"/>
              <a:t>allélok</a:t>
            </a:r>
            <a:r>
              <a:rPr lang="en-US" i="1" dirty="0"/>
              <a:t> (</a:t>
            </a:r>
            <a:r>
              <a:rPr lang="en-US" i="1" dirty="0" err="1"/>
              <a:t>génfajták</a:t>
            </a:r>
            <a:r>
              <a:rPr lang="en-US" i="1" dirty="0"/>
              <a:t>) </a:t>
            </a:r>
            <a:r>
              <a:rPr lang="en-US" i="1" dirty="0" err="1"/>
              <a:t>mindegyike</a:t>
            </a:r>
            <a:r>
              <a:rPr lang="en-US" i="1" dirty="0"/>
              <a:t> </a:t>
            </a:r>
            <a:r>
              <a:rPr lang="en-US" i="1" dirty="0" err="1"/>
              <a:t>más-más</a:t>
            </a:r>
            <a:r>
              <a:rPr lang="en-US" i="1" dirty="0"/>
              <a:t> </a:t>
            </a:r>
            <a:r>
              <a:rPr lang="en-US" i="1" dirty="0" err="1"/>
              <a:t>peptidkészletet</a:t>
            </a:r>
            <a:r>
              <a:rPr lang="en-US" i="1" dirty="0"/>
              <a:t> </a:t>
            </a:r>
            <a:r>
              <a:rPr lang="en-US" i="1" dirty="0" err="1"/>
              <a:t>mutat</a:t>
            </a:r>
            <a:r>
              <a:rPr lang="en-US" i="1" dirty="0"/>
              <a:t> be. </a:t>
            </a:r>
            <a:r>
              <a:rPr lang="en-US" i="1" dirty="0" err="1"/>
              <a:t>Annak</a:t>
            </a:r>
            <a:r>
              <a:rPr lang="en-US" i="1" dirty="0"/>
              <a:t> </a:t>
            </a:r>
            <a:r>
              <a:rPr lang="en-US" i="1" dirty="0" err="1"/>
              <a:t>megakadályozására</a:t>
            </a:r>
            <a:r>
              <a:rPr lang="en-US" i="1" dirty="0"/>
              <a:t>, </a:t>
            </a:r>
            <a:r>
              <a:rPr lang="en-US" i="1" dirty="0" err="1"/>
              <a:t>hogy</a:t>
            </a:r>
            <a:r>
              <a:rPr lang="en-US" i="1" dirty="0"/>
              <a:t> a </a:t>
            </a:r>
            <a:r>
              <a:rPr lang="en-US" i="1" dirty="0" err="1"/>
              <a:t>vírus</a:t>
            </a:r>
            <a:r>
              <a:rPr lang="en-US" i="1" dirty="0"/>
              <a:t> </a:t>
            </a:r>
            <a:r>
              <a:rPr lang="en-US" i="1" dirty="0" err="1"/>
              <a:t>elkerülje</a:t>
            </a:r>
            <a:r>
              <a:rPr lang="en-US" i="1" dirty="0"/>
              <a:t> </a:t>
            </a:r>
            <a:r>
              <a:rPr lang="en-US" i="1" dirty="0" err="1"/>
              <a:t>az</a:t>
            </a:r>
            <a:r>
              <a:rPr lang="en-US" i="1" dirty="0"/>
              <a:t> </a:t>
            </a:r>
            <a:r>
              <a:rPr lang="en-US" i="1" dirty="0" err="1"/>
              <a:t>immunrendszert</a:t>
            </a:r>
            <a:r>
              <a:rPr lang="en-US" i="1" dirty="0"/>
              <a:t>, a </a:t>
            </a:r>
            <a:r>
              <a:rPr lang="en-US" i="1" dirty="0" err="1"/>
              <a:t>különböző</a:t>
            </a:r>
            <a:r>
              <a:rPr lang="en-US" i="1" dirty="0"/>
              <a:t> MHC-</a:t>
            </a:r>
            <a:r>
              <a:rPr lang="en-US" i="1" dirty="0" err="1"/>
              <a:t>allélek</a:t>
            </a:r>
            <a:r>
              <a:rPr lang="en-US" i="1" dirty="0"/>
              <a:t> </a:t>
            </a:r>
            <a:r>
              <a:rPr lang="en-US" i="1" dirty="0" err="1"/>
              <a:t>mindegyike</a:t>
            </a:r>
            <a:r>
              <a:rPr lang="en-US" i="1" dirty="0"/>
              <a:t> </a:t>
            </a:r>
            <a:r>
              <a:rPr lang="en-US" i="1" dirty="0" err="1"/>
              <a:t>más-más</a:t>
            </a:r>
            <a:r>
              <a:rPr lang="en-US" i="1" dirty="0"/>
              <a:t> </a:t>
            </a:r>
            <a:r>
              <a:rPr lang="en-US" i="1" dirty="0" err="1"/>
              <a:t>peptidkészletet</a:t>
            </a:r>
            <a:r>
              <a:rPr lang="en-US" i="1" dirty="0"/>
              <a:t> </a:t>
            </a:r>
            <a:r>
              <a:rPr lang="en-US" i="1" dirty="0" err="1"/>
              <a:t>mutat</a:t>
            </a:r>
            <a:r>
              <a:rPr lang="en-US" i="1" dirty="0"/>
              <a:t> be.  Az </a:t>
            </a:r>
            <a:r>
              <a:rPr lang="en-US" i="1" dirty="0" err="1"/>
              <a:t>emberek</a:t>
            </a:r>
            <a:r>
              <a:rPr lang="en-US" i="1" dirty="0"/>
              <a:t> </a:t>
            </a:r>
            <a:r>
              <a:rPr lang="en-US" i="1" dirty="0" err="1"/>
              <a:t>közötti</a:t>
            </a:r>
            <a:r>
              <a:rPr lang="en-US" i="1" dirty="0"/>
              <a:t> HLA-</a:t>
            </a:r>
            <a:r>
              <a:rPr lang="en-US" i="1" dirty="0" err="1"/>
              <a:t>típusok</a:t>
            </a:r>
            <a:r>
              <a:rPr lang="en-US" i="1" dirty="0"/>
              <a:t> </a:t>
            </a:r>
            <a:r>
              <a:rPr lang="en-US" i="1" dirty="0" err="1"/>
              <a:t>közötti</a:t>
            </a:r>
            <a:r>
              <a:rPr lang="en-US" i="1" dirty="0"/>
              <a:t> </a:t>
            </a:r>
            <a:r>
              <a:rPr lang="en-US" i="1" dirty="0" err="1"/>
              <a:t>különbségek</a:t>
            </a:r>
            <a:r>
              <a:rPr lang="en-US" i="1" dirty="0"/>
              <a:t> </a:t>
            </a:r>
            <a:r>
              <a:rPr lang="en-US" i="1" dirty="0" err="1"/>
              <a:t>azt</a:t>
            </a:r>
            <a:r>
              <a:rPr lang="en-US" i="1" dirty="0"/>
              <a:t> </a:t>
            </a:r>
            <a:r>
              <a:rPr lang="en-US" i="1" dirty="0" err="1"/>
              <a:t>jelentik</a:t>
            </a:r>
            <a:r>
              <a:rPr lang="en-US" i="1" dirty="0"/>
              <a:t>, </a:t>
            </a:r>
            <a:r>
              <a:rPr lang="en-US" i="1" dirty="0" err="1"/>
              <a:t>hogy</a:t>
            </a:r>
            <a:r>
              <a:rPr lang="en-US" i="1" dirty="0"/>
              <a:t> </a:t>
            </a:r>
            <a:r>
              <a:rPr lang="en-US" i="1" dirty="0" err="1"/>
              <a:t>még</a:t>
            </a:r>
            <a:r>
              <a:rPr lang="en-US" i="1" dirty="0"/>
              <a:t> ha </a:t>
            </a:r>
            <a:r>
              <a:rPr lang="en-US" i="1" dirty="0" err="1"/>
              <a:t>ez</a:t>
            </a:r>
            <a:r>
              <a:rPr lang="en-US" i="1" dirty="0"/>
              <a:t> meg is </a:t>
            </a:r>
            <a:r>
              <a:rPr lang="en-US" i="1" dirty="0" err="1"/>
              <a:t>történik</a:t>
            </a:r>
            <a:r>
              <a:rPr lang="en-US" i="1" dirty="0"/>
              <a:t>, a </a:t>
            </a:r>
            <a:r>
              <a:rPr lang="en-US" i="1" dirty="0" err="1"/>
              <a:t>menekülő</a:t>
            </a:r>
            <a:r>
              <a:rPr lang="en-US" i="1" dirty="0"/>
              <a:t> </a:t>
            </a:r>
            <a:r>
              <a:rPr lang="en-US" i="1" dirty="0" err="1"/>
              <a:t>vírus</a:t>
            </a:r>
            <a:r>
              <a:rPr lang="en-US" i="1" dirty="0"/>
              <a:t> </a:t>
            </a:r>
            <a:r>
              <a:rPr lang="en-US" i="1" dirty="0" err="1"/>
              <a:t>nem</a:t>
            </a:r>
            <a:r>
              <a:rPr lang="en-US" i="1" dirty="0"/>
              <a:t> </a:t>
            </a:r>
            <a:r>
              <a:rPr lang="en-US" i="1" dirty="0" err="1"/>
              <a:t>tudja</a:t>
            </a:r>
            <a:r>
              <a:rPr lang="en-US" i="1" dirty="0"/>
              <a:t> </a:t>
            </a:r>
            <a:r>
              <a:rPr lang="it-IT" i="1" dirty="0"/>
              <a:t>fenntartani ezt a csalást a következő emberben.</a:t>
            </a:r>
            <a:r>
              <a:rPr lang="en-US" i="1" dirty="0"/>
              <a:t> Ha </a:t>
            </a:r>
            <a:r>
              <a:rPr lang="en-US" i="1" dirty="0" err="1"/>
              <a:t>mindannyian</a:t>
            </a:r>
            <a:r>
              <a:rPr lang="en-US" i="1" dirty="0"/>
              <a:t> HLA-</a:t>
            </a:r>
            <a:r>
              <a:rPr lang="en-US" i="1" dirty="0" err="1"/>
              <a:t>azonosak</a:t>
            </a:r>
            <a:r>
              <a:rPr lang="en-US" i="1" dirty="0"/>
              <a:t> </a:t>
            </a:r>
            <a:r>
              <a:rPr lang="en-US" i="1" dirty="0" err="1"/>
              <a:t>lennénk</a:t>
            </a:r>
            <a:r>
              <a:rPr lang="en-US" i="1" dirty="0"/>
              <a:t>, </a:t>
            </a:r>
            <a:r>
              <a:rPr lang="en-US" i="1" dirty="0" err="1"/>
              <a:t>egy</a:t>
            </a:r>
            <a:r>
              <a:rPr lang="en-US" i="1" dirty="0"/>
              <a:t> </a:t>
            </a:r>
            <a:r>
              <a:rPr lang="en-US" i="1" dirty="0" err="1"/>
              <a:t>elmenekülő</a:t>
            </a:r>
            <a:r>
              <a:rPr lang="en-US" i="1" dirty="0"/>
              <a:t> </a:t>
            </a:r>
            <a:r>
              <a:rPr lang="en-US" i="1" dirty="0" err="1"/>
              <a:t>vírus</a:t>
            </a:r>
            <a:r>
              <a:rPr lang="en-US" i="1" dirty="0"/>
              <a:t> </a:t>
            </a:r>
            <a:r>
              <a:rPr lang="en-US" i="1" dirty="0" err="1"/>
              <a:t>az</a:t>
            </a:r>
            <a:r>
              <a:rPr lang="en-US" i="1" dirty="0"/>
              <a:t> </a:t>
            </a:r>
            <a:r>
              <a:rPr lang="en-US" i="1" dirty="0" err="1"/>
              <a:t>egész</a:t>
            </a:r>
            <a:r>
              <a:rPr lang="en-US" i="1" dirty="0"/>
              <a:t> </a:t>
            </a:r>
            <a:r>
              <a:rPr lang="en-US" i="1" dirty="0" err="1"/>
              <a:t>populációt</a:t>
            </a:r>
            <a:r>
              <a:rPr lang="en-US" i="1" dirty="0"/>
              <a:t> </a:t>
            </a:r>
            <a:r>
              <a:rPr lang="en-US" i="1" dirty="0" err="1"/>
              <a:t>megölné</a:t>
            </a:r>
            <a:r>
              <a:rPr lang="en-US" i="1" dirty="0"/>
              <a:t>. Most "</a:t>
            </a:r>
            <a:r>
              <a:rPr lang="en-US" i="1" dirty="0" err="1"/>
              <a:t>csak</a:t>
            </a:r>
            <a:r>
              <a:rPr lang="en-US" i="1" dirty="0"/>
              <a:t>" </a:t>
            </a:r>
            <a:r>
              <a:rPr lang="en-US" i="1" dirty="0" err="1"/>
              <a:t>néhány</a:t>
            </a:r>
            <a:r>
              <a:rPr lang="en-US" i="1" dirty="0"/>
              <a:t> </a:t>
            </a:r>
            <a:r>
              <a:rPr lang="en-US" i="1" dirty="0" err="1"/>
              <a:t>olyan</a:t>
            </a:r>
            <a:r>
              <a:rPr lang="en-US" i="1" dirty="0"/>
              <a:t> </a:t>
            </a:r>
            <a:r>
              <a:rPr lang="en-US" i="1" dirty="0" err="1"/>
              <a:t>egyént</a:t>
            </a:r>
            <a:r>
              <a:rPr lang="en-US" i="1" dirty="0"/>
              <a:t> fog </a:t>
            </a:r>
            <a:r>
              <a:rPr lang="en-US" i="1" dirty="0" err="1"/>
              <a:t>megölni</a:t>
            </a:r>
            <a:r>
              <a:rPr lang="en-US" i="1" dirty="0"/>
              <a:t>, </a:t>
            </a:r>
            <a:r>
              <a:rPr lang="en-US" i="1" dirty="0" err="1"/>
              <a:t>akiknek</a:t>
            </a:r>
            <a:r>
              <a:rPr lang="en-US" i="1" dirty="0"/>
              <a:t> a HLA-</a:t>
            </a:r>
            <a:r>
              <a:rPr lang="en-US" i="1" dirty="0" err="1"/>
              <a:t>molekulái</a:t>
            </a:r>
            <a:r>
              <a:rPr lang="en-US" i="1" dirty="0"/>
              <a:t> </a:t>
            </a:r>
            <a:r>
              <a:rPr lang="en-US" i="1" dirty="0" err="1"/>
              <a:t>nem</a:t>
            </a:r>
            <a:r>
              <a:rPr lang="en-US" i="1" dirty="0"/>
              <a:t> </a:t>
            </a:r>
            <a:r>
              <a:rPr lang="en-US" i="1" dirty="0" err="1"/>
              <a:t>képesek</a:t>
            </a:r>
            <a:r>
              <a:rPr lang="en-US" i="1" dirty="0"/>
              <a:t> a </a:t>
            </a:r>
            <a:r>
              <a:rPr lang="en-US" i="1" dirty="0" err="1"/>
              <a:t>vírus</a:t>
            </a:r>
            <a:r>
              <a:rPr lang="en-US" i="1" dirty="0"/>
              <a:t> </a:t>
            </a:r>
            <a:r>
              <a:rPr lang="en-US" i="1" dirty="0" err="1"/>
              <a:t>peptidjeit</a:t>
            </a:r>
            <a:r>
              <a:rPr lang="en-US" i="1" dirty="0"/>
              <a:t> </a:t>
            </a:r>
            <a:r>
              <a:rPr lang="en-US" i="1" dirty="0" err="1"/>
              <a:t>bemutatni</a:t>
            </a:r>
            <a:r>
              <a:rPr lang="en-US" i="1" dirty="0"/>
              <a:t> </a:t>
            </a:r>
            <a:r>
              <a:rPr lang="en-US" i="1" dirty="0" err="1"/>
              <a:t>az</a:t>
            </a:r>
            <a:r>
              <a:rPr lang="en-US" i="1" dirty="0"/>
              <a:t> </a:t>
            </a:r>
            <a:r>
              <a:rPr lang="en-US" i="1" dirty="0" err="1"/>
              <a:t>immunrendszernek</a:t>
            </a:r>
            <a:r>
              <a:rPr lang="en-US" i="1" dirty="0"/>
              <a:t>. A HLA-</a:t>
            </a:r>
            <a:r>
              <a:rPr lang="en-US" i="1" dirty="0" err="1"/>
              <a:t>polimorfizmus</a:t>
            </a:r>
            <a:r>
              <a:rPr lang="en-US" i="1" dirty="0"/>
              <a:t> </a:t>
            </a:r>
            <a:r>
              <a:rPr lang="en-US" i="1" dirty="0" err="1"/>
              <a:t>tehát</a:t>
            </a:r>
            <a:r>
              <a:rPr lang="en-US" i="1" dirty="0"/>
              <a:t> a </a:t>
            </a:r>
            <a:r>
              <a:rPr lang="en-US" i="1" dirty="0" err="1"/>
              <a:t>populációt</a:t>
            </a:r>
            <a:r>
              <a:rPr lang="en-US" i="1" dirty="0"/>
              <a:t> </a:t>
            </a:r>
            <a:r>
              <a:rPr lang="en-US" i="1" dirty="0" err="1"/>
              <a:t>védi</a:t>
            </a:r>
            <a:r>
              <a:rPr lang="en-US" i="1" dirty="0"/>
              <a:t>, </a:t>
            </a:r>
            <a:r>
              <a:rPr lang="en-US" i="1" dirty="0" err="1"/>
              <a:t>az</a:t>
            </a:r>
            <a:r>
              <a:rPr lang="en-US" i="1" dirty="0"/>
              <a:t> </a:t>
            </a:r>
            <a:r>
              <a:rPr lang="en-US" i="1" dirty="0" err="1"/>
              <a:t>egyén</a:t>
            </a:r>
            <a:r>
              <a:rPr lang="en-US" i="1" dirty="0"/>
              <a:t> </a:t>
            </a:r>
            <a:r>
              <a:rPr lang="en-US" i="1" dirty="0" err="1"/>
              <a:t>kevésbé</a:t>
            </a:r>
            <a:r>
              <a:rPr lang="en-US" i="1" dirty="0"/>
              <a:t> </a:t>
            </a:r>
            <a:r>
              <a:rPr lang="en-US" i="1" dirty="0" err="1"/>
              <a:t>fontos</a:t>
            </a:r>
            <a:r>
              <a:rPr lang="en-US" i="1" dirty="0"/>
              <a:t>. </a:t>
            </a:r>
            <a:r>
              <a:rPr lang="en-US" i="1" dirty="0" err="1"/>
              <a:t>Ez</a:t>
            </a:r>
            <a:r>
              <a:rPr lang="en-US" i="1" dirty="0"/>
              <a:t> </a:t>
            </a:r>
            <a:r>
              <a:rPr lang="en-US" i="1" dirty="0" err="1"/>
              <a:t>meggyőző</a:t>
            </a:r>
            <a:r>
              <a:rPr lang="en-US" i="1" dirty="0"/>
              <a:t> </a:t>
            </a:r>
            <a:r>
              <a:rPr lang="en-US" i="1" dirty="0" err="1"/>
              <a:t>magyarázatot</a:t>
            </a:r>
            <a:r>
              <a:rPr lang="en-US" i="1" dirty="0"/>
              <a:t> ad </a:t>
            </a:r>
            <a:r>
              <a:rPr lang="en-US" i="1" dirty="0" err="1"/>
              <a:t>az</a:t>
            </a:r>
            <a:r>
              <a:rPr lang="en-US" i="1" dirty="0"/>
              <a:t> MHC-</a:t>
            </a:r>
            <a:r>
              <a:rPr lang="en-US" i="1" dirty="0" err="1"/>
              <a:t>polimorfizmus</a:t>
            </a:r>
            <a:r>
              <a:rPr lang="en-US" i="1" dirty="0"/>
              <a:t> </a:t>
            </a:r>
            <a:r>
              <a:rPr lang="en-US" i="1" dirty="0" err="1"/>
              <a:t>evolúciójára</a:t>
            </a:r>
            <a:r>
              <a:rPr lang="en-US" i="1" dirty="0"/>
              <a:t>.</a:t>
            </a:r>
            <a:endParaRPr lang="nl-NL" i="1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2A0399F0-DB54-4A9C-A30E-3B5BA46CB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270" y="4884888"/>
            <a:ext cx="2318212" cy="182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380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7232B7-12CF-45A0-A667-6EAAE359D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Dia</a:t>
            </a:r>
            <a:r>
              <a:rPr lang="en-US" dirty="0"/>
              <a:t> 15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AD350C1-17D8-4973-9040-50DA10137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sajnos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kedves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olvasó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ez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rossz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hír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Ön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számára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ha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véletlenül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szüksége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van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egy-két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új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szervre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A HLA-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polimorfizmus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egy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faj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populációjának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túlélését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segíti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elő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nem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pedig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egy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vesebeteg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egyénét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transzplantációs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kilökődés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annak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következménye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hogy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immunrendszer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összetéveszti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donorszervet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egy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vírussal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fertőzött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szervvel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és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ennek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megfelelően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szerv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megtámadásával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reagál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ami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transzplantáció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kilökődéséhez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vezet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nl-NL" i="1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13186194-16BD-4430-BA96-A0B0888B54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07" y="4343841"/>
            <a:ext cx="3929316" cy="258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74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8DE764-6B85-4117-9BE8-648C374E1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err="1"/>
              <a:t>Dia</a:t>
            </a:r>
            <a:r>
              <a:rPr lang="en-US" dirty="0"/>
              <a:t> 16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3211470-A266-482F-9E31-CA66257A9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655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Fontos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általános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tanulság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semmi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még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immunrendszer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tökéletes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Ha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már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itt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tartunk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gondoljuk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végig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hogy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T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ölősejtek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hogyan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találják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meg a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vírussal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fertőzött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sejteket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elég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gyorsan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ahhoz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hogy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hasznunkra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legyenek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vírusok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nagyon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gyorsan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egyes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esetekben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néhány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óra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alatt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képesek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utódokat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létrehozni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Ez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túl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lassú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ahhoz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hogy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megvárjuk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amíg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vírusfehérjék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természetes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életük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végén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lebomlanak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De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akárcsak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maga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immunrendszer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fehérjék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köztük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vírusfehérjék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szintézise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tökéletes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Ezek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DRiP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-nek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nevezett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tökéletlen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fehérjék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azonnal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lebomlanak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összekötve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vírusfertőzés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kezdetét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antigén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prezentációval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és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lehetővé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téve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hatékony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T-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ölősejtes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immunfelügyeletet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16F00C9B-BBD8-4CA3-806B-4ADD3CF4B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782" y="4964927"/>
            <a:ext cx="4668982" cy="187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21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76CF5C-A48D-4631-9BB7-6283851F5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 err="1"/>
              <a:t>Dia</a:t>
            </a:r>
            <a:r>
              <a:rPr lang="en-US" dirty="0"/>
              <a:t> 17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98F536-A28B-453B-A326-F70E759C7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163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i="1" dirty="0" err="1"/>
              <a:t>Sakk</a:t>
            </a:r>
            <a:r>
              <a:rPr lang="en-US" i="1" dirty="0"/>
              <a:t>-matt, </a:t>
            </a:r>
            <a:r>
              <a:rPr lang="en-US" i="1" dirty="0" err="1"/>
              <a:t>az</a:t>
            </a:r>
            <a:r>
              <a:rPr lang="en-US" i="1" dirty="0"/>
              <a:t> </a:t>
            </a:r>
            <a:r>
              <a:rPr lang="en-US" i="1" dirty="0" err="1"/>
              <a:t>immunrendszer</a:t>
            </a:r>
            <a:r>
              <a:rPr lang="en-US" i="1" dirty="0"/>
              <a:t> </a:t>
            </a:r>
            <a:r>
              <a:rPr lang="en-US" i="1" dirty="0" err="1"/>
              <a:t>győz</a:t>
            </a:r>
            <a:r>
              <a:rPr lang="en-US" i="1" dirty="0"/>
              <a:t>? Ne </a:t>
            </a:r>
            <a:r>
              <a:rPr lang="en-US" i="1" dirty="0" err="1"/>
              <a:t>olyan</a:t>
            </a:r>
            <a:r>
              <a:rPr lang="en-US" i="1" dirty="0"/>
              <a:t> </a:t>
            </a:r>
            <a:r>
              <a:rPr lang="en-US" i="1" dirty="0" err="1"/>
              <a:t>gyorsan</a:t>
            </a:r>
            <a:r>
              <a:rPr lang="en-US" i="1" dirty="0"/>
              <a:t>! </a:t>
            </a:r>
            <a:r>
              <a:rPr lang="en-US" i="1" dirty="0" err="1"/>
              <a:t>Néhány</a:t>
            </a:r>
            <a:r>
              <a:rPr lang="en-US" i="1" dirty="0"/>
              <a:t> </a:t>
            </a:r>
            <a:r>
              <a:rPr lang="en-US" i="1" dirty="0" err="1"/>
              <a:t>okos</a:t>
            </a:r>
            <a:r>
              <a:rPr lang="en-US" i="1" dirty="0"/>
              <a:t> </a:t>
            </a:r>
            <a:r>
              <a:rPr lang="en-US" i="1" dirty="0" err="1"/>
              <a:t>vírus</a:t>
            </a:r>
            <a:r>
              <a:rPr lang="en-US" i="1" dirty="0"/>
              <a:t>, </a:t>
            </a:r>
            <a:r>
              <a:rPr lang="en-US" i="1" dirty="0" err="1"/>
              <a:t>különösen</a:t>
            </a:r>
            <a:r>
              <a:rPr lang="en-US" i="1" dirty="0"/>
              <a:t> a </a:t>
            </a:r>
            <a:r>
              <a:rPr lang="en-US" i="1" dirty="0" err="1"/>
              <a:t>herpeszvírusok</a:t>
            </a:r>
            <a:r>
              <a:rPr lang="en-US" i="1" dirty="0"/>
              <a:t>, </a:t>
            </a:r>
            <a:r>
              <a:rPr lang="en-US" i="1" dirty="0" err="1"/>
              <a:t>úgy</a:t>
            </a:r>
            <a:r>
              <a:rPr lang="en-US" i="1" dirty="0"/>
              <a:t> </a:t>
            </a:r>
            <a:r>
              <a:rPr lang="en-US" i="1" dirty="0" err="1"/>
              <a:t>fejlődtek</a:t>
            </a:r>
            <a:r>
              <a:rPr lang="en-US" i="1" dirty="0"/>
              <a:t> ki, </a:t>
            </a:r>
            <a:r>
              <a:rPr lang="en-US" i="1" dirty="0" err="1"/>
              <a:t>hogy</a:t>
            </a:r>
            <a:r>
              <a:rPr lang="en-US" i="1" dirty="0"/>
              <a:t> </a:t>
            </a:r>
            <a:r>
              <a:rPr lang="en-US" i="1" dirty="0" err="1"/>
              <a:t>megzavarják</a:t>
            </a:r>
            <a:r>
              <a:rPr lang="en-US" i="1" dirty="0"/>
              <a:t> a </a:t>
            </a:r>
            <a:r>
              <a:rPr lang="en-US" i="1" dirty="0" err="1"/>
              <a:t>saját</a:t>
            </a:r>
            <a:r>
              <a:rPr lang="en-US" i="1" dirty="0"/>
              <a:t> </a:t>
            </a:r>
            <a:r>
              <a:rPr lang="en-US" i="1" dirty="0" err="1"/>
              <a:t>antigénjeik</a:t>
            </a:r>
            <a:r>
              <a:rPr lang="en-US" i="1" dirty="0"/>
              <a:t> </a:t>
            </a:r>
            <a:r>
              <a:rPr lang="en-US" i="1" dirty="0" err="1"/>
              <a:t>prezentációját</a:t>
            </a:r>
            <a:r>
              <a:rPr lang="en-US" i="1" dirty="0"/>
              <a:t>, </a:t>
            </a:r>
            <a:r>
              <a:rPr lang="en-US" i="1" dirty="0" err="1"/>
              <a:t>így</a:t>
            </a:r>
            <a:r>
              <a:rPr lang="en-US" i="1" dirty="0"/>
              <a:t> </a:t>
            </a:r>
            <a:r>
              <a:rPr lang="en-US" i="1" dirty="0" err="1"/>
              <a:t>láthatatlanok</a:t>
            </a:r>
            <a:r>
              <a:rPr lang="en-US" i="1" dirty="0"/>
              <a:t> </a:t>
            </a:r>
            <a:r>
              <a:rPr lang="en-US" i="1" dirty="0" err="1"/>
              <a:t>az</a:t>
            </a:r>
            <a:r>
              <a:rPr lang="en-US" i="1" dirty="0"/>
              <a:t> </a:t>
            </a:r>
            <a:r>
              <a:rPr lang="en-US" i="1" dirty="0" err="1"/>
              <a:t>immunrendszer</a:t>
            </a:r>
            <a:r>
              <a:rPr lang="en-US" i="1" dirty="0"/>
              <a:t> </a:t>
            </a:r>
            <a:r>
              <a:rPr lang="en-US" i="1" dirty="0" err="1"/>
              <a:t>számára</a:t>
            </a:r>
            <a:r>
              <a:rPr lang="en-US" i="1" dirty="0"/>
              <a:t>. A </a:t>
            </a:r>
            <a:r>
              <a:rPr lang="en-US" i="1" dirty="0" err="1"/>
              <a:t>humán</a:t>
            </a:r>
            <a:r>
              <a:rPr lang="en-US" i="1" dirty="0"/>
              <a:t> </a:t>
            </a:r>
            <a:r>
              <a:rPr lang="en-US" i="1" dirty="0" err="1"/>
              <a:t>citomegalovírus</a:t>
            </a:r>
            <a:r>
              <a:rPr lang="en-US" i="1" dirty="0"/>
              <a:t> HCMV, </a:t>
            </a:r>
            <a:r>
              <a:rPr lang="en-US" i="1" dirty="0" err="1"/>
              <a:t>amely</a:t>
            </a:r>
            <a:r>
              <a:rPr lang="en-US" i="1" dirty="0"/>
              <a:t> </a:t>
            </a:r>
            <a:r>
              <a:rPr lang="en-US" i="1" dirty="0" err="1"/>
              <a:t>az</a:t>
            </a:r>
            <a:r>
              <a:rPr lang="en-US" i="1" dirty="0"/>
              <a:t> </a:t>
            </a:r>
            <a:r>
              <a:rPr lang="en-US" i="1" dirty="0" err="1"/>
              <a:t>emberiség</a:t>
            </a:r>
            <a:r>
              <a:rPr lang="en-US" i="1" dirty="0"/>
              <a:t> 60%-</a:t>
            </a:r>
            <a:r>
              <a:rPr lang="en-US" i="1" dirty="0" err="1"/>
              <a:t>át</a:t>
            </a:r>
            <a:r>
              <a:rPr lang="en-US" i="1" dirty="0"/>
              <a:t> </a:t>
            </a:r>
            <a:r>
              <a:rPr lang="en-US" i="1" dirty="0" err="1"/>
              <a:t>fertőzi</a:t>
            </a:r>
            <a:r>
              <a:rPr lang="en-US" i="1" dirty="0"/>
              <a:t> meg, </a:t>
            </a:r>
            <a:r>
              <a:rPr lang="en-US" i="1" dirty="0" err="1"/>
              <a:t>egy</a:t>
            </a:r>
            <a:r>
              <a:rPr lang="en-US" i="1" dirty="0"/>
              <a:t> </a:t>
            </a:r>
            <a:r>
              <a:rPr lang="en-US" i="1" dirty="0" err="1"/>
              <a:t>sor</a:t>
            </a:r>
            <a:r>
              <a:rPr lang="en-US" i="1" dirty="0"/>
              <a:t> </a:t>
            </a:r>
            <a:r>
              <a:rPr lang="en-US" i="1" dirty="0" err="1"/>
              <a:t>olyan</a:t>
            </a:r>
            <a:r>
              <a:rPr lang="en-US" i="1" dirty="0"/>
              <a:t> </a:t>
            </a:r>
            <a:r>
              <a:rPr lang="en-US" i="1" dirty="0" err="1"/>
              <a:t>fehérjét</a:t>
            </a:r>
            <a:r>
              <a:rPr lang="en-US" i="1" dirty="0"/>
              <a:t> (US2, US3, US6, US11 </a:t>
            </a:r>
            <a:r>
              <a:rPr lang="en-US" i="1" dirty="0" err="1"/>
              <a:t>és</a:t>
            </a:r>
            <a:r>
              <a:rPr lang="en-US" i="1" dirty="0"/>
              <a:t> US18) </a:t>
            </a:r>
            <a:r>
              <a:rPr lang="en-US" i="1" dirty="0" err="1"/>
              <a:t>állít</a:t>
            </a:r>
            <a:r>
              <a:rPr lang="en-US" i="1" dirty="0"/>
              <a:t> </a:t>
            </a:r>
            <a:r>
              <a:rPr lang="en-US" i="1" dirty="0" err="1"/>
              <a:t>elő</a:t>
            </a:r>
            <a:r>
              <a:rPr lang="en-US" i="1" dirty="0"/>
              <a:t>, </a:t>
            </a:r>
            <a:r>
              <a:rPr lang="en-US" i="1" dirty="0" err="1"/>
              <a:t>amelyek</a:t>
            </a:r>
            <a:r>
              <a:rPr lang="en-US" i="1" dirty="0"/>
              <a:t> </a:t>
            </a:r>
            <a:r>
              <a:rPr lang="en-US" i="1" dirty="0" err="1"/>
              <a:t>korlátozzák</a:t>
            </a:r>
            <a:r>
              <a:rPr lang="en-US" i="1" dirty="0"/>
              <a:t> a </a:t>
            </a:r>
            <a:r>
              <a:rPr lang="en-US" i="1" dirty="0" err="1"/>
              <a:t>peptidtermelést</a:t>
            </a:r>
            <a:r>
              <a:rPr lang="en-US" i="1" dirty="0"/>
              <a:t>, </a:t>
            </a:r>
            <a:r>
              <a:rPr lang="en-US" i="1" dirty="0" err="1"/>
              <a:t>vagy</a:t>
            </a:r>
            <a:r>
              <a:rPr lang="en-US" i="1" dirty="0"/>
              <a:t> </a:t>
            </a:r>
            <a:r>
              <a:rPr lang="en-US" i="1" dirty="0" err="1"/>
              <a:t>zavarják</a:t>
            </a:r>
            <a:r>
              <a:rPr lang="en-US" i="1" dirty="0"/>
              <a:t> a HLA I. </a:t>
            </a:r>
            <a:r>
              <a:rPr lang="en-US" i="1" dirty="0" err="1"/>
              <a:t>osztályú</a:t>
            </a:r>
            <a:r>
              <a:rPr lang="en-US" i="1" dirty="0"/>
              <a:t> </a:t>
            </a:r>
            <a:r>
              <a:rPr lang="en-US" i="1" dirty="0" err="1"/>
              <a:t>funkciót</a:t>
            </a:r>
            <a:r>
              <a:rPr lang="en-US" i="1" dirty="0"/>
              <a:t>.</a:t>
            </a:r>
            <a:endParaRPr lang="nl-NL" i="1" dirty="0"/>
          </a:p>
        </p:txBody>
      </p:sp>
      <p:pic>
        <p:nvPicPr>
          <p:cNvPr id="4" name="Afbeelding 8">
            <a:extLst>
              <a:ext uri="{FF2B5EF4-FFF2-40B4-BE49-F238E27FC236}">
                <a16:creationId xmlns:a16="http://schemas.microsoft.com/office/drawing/2014/main" id="{DB3C1048-6107-460F-93ED-22EC859F8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3943657"/>
            <a:ext cx="5181600" cy="279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67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0BB9E2-46E6-45DB-8019-14A370B27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6" y="0"/>
            <a:ext cx="10515600" cy="1325563"/>
          </a:xfrm>
        </p:spPr>
        <p:txBody>
          <a:bodyPr/>
          <a:lstStyle/>
          <a:p>
            <a:r>
              <a:rPr lang="en-US" dirty="0" err="1"/>
              <a:t>Dia</a:t>
            </a:r>
            <a:r>
              <a:rPr lang="en-US" dirty="0"/>
              <a:t> 18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8339E3-A4B0-4132-A7F0-BEFB5B2D1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146" y="89238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hu-HU" i="1" dirty="0"/>
              <a:t>Lehetséges tehát, hogy egyes HLA allélok jobban kezelik a vírusfertőzéseket, mint mások? Valóban, egyes HLA-B allélok jobban védenek a HIV ellen, mások pedig a C</a:t>
            </a:r>
            <a:r>
              <a:rPr lang="en-US" i="1" dirty="0"/>
              <a:t>OVID</a:t>
            </a:r>
            <a:r>
              <a:rPr lang="hu-HU" i="1" dirty="0"/>
              <a:t> ellen. A különböző HLA-allélok az évszázadok során úgy szelektálódtak, hogy különböző kórokozókkal szemben tudjanak helytállni. A HLA-A2 például az európai népesség 40%-ánál található meg, ami a legmagasabb prevalenciája bármely HLA-allélnek egy adott csoportban. Ez valószínűleg abból adódik, hogy a HLA-A2 egy időben egy olyan kórokozóval szemben is képes volt védelmet nyújtani, amely ma már nem feltétlenül az emberi betegségek egyik fő okozója.</a:t>
            </a:r>
            <a:endParaRPr lang="nl-NL" i="1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F89826A9-C21B-411F-9A1F-C7A2666DC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043" y="4523797"/>
            <a:ext cx="2580409" cy="222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65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033F58-5EB1-4141-A7B5-3EBDE164E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Dia</a:t>
            </a:r>
            <a:r>
              <a:rPr lang="en-US" dirty="0"/>
              <a:t> 1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E852AE4-D1CE-41C4-AFCC-76BDA0E9D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i="1" dirty="0"/>
              <a:t>Mintegy 1900 évvel ezelőtt két arab testvér és klinikus, </a:t>
            </a:r>
            <a:r>
              <a:rPr lang="en-US" i="1" dirty="0"/>
              <a:t>Cosmas</a:t>
            </a:r>
            <a:r>
              <a:rPr lang="hu-HU" i="1" dirty="0"/>
              <a:t> és Damianus végezte el az első ismert transzplantációt, amikor egy kereskedő elüszkösödött lábát rabszolgája lábával helyettesítették. A rabszolga sorsa ismeretlen a történelemben, de nem valószínű, hogy önkéntes adományozásról volt szó.</a:t>
            </a:r>
          </a:p>
        </p:txBody>
      </p:sp>
      <p:pic>
        <p:nvPicPr>
          <p:cNvPr id="4" name="Tijdelijke aanduiding voor inhoud 8">
            <a:extLst>
              <a:ext uri="{FF2B5EF4-FFF2-40B4-BE49-F238E27FC236}">
                <a16:creationId xmlns:a16="http://schemas.microsoft.com/office/drawing/2014/main" id="{F57D441D-8948-45C7-AEC6-FD3E17956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33" y="3789330"/>
            <a:ext cx="4314367" cy="306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1308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54AFAE-F300-4F0B-BD23-9379ABA4F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err="1"/>
              <a:t>Dia</a:t>
            </a:r>
            <a:r>
              <a:rPr lang="en-US" dirty="0"/>
              <a:t> 19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4956667-881B-485C-A692-6C7BFE9B3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83557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hu-HU" i="1" dirty="0"/>
              <a:t>De vannak járulékos következményei is. Vegyük például a HLA-B*27:05 HLA-B*27:05 allélt. A kaukázusi lakosság 8%-ánál fordul elő, a Bechterew-kóros (spondylitis ankylosa) betegek több mint 90%-a rendelkezik ezzel az alléllal, ami valószínűleg autoimmun T-sejtes reakciót vált ki a gerincben.  Az immunrendszer precíz</a:t>
            </a:r>
            <a:r>
              <a:rPr lang="en-US" i="1" dirty="0" err="1"/>
              <a:t>en</a:t>
            </a:r>
            <a:r>
              <a:rPr lang="hu-HU" i="1" dirty="0"/>
              <a:t> egyensúlyoz a hatékony immunitás biztosítása és a</a:t>
            </a:r>
            <a:r>
              <a:rPr lang="en-US" i="1" dirty="0"/>
              <a:t>z</a:t>
            </a:r>
            <a:r>
              <a:rPr lang="hu-HU" i="1" dirty="0"/>
              <a:t> egészséges szövetek békén </a:t>
            </a:r>
            <a:r>
              <a:rPr lang="en-US" i="1" dirty="0" err="1"/>
              <a:t>hagy</a:t>
            </a:r>
            <a:r>
              <a:rPr lang="hu-HU" i="1" dirty="0"/>
              <a:t>á</a:t>
            </a:r>
            <a:r>
              <a:rPr lang="en-US" i="1" dirty="0" err="1"/>
              <a:t>sa</a:t>
            </a:r>
            <a:r>
              <a:rPr lang="hu-HU" i="1" dirty="0"/>
              <a:t> </a:t>
            </a:r>
            <a:r>
              <a:rPr lang="en-US" i="1" dirty="0"/>
              <a:t>k</a:t>
            </a:r>
            <a:r>
              <a:rPr lang="hu-HU" i="1" dirty="0"/>
              <a:t>ö</a:t>
            </a:r>
            <a:r>
              <a:rPr lang="en-US" i="1" dirty="0"/>
              <a:t>z</a:t>
            </a:r>
            <a:r>
              <a:rPr lang="hu-HU" i="1" dirty="0"/>
              <a:t>ö</a:t>
            </a:r>
            <a:r>
              <a:rPr lang="en-US" i="1" dirty="0" err="1"/>
              <a:t>tt</a:t>
            </a:r>
            <a:r>
              <a:rPr lang="hu-HU" i="1" dirty="0"/>
              <a:t>. </a:t>
            </a:r>
            <a:endParaRPr lang="nl-NL" i="1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994B795B-9F83-45A5-BE1D-29C8B0013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222" y="4129598"/>
            <a:ext cx="3411682" cy="261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62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68B0C4-6E29-465E-BB07-791764F5A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Dia</a:t>
            </a:r>
            <a:r>
              <a:rPr lang="en-US" dirty="0"/>
              <a:t> 20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6FB5896-D463-42E2-A95E-DF264B7C6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725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A T-</a:t>
            </a:r>
            <a:r>
              <a:rPr lang="en-US" i="1" dirty="0" err="1"/>
              <a:t>sejtes</a:t>
            </a:r>
            <a:r>
              <a:rPr lang="en-US" i="1" dirty="0"/>
              <a:t> </a:t>
            </a:r>
            <a:r>
              <a:rPr lang="en-US" i="1" dirty="0" err="1"/>
              <a:t>autoimmunitás</a:t>
            </a:r>
            <a:r>
              <a:rPr lang="en-US" i="1" dirty="0"/>
              <a:t>, a </a:t>
            </a:r>
            <a:r>
              <a:rPr lang="en-US" i="1" dirty="0" err="1"/>
              <a:t>saját</a:t>
            </a:r>
            <a:r>
              <a:rPr lang="en-US" i="1" dirty="0"/>
              <a:t> </a:t>
            </a:r>
            <a:r>
              <a:rPr lang="en-US" i="1" dirty="0" err="1"/>
              <a:t>fehérjék</a:t>
            </a:r>
            <a:r>
              <a:rPr lang="en-US" i="1" dirty="0"/>
              <a:t> </a:t>
            </a:r>
            <a:r>
              <a:rPr lang="en-US" i="1" dirty="0" err="1"/>
              <a:t>felismerése</a:t>
            </a:r>
            <a:r>
              <a:rPr lang="en-US" i="1" dirty="0"/>
              <a:t>, </a:t>
            </a:r>
            <a:r>
              <a:rPr lang="en-US" i="1" dirty="0" err="1"/>
              <a:t>szintén</a:t>
            </a:r>
            <a:r>
              <a:rPr lang="en-US" i="1" dirty="0"/>
              <a:t> </a:t>
            </a:r>
            <a:r>
              <a:rPr lang="en-US" i="1" dirty="0" err="1"/>
              <a:t>előnyös</a:t>
            </a:r>
            <a:r>
              <a:rPr lang="en-US" i="1" dirty="0"/>
              <a:t> </a:t>
            </a:r>
            <a:r>
              <a:rPr lang="en-US" i="1" dirty="0" err="1"/>
              <a:t>lehet</a:t>
            </a:r>
            <a:r>
              <a:rPr lang="en-US" i="1" dirty="0"/>
              <a:t>. A </a:t>
            </a:r>
            <a:r>
              <a:rPr lang="en-US" i="1" dirty="0" err="1"/>
              <a:t>rákos</a:t>
            </a:r>
            <a:r>
              <a:rPr lang="en-US" i="1" dirty="0"/>
              <a:t> </a:t>
            </a:r>
            <a:r>
              <a:rPr lang="en-US" i="1" dirty="0" err="1"/>
              <a:t>sejtek</a:t>
            </a:r>
            <a:r>
              <a:rPr lang="en-US" i="1" dirty="0"/>
              <a:t> </a:t>
            </a:r>
            <a:r>
              <a:rPr lang="en-US" i="1" dirty="0" err="1"/>
              <a:t>jellemzően</a:t>
            </a:r>
            <a:r>
              <a:rPr lang="en-US" i="1" dirty="0"/>
              <a:t> </a:t>
            </a:r>
            <a:r>
              <a:rPr lang="en-US" i="1" dirty="0" err="1"/>
              <a:t>számos</a:t>
            </a:r>
            <a:r>
              <a:rPr lang="en-US" i="1" dirty="0"/>
              <a:t> </a:t>
            </a:r>
            <a:r>
              <a:rPr lang="en-US" i="1" dirty="0" err="1"/>
              <a:t>mutációval</a:t>
            </a:r>
            <a:r>
              <a:rPr lang="en-US" i="1" dirty="0"/>
              <a:t> </a:t>
            </a:r>
            <a:r>
              <a:rPr lang="en-US" i="1" dirty="0" err="1"/>
              <a:t>és</a:t>
            </a:r>
            <a:r>
              <a:rPr lang="en-US" i="1" dirty="0"/>
              <a:t> </a:t>
            </a:r>
            <a:r>
              <a:rPr lang="en-US" i="1" dirty="0" err="1"/>
              <a:t>egyéb</a:t>
            </a:r>
            <a:r>
              <a:rPr lang="en-US" i="1" dirty="0"/>
              <a:t> </a:t>
            </a:r>
            <a:r>
              <a:rPr lang="en-US" i="1" dirty="0" err="1"/>
              <a:t>elváltozással</a:t>
            </a:r>
            <a:r>
              <a:rPr lang="en-US" i="1" dirty="0"/>
              <a:t> </a:t>
            </a:r>
            <a:r>
              <a:rPr lang="en-US" i="1" dirty="0" err="1"/>
              <a:t>rendelkeznek</a:t>
            </a:r>
            <a:r>
              <a:rPr lang="en-US" i="1" dirty="0"/>
              <a:t>, </a:t>
            </a:r>
            <a:r>
              <a:rPr lang="en-US" i="1" dirty="0" err="1"/>
              <a:t>amelyek</a:t>
            </a:r>
            <a:r>
              <a:rPr lang="en-US" i="1" dirty="0"/>
              <a:t> a </a:t>
            </a:r>
            <a:r>
              <a:rPr lang="en-US" i="1" dirty="0" err="1"/>
              <a:t>normális</a:t>
            </a:r>
            <a:r>
              <a:rPr lang="en-US" i="1" dirty="0"/>
              <a:t> </a:t>
            </a:r>
            <a:r>
              <a:rPr lang="en-US" i="1" dirty="0" err="1"/>
              <a:t>sejtpeptidektől</a:t>
            </a:r>
            <a:r>
              <a:rPr lang="en-US" i="1" dirty="0"/>
              <a:t> </a:t>
            </a:r>
            <a:r>
              <a:rPr lang="en-US" i="1" dirty="0" err="1"/>
              <a:t>eltérő</a:t>
            </a:r>
            <a:r>
              <a:rPr lang="en-US" i="1" dirty="0"/>
              <a:t> </a:t>
            </a:r>
            <a:r>
              <a:rPr lang="en-US" i="1" dirty="0" err="1"/>
              <a:t>peptidek</a:t>
            </a:r>
            <a:r>
              <a:rPr lang="en-US" i="1" dirty="0"/>
              <a:t> </a:t>
            </a:r>
            <a:r>
              <a:rPr lang="en-US" i="1" dirty="0" err="1"/>
              <a:t>előállításához</a:t>
            </a:r>
            <a:r>
              <a:rPr lang="en-US" i="1" dirty="0"/>
              <a:t> </a:t>
            </a:r>
            <a:r>
              <a:rPr lang="en-US" i="1" dirty="0" err="1"/>
              <a:t>vezetnek</a:t>
            </a:r>
            <a:r>
              <a:rPr lang="en-US" i="1" dirty="0"/>
              <a:t>. A </a:t>
            </a:r>
            <a:r>
              <a:rPr lang="en-US" i="1" dirty="0" err="1"/>
              <a:t>rákellenes</a:t>
            </a:r>
            <a:r>
              <a:rPr lang="en-US" i="1" dirty="0"/>
              <a:t> </a:t>
            </a:r>
            <a:r>
              <a:rPr lang="en-US" i="1" dirty="0" err="1"/>
              <a:t>immunterápia</a:t>
            </a:r>
            <a:r>
              <a:rPr lang="en-US" i="1" dirty="0"/>
              <a:t> </a:t>
            </a:r>
            <a:r>
              <a:rPr lang="en-US" i="1" dirty="0" err="1"/>
              <a:t>az</a:t>
            </a:r>
            <a:r>
              <a:rPr lang="en-US" i="1" dirty="0"/>
              <a:t> </a:t>
            </a:r>
            <a:r>
              <a:rPr lang="en-US" i="1" dirty="0" err="1"/>
              <a:t>immunrendszer</a:t>
            </a:r>
            <a:r>
              <a:rPr lang="en-US" i="1" dirty="0"/>
              <a:t> </a:t>
            </a:r>
            <a:r>
              <a:rPr lang="en-US" i="1" dirty="0" err="1"/>
              <a:t>által</a:t>
            </a:r>
            <a:r>
              <a:rPr lang="en-US" i="1" dirty="0"/>
              <a:t> a </a:t>
            </a:r>
            <a:r>
              <a:rPr lang="en-US" i="1" dirty="0" err="1"/>
              <a:t>vírusos</a:t>
            </a:r>
            <a:r>
              <a:rPr lang="en-US" i="1" dirty="0"/>
              <a:t> </a:t>
            </a:r>
            <a:r>
              <a:rPr lang="en-US" i="1" dirty="0" err="1"/>
              <a:t>és</a:t>
            </a:r>
            <a:r>
              <a:rPr lang="en-US" i="1" dirty="0"/>
              <a:t> </a:t>
            </a:r>
            <a:r>
              <a:rPr lang="en-US" i="1" dirty="0" err="1"/>
              <a:t>bakteriális</a:t>
            </a:r>
            <a:r>
              <a:rPr lang="en-US" i="1" dirty="0"/>
              <a:t> </a:t>
            </a:r>
            <a:r>
              <a:rPr lang="en-US" i="1" dirty="0" err="1"/>
              <a:t>fertőzések</a:t>
            </a:r>
            <a:r>
              <a:rPr lang="en-US" i="1" dirty="0"/>
              <a:t> </a:t>
            </a:r>
            <a:r>
              <a:rPr lang="en-US" i="1" dirty="0" err="1"/>
              <a:t>felismerésében</a:t>
            </a:r>
            <a:r>
              <a:rPr lang="en-US" i="1" dirty="0"/>
              <a:t> </a:t>
            </a:r>
            <a:r>
              <a:rPr lang="en-US" i="1" dirty="0" err="1"/>
              <a:t>használt</a:t>
            </a:r>
            <a:r>
              <a:rPr lang="en-US" i="1" dirty="0"/>
              <a:t> </a:t>
            </a:r>
            <a:r>
              <a:rPr lang="en-US" i="1" dirty="0" err="1"/>
              <a:t>mechanizmusokat</a:t>
            </a:r>
            <a:r>
              <a:rPr lang="en-US" i="1" dirty="0"/>
              <a:t> </a:t>
            </a:r>
            <a:r>
              <a:rPr lang="en-US" i="1" dirty="0" err="1"/>
              <a:t>használja</a:t>
            </a:r>
            <a:r>
              <a:rPr lang="en-US" i="1" dirty="0"/>
              <a:t> ki a </a:t>
            </a:r>
            <a:r>
              <a:rPr lang="en-US" i="1" dirty="0" err="1"/>
              <a:t>rákos</a:t>
            </a:r>
            <a:r>
              <a:rPr lang="en-US" i="1" dirty="0"/>
              <a:t> </a:t>
            </a:r>
            <a:r>
              <a:rPr lang="en-US" i="1" dirty="0" err="1"/>
              <a:t>sejtek</a:t>
            </a:r>
            <a:r>
              <a:rPr lang="en-US" i="1" dirty="0"/>
              <a:t> </a:t>
            </a:r>
            <a:r>
              <a:rPr lang="en-US" i="1" dirty="0" err="1"/>
              <a:t>elpusztítására</a:t>
            </a:r>
            <a:r>
              <a:rPr lang="en-US" i="1" dirty="0"/>
              <a:t>.</a:t>
            </a:r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62F35BF6-513B-4C30-96C1-94A527E60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02988"/>
            <a:ext cx="5406736" cy="286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87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F9D466-F426-44DD-839C-8A85AE809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962"/>
            <a:ext cx="10515600" cy="1325563"/>
          </a:xfrm>
        </p:spPr>
        <p:txBody>
          <a:bodyPr/>
          <a:lstStyle/>
          <a:p>
            <a:r>
              <a:rPr lang="en-US" dirty="0" err="1"/>
              <a:t>Dia</a:t>
            </a:r>
            <a:r>
              <a:rPr lang="en-US" dirty="0"/>
              <a:t> 21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C48EB8-9695-49A2-88B2-26DAC1F05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55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/>
              <a:t>De mi a </a:t>
            </a:r>
            <a:r>
              <a:rPr lang="en-US" sz="2400" i="1" dirty="0" err="1"/>
              <a:t>helyzet</a:t>
            </a:r>
            <a:r>
              <a:rPr lang="en-US" sz="2400" i="1" dirty="0"/>
              <a:t> a HLA-DR, -DQ </a:t>
            </a:r>
            <a:r>
              <a:rPr lang="en-US" sz="2400" i="1" dirty="0" err="1"/>
              <a:t>és</a:t>
            </a:r>
            <a:r>
              <a:rPr lang="en-US" sz="2400" i="1" dirty="0"/>
              <a:t> -DP MHC II. </a:t>
            </a:r>
            <a:r>
              <a:rPr lang="en-US" sz="2400" i="1" dirty="0" err="1"/>
              <a:t>osztályú</a:t>
            </a:r>
            <a:r>
              <a:rPr lang="en-US" sz="2400" i="1" dirty="0"/>
              <a:t> </a:t>
            </a:r>
            <a:r>
              <a:rPr lang="en-US" sz="2400" i="1" dirty="0" err="1"/>
              <a:t>molekulákkal</a:t>
            </a:r>
            <a:r>
              <a:rPr lang="en-US" sz="2400" i="1" dirty="0"/>
              <a:t>? </a:t>
            </a:r>
            <a:r>
              <a:rPr lang="en-US" sz="2400" i="1" dirty="0" err="1"/>
              <a:t>Ezek</a:t>
            </a:r>
            <a:r>
              <a:rPr lang="en-US" sz="2400" i="1" dirty="0"/>
              <a:t> a </a:t>
            </a:r>
            <a:r>
              <a:rPr lang="en-US" sz="2400" i="1" dirty="0" err="1"/>
              <a:t>molekulák</a:t>
            </a:r>
            <a:r>
              <a:rPr lang="en-US" sz="2400" i="1" dirty="0"/>
              <a:t> </a:t>
            </a:r>
            <a:r>
              <a:rPr lang="en-US" sz="2400" i="1" dirty="0" err="1"/>
              <a:t>patogén</a:t>
            </a:r>
            <a:r>
              <a:rPr lang="en-US" sz="2400" i="1" dirty="0"/>
              <a:t> </a:t>
            </a:r>
            <a:r>
              <a:rPr lang="en-US" sz="2400" i="1" dirty="0" err="1"/>
              <a:t>peptideket</a:t>
            </a:r>
            <a:r>
              <a:rPr lang="en-US" sz="2400" i="1" dirty="0"/>
              <a:t> </a:t>
            </a:r>
            <a:r>
              <a:rPr lang="en-US" sz="2400" i="1" dirty="0" err="1"/>
              <a:t>mutatnak</a:t>
            </a:r>
            <a:r>
              <a:rPr lang="en-US" sz="2400" i="1" dirty="0"/>
              <a:t> be a T-</a:t>
            </a:r>
            <a:r>
              <a:rPr lang="en-US" sz="2400" i="1" dirty="0" err="1"/>
              <a:t>segítő</a:t>
            </a:r>
            <a:r>
              <a:rPr lang="en-US" sz="2400" i="1" dirty="0"/>
              <a:t> </a:t>
            </a:r>
            <a:r>
              <a:rPr lang="en-US" sz="2400" i="1" dirty="0" err="1"/>
              <a:t>sejteknek</a:t>
            </a:r>
            <a:r>
              <a:rPr lang="en-US" sz="2400" i="1" dirty="0"/>
              <a:t>, </a:t>
            </a:r>
            <a:r>
              <a:rPr lang="en-US" sz="2400" i="1" dirty="0" err="1"/>
              <a:t>amelyek</a:t>
            </a:r>
            <a:r>
              <a:rPr lang="en-US" sz="2400" i="1" dirty="0"/>
              <a:t> </a:t>
            </a:r>
            <a:r>
              <a:rPr lang="en-US" sz="2400" i="1" dirty="0" err="1"/>
              <a:t>aztán</a:t>
            </a:r>
            <a:r>
              <a:rPr lang="en-US" sz="2400" i="1" dirty="0"/>
              <a:t> </a:t>
            </a:r>
            <a:r>
              <a:rPr lang="en-US" sz="2400" i="1" dirty="0" err="1"/>
              <a:t>citokineket</a:t>
            </a:r>
            <a:r>
              <a:rPr lang="en-US" sz="2400" i="1" dirty="0"/>
              <a:t> </a:t>
            </a:r>
            <a:r>
              <a:rPr lang="en-US" sz="2400" i="1" dirty="0" err="1"/>
              <a:t>termelnek</a:t>
            </a:r>
            <a:r>
              <a:rPr lang="en-US" sz="2400" i="1" dirty="0"/>
              <a:t>, </a:t>
            </a:r>
            <a:r>
              <a:rPr lang="en-US" sz="2400" i="1" dirty="0" err="1"/>
              <a:t>hogy</a:t>
            </a:r>
            <a:r>
              <a:rPr lang="en-US" sz="2400" i="1" dirty="0"/>
              <a:t> </a:t>
            </a:r>
            <a:r>
              <a:rPr lang="en-US" sz="2400" i="1" dirty="0" err="1"/>
              <a:t>segítsék</a:t>
            </a:r>
            <a:r>
              <a:rPr lang="en-US" sz="2400" i="1" dirty="0"/>
              <a:t> a B-</a:t>
            </a:r>
            <a:r>
              <a:rPr lang="en-US" sz="2400" i="1" dirty="0" err="1"/>
              <a:t>sejtek</a:t>
            </a:r>
            <a:r>
              <a:rPr lang="en-US" sz="2400" i="1" dirty="0"/>
              <a:t> </a:t>
            </a:r>
            <a:r>
              <a:rPr lang="en-US" sz="2400" i="1" dirty="0" err="1"/>
              <a:t>differenciálódását</a:t>
            </a:r>
            <a:r>
              <a:rPr lang="en-US" sz="2400" i="1" dirty="0"/>
              <a:t> </a:t>
            </a:r>
            <a:r>
              <a:rPr lang="en-US" sz="2400" i="1" dirty="0" err="1"/>
              <a:t>antitesttermelő</a:t>
            </a:r>
            <a:r>
              <a:rPr lang="en-US" sz="2400" i="1" dirty="0"/>
              <a:t> </a:t>
            </a:r>
            <a:r>
              <a:rPr lang="en-US" sz="2400" i="1" dirty="0" err="1"/>
              <a:t>gyárakká</a:t>
            </a:r>
            <a:r>
              <a:rPr lang="en-US" sz="2400" i="1" dirty="0"/>
              <a:t>. A T-</a:t>
            </a:r>
            <a:r>
              <a:rPr lang="en-US" sz="2400" i="1" dirty="0" err="1"/>
              <a:t>segítő</a:t>
            </a:r>
            <a:r>
              <a:rPr lang="en-US" sz="2400" i="1" dirty="0"/>
              <a:t> </a:t>
            </a:r>
            <a:r>
              <a:rPr lang="en-US" sz="2400" i="1" dirty="0" err="1"/>
              <a:t>sejtek</a:t>
            </a:r>
            <a:r>
              <a:rPr lang="en-US" sz="2400" i="1" dirty="0"/>
              <a:t> a T-</a:t>
            </a:r>
            <a:r>
              <a:rPr lang="en-US" sz="2400" i="1" dirty="0" err="1"/>
              <a:t>ölő</a:t>
            </a:r>
            <a:r>
              <a:rPr lang="en-US" sz="2400" i="1" dirty="0"/>
              <a:t> </a:t>
            </a:r>
            <a:r>
              <a:rPr lang="en-US" sz="2400" i="1" dirty="0" err="1"/>
              <a:t>válaszok</a:t>
            </a:r>
            <a:r>
              <a:rPr lang="en-US" sz="2400" i="1" dirty="0"/>
              <a:t> </a:t>
            </a:r>
            <a:r>
              <a:rPr lang="en-US" sz="2400" i="1" dirty="0" err="1"/>
              <a:t>optimalizálásában</a:t>
            </a:r>
            <a:r>
              <a:rPr lang="en-US" sz="2400" i="1" dirty="0"/>
              <a:t> is </a:t>
            </a:r>
            <a:r>
              <a:rPr lang="en-US" sz="2400" i="1" dirty="0" err="1"/>
              <a:t>segítenek</a:t>
            </a:r>
            <a:r>
              <a:rPr lang="en-US" sz="2400" i="1" dirty="0"/>
              <a:t>.</a:t>
            </a:r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r>
              <a:rPr lang="en-US" sz="2400" i="1" dirty="0"/>
              <a:t>Az MHC II. </a:t>
            </a:r>
            <a:r>
              <a:rPr lang="en-US" sz="2400" i="1" dirty="0" err="1"/>
              <a:t>osztályú</a:t>
            </a:r>
            <a:r>
              <a:rPr lang="en-US" sz="2400" i="1" dirty="0"/>
              <a:t> </a:t>
            </a:r>
            <a:r>
              <a:rPr lang="en-US" sz="2400" i="1" dirty="0" err="1"/>
              <a:t>molekulák</a:t>
            </a:r>
            <a:r>
              <a:rPr lang="en-US" sz="2400" i="1" dirty="0"/>
              <a:t> </a:t>
            </a:r>
            <a:r>
              <a:rPr lang="en-US" sz="2400" i="1" dirty="0" err="1"/>
              <a:t>alakjukban</a:t>
            </a:r>
            <a:r>
              <a:rPr lang="en-US" sz="2400" i="1" dirty="0"/>
              <a:t> </a:t>
            </a:r>
            <a:r>
              <a:rPr lang="en-US" sz="2400" i="1" dirty="0" err="1"/>
              <a:t>nagyon</a:t>
            </a:r>
            <a:r>
              <a:rPr lang="en-US" sz="2400" i="1" dirty="0"/>
              <a:t> </a:t>
            </a:r>
            <a:r>
              <a:rPr lang="en-US" sz="2400" i="1" dirty="0" err="1"/>
              <a:t>hasonlítanak</a:t>
            </a:r>
            <a:r>
              <a:rPr lang="en-US" sz="2400" i="1" dirty="0"/>
              <a:t> </a:t>
            </a:r>
            <a:r>
              <a:rPr lang="en-US" sz="2400" i="1" dirty="0" err="1"/>
              <a:t>az</a:t>
            </a:r>
            <a:r>
              <a:rPr lang="en-US" sz="2400" i="1" dirty="0"/>
              <a:t> MHC I. </a:t>
            </a:r>
            <a:r>
              <a:rPr lang="en-US" sz="2400" i="1" dirty="0" err="1"/>
              <a:t>osztályúakhoz</a:t>
            </a:r>
            <a:r>
              <a:rPr lang="en-US" sz="2400" i="1" dirty="0"/>
              <a:t>, de </a:t>
            </a:r>
            <a:r>
              <a:rPr lang="en-US" sz="2400" i="1" dirty="0" err="1"/>
              <a:t>hosszabb</a:t>
            </a:r>
            <a:r>
              <a:rPr lang="en-US" sz="2400" i="1" dirty="0"/>
              <a:t> </a:t>
            </a:r>
            <a:r>
              <a:rPr lang="en-US" sz="2400" i="1" dirty="0" err="1"/>
              <a:t>fehérjefragmentumokat</a:t>
            </a:r>
            <a:r>
              <a:rPr lang="en-US" sz="2400" i="1" dirty="0"/>
              <a:t> </a:t>
            </a:r>
            <a:r>
              <a:rPr lang="en-US" sz="2400" i="1" dirty="0" err="1"/>
              <a:t>mutatnak</a:t>
            </a:r>
            <a:r>
              <a:rPr lang="en-US" sz="2400" i="1" dirty="0"/>
              <a:t> be, </a:t>
            </a:r>
            <a:r>
              <a:rPr lang="en-US" sz="2400" i="1" dirty="0" err="1"/>
              <a:t>amelyek</a:t>
            </a:r>
            <a:r>
              <a:rPr lang="en-US" sz="2400" i="1" dirty="0"/>
              <a:t> a </a:t>
            </a:r>
            <a:r>
              <a:rPr lang="en-US" sz="2400" i="1" dirty="0" err="1"/>
              <a:t>lizoszómákban</a:t>
            </a:r>
            <a:r>
              <a:rPr lang="en-US" sz="2400" i="1" dirty="0"/>
              <a:t> </a:t>
            </a:r>
            <a:r>
              <a:rPr lang="en-US" sz="2400" i="1" dirty="0" err="1"/>
              <a:t>készülnek</a:t>
            </a:r>
            <a:r>
              <a:rPr lang="en-US" sz="2400" i="1" dirty="0"/>
              <a:t>. A </a:t>
            </a:r>
            <a:r>
              <a:rPr lang="en-US" sz="2400" i="1" dirty="0" err="1"/>
              <a:t>lizoszómák</a:t>
            </a:r>
            <a:r>
              <a:rPr lang="en-US" sz="2400" i="1" dirty="0"/>
              <a:t> </a:t>
            </a:r>
            <a:r>
              <a:rPr lang="en-US" sz="2400" i="1" dirty="0" err="1"/>
              <a:t>kis</a:t>
            </a:r>
            <a:r>
              <a:rPr lang="en-US" sz="2400" i="1" dirty="0"/>
              <a:t> </a:t>
            </a:r>
            <a:r>
              <a:rPr lang="en-US" sz="2400" i="1" dirty="0" err="1"/>
              <a:t>hólyagszer</a:t>
            </a:r>
            <a:r>
              <a:rPr lang="hu-HU" sz="2400" i="1" dirty="0"/>
              <a:t>ű</a:t>
            </a:r>
            <a:r>
              <a:rPr lang="en-US" sz="2400" i="1" dirty="0"/>
              <a:t> </a:t>
            </a:r>
            <a:r>
              <a:rPr lang="en-US" sz="2400" i="1" dirty="0" err="1"/>
              <a:t>organellumok</a:t>
            </a:r>
            <a:r>
              <a:rPr lang="en-US" sz="2400" i="1" dirty="0"/>
              <a:t>, </a:t>
            </a:r>
            <a:r>
              <a:rPr lang="en-US" sz="2400" i="1" dirty="0" err="1"/>
              <a:t>amelyek</a:t>
            </a:r>
            <a:r>
              <a:rPr lang="en-US" sz="2400" i="1" dirty="0"/>
              <a:t> a </a:t>
            </a:r>
            <a:r>
              <a:rPr lang="en-US" sz="2400" i="1" dirty="0" err="1"/>
              <a:t>sejteken</a:t>
            </a:r>
            <a:r>
              <a:rPr lang="en-US" sz="2400" i="1" dirty="0"/>
              <a:t> </a:t>
            </a:r>
            <a:r>
              <a:rPr lang="en-US" sz="2400" i="1" dirty="0" err="1"/>
              <a:t>kívülről</a:t>
            </a:r>
            <a:r>
              <a:rPr lang="en-US" sz="2400" i="1" dirty="0"/>
              <a:t> </a:t>
            </a:r>
            <a:r>
              <a:rPr lang="en-US" sz="2400" i="1" dirty="0" err="1"/>
              <a:t>bekebelezett</a:t>
            </a:r>
            <a:r>
              <a:rPr lang="en-US" sz="2400" i="1" dirty="0"/>
              <a:t> </a:t>
            </a:r>
            <a:r>
              <a:rPr lang="en-US" sz="2400" i="1" dirty="0" err="1"/>
              <a:t>fehérjéket</a:t>
            </a:r>
            <a:r>
              <a:rPr lang="en-US" sz="2400" i="1" dirty="0"/>
              <a:t> </a:t>
            </a:r>
            <a:r>
              <a:rPr lang="en-US" sz="2400" i="1" dirty="0" err="1"/>
              <a:t>bontják</a:t>
            </a:r>
            <a:r>
              <a:rPr lang="en-US" sz="2400" i="1" dirty="0"/>
              <a:t> le.</a:t>
            </a:r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DA38AB68-01D1-4B4F-A73E-75FE6A223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271" y="4862500"/>
            <a:ext cx="3739593" cy="201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665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58A930-26E5-48B4-941A-B098CE46A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err="1"/>
              <a:t>Dia</a:t>
            </a:r>
            <a:r>
              <a:rPr lang="en-US" dirty="0"/>
              <a:t> 22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868D41B-C23B-4350-8C8D-F8F5C124A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76342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i="1" dirty="0"/>
              <a:t>Hogyan csinálják ezt? Az MHC II. osztály az ER-ben készül (mint minden más fehérje, amelynek a sejt külső membránjába vagy a lizoszómákba kell jutnia), ahol egy peptidet utánzó fehérjéhez (invariáns lánc) kötődik, és chaperonként a lizoszómába juttatja az MHC II. osztályt. Itt az invariáns láncot eltávolítják, és kicserélik egy lizoszómális enzimek által létrehozott peptidre. Ezt a folyamatot egy másik típusú MHC-molekula (HLA-DM, amely az MHC II. osztályhoz hasonlóan néz ki, és egyes sejtekben a HLA-DO-val, egy másik II. osztályhoz hasonló molekulával együtt működik. Az evolúció </a:t>
            </a:r>
            <a:r>
              <a:rPr lang="en-US" i="1" dirty="0"/>
              <a:t>“</a:t>
            </a:r>
            <a:r>
              <a:rPr lang="hu-HU" i="1" dirty="0"/>
              <a:t>lusta</a:t>
            </a:r>
            <a:r>
              <a:rPr lang="en-US" i="1" dirty="0"/>
              <a:t>”</a:t>
            </a:r>
            <a:r>
              <a:rPr lang="hu-HU" i="1" dirty="0"/>
              <a:t>, ha kifejlesztett egy működő </a:t>
            </a:r>
            <a:r>
              <a:rPr lang="en-US" i="1" dirty="0" err="1"/>
              <a:t>egys</a:t>
            </a:r>
            <a:r>
              <a:rPr lang="hu-HU" i="1" dirty="0"/>
              <a:t>é</a:t>
            </a:r>
            <a:r>
              <a:rPr lang="en-US" i="1" dirty="0"/>
              <a:t>get</a:t>
            </a:r>
            <a:r>
              <a:rPr lang="hu-HU" i="1" dirty="0"/>
              <a:t>, egyszerűen lemásolja és módosítja azt az új funkciókhoz).  Ennek a bonyolult táncnak a végeredménye az MHC II. osztályú molekulák sejtfelszínre juttatása peptidekkel, amelyek lehetővé teszik a T-helper sejtek aktiválását.</a:t>
            </a:r>
          </a:p>
        </p:txBody>
      </p:sp>
      <p:pic>
        <p:nvPicPr>
          <p:cNvPr id="4" name="Tijdelijke aanduiding voor inhoud 6">
            <a:extLst>
              <a:ext uri="{FF2B5EF4-FFF2-40B4-BE49-F238E27FC236}">
                <a16:creationId xmlns:a16="http://schemas.microsoft.com/office/drawing/2014/main" id="{9DFF1DDD-AEA8-423A-8290-F1791E5E8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097" y="5069757"/>
            <a:ext cx="2098813" cy="167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271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BA2A89-93F7-43F5-A46E-C3B4CD1BF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990" y="0"/>
            <a:ext cx="10515600" cy="1325563"/>
          </a:xfrm>
        </p:spPr>
        <p:txBody>
          <a:bodyPr/>
          <a:lstStyle/>
          <a:p>
            <a:r>
              <a:rPr lang="en-US" dirty="0" err="1"/>
              <a:t>Dia</a:t>
            </a:r>
            <a:r>
              <a:rPr lang="en-US" dirty="0"/>
              <a:t> 23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CB50C98-726D-4C29-A745-733D75512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989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i="1" dirty="0"/>
              <a:t>A </a:t>
            </a:r>
            <a:r>
              <a:rPr lang="nl-NL" i="1" dirty="0" err="1"/>
              <a:t>kórokozók</a:t>
            </a:r>
            <a:r>
              <a:rPr lang="nl-NL" i="1" dirty="0"/>
              <a:t> </a:t>
            </a:r>
            <a:r>
              <a:rPr lang="nl-NL" i="1" dirty="0" err="1"/>
              <a:t>immunrendszer</a:t>
            </a:r>
            <a:r>
              <a:rPr lang="nl-NL" i="1" dirty="0"/>
              <a:t> </a:t>
            </a:r>
            <a:r>
              <a:rPr lang="nl-NL" i="1" dirty="0" err="1"/>
              <a:t>általi</a:t>
            </a:r>
            <a:r>
              <a:rPr lang="nl-NL" i="1" dirty="0"/>
              <a:t> </a:t>
            </a:r>
            <a:r>
              <a:rPr lang="nl-NL" i="1" dirty="0" err="1"/>
              <a:t>felismerésének</a:t>
            </a:r>
            <a:r>
              <a:rPr lang="nl-NL" i="1" dirty="0"/>
              <a:t> </a:t>
            </a:r>
            <a:r>
              <a:rPr lang="nl-NL" i="1" dirty="0" err="1"/>
              <a:t>folyamata</a:t>
            </a:r>
            <a:r>
              <a:rPr lang="nl-NL" i="1" dirty="0"/>
              <a:t> </a:t>
            </a:r>
            <a:r>
              <a:rPr lang="nl-NL" i="1" dirty="0" err="1"/>
              <a:t>összetett</a:t>
            </a:r>
            <a:r>
              <a:rPr lang="nl-NL" i="1" dirty="0"/>
              <a:t>, és </a:t>
            </a:r>
            <a:r>
              <a:rPr lang="nl-NL" i="1" dirty="0" err="1"/>
              <a:t>viszonylag</a:t>
            </a:r>
            <a:r>
              <a:rPr lang="nl-NL" i="1" dirty="0"/>
              <a:t> </a:t>
            </a:r>
            <a:r>
              <a:rPr lang="nl-NL" i="1" dirty="0" err="1"/>
              <a:t>lassú</a:t>
            </a:r>
            <a:r>
              <a:rPr lang="nl-NL" i="1" dirty="0"/>
              <a:t> is. </a:t>
            </a:r>
            <a:r>
              <a:rPr lang="nl-NL" i="1" dirty="0" err="1"/>
              <a:t>Amikor</a:t>
            </a:r>
            <a:r>
              <a:rPr lang="nl-NL" i="1" dirty="0"/>
              <a:t> </a:t>
            </a:r>
            <a:r>
              <a:rPr lang="nl-NL" i="1" dirty="0" err="1"/>
              <a:t>először</a:t>
            </a:r>
            <a:r>
              <a:rPr lang="nl-NL" i="1" dirty="0"/>
              <a:t> </a:t>
            </a:r>
            <a:r>
              <a:rPr lang="nl-NL" i="1" dirty="0" err="1"/>
              <a:t>találkozunk</a:t>
            </a:r>
            <a:r>
              <a:rPr lang="nl-NL" i="1" dirty="0"/>
              <a:t> </a:t>
            </a:r>
            <a:r>
              <a:rPr lang="nl-NL" i="1" dirty="0" err="1"/>
              <a:t>egy</a:t>
            </a:r>
            <a:r>
              <a:rPr lang="nl-NL" i="1" dirty="0"/>
              <a:t> </a:t>
            </a:r>
            <a:r>
              <a:rPr lang="nl-NL" i="1" dirty="0" err="1"/>
              <a:t>vírussal</a:t>
            </a:r>
            <a:r>
              <a:rPr lang="nl-NL" i="1" dirty="0"/>
              <a:t>, </a:t>
            </a:r>
            <a:r>
              <a:rPr lang="nl-NL" i="1" dirty="0" err="1"/>
              <a:t>az</a:t>
            </a:r>
            <a:r>
              <a:rPr lang="nl-NL" i="1" dirty="0"/>
              <a:t> </a:t>
            </a:r>
            <a:r>
              <a:rPr lang="nl-NL" i="1" dirty="0" err="1"/>
              <a:t>immunrendszernek</a:t>
            </a:r>
            <a:r>
              <a:rPr lang="nl-NL" i="1" dirty="0"/>
              <a:t> </a:t>
            </a:r>
            <a:r>
              <a:rPr lang="nl-NL" i="1" dirty="0" err="1"/>
              <a:t>időbe</a:t>
            </a:r>
            <a:r>
              <a:rPr lang="nl-NL" i="1" dirty="0"/>
              <a:t> </a:t>
            </a:r>
            <a:r>
              <a:rPr lang="nl-NL" i="1" dirty="0" err="1"/>
              <a:t>telik</a:t>
            </a:r>
            <a:r>
              <a:rPr lang="nl-NL" i="1" dirty="0"/>
              <a:t>, </a:t>
            </a:r>
            <a:r>
              <a:rPr lang="nl-NL" i="1" dirty="0" err="1"/>
              <a:t>amíg</a:t>
            </a:r>
            <a:r>
              <a:rPr lang="nl-NL" i="1" dirty="0"/>
              <a:t> </a:t>
            </a:r>
            <a:r>
              <a:rPr lang="nl-NL" i="1" dirty="0" err="1"/>
              <a:t>felpörgeti</a:t>
            </a:r>
            <a:r>
              <a:rPr lang="nl-NL" i="1" dirty="0"/>
              <a:t> a </a:t>
            </a:r>
            <a:r>
              <a:rPr lang="nl-NL" i="1" dirty="0" err="1"/>
              <a:t>vírusellenes</a:t>
            </a:r>
            <a:r>
              <a:rPr lang="nl-NL" i="1" dirty="0"/>
              <a:t> </a:t>
            </a:r>
            <a:r>
              <a:rPr lang="nl-NL" i="1" dirty="0" err="1"/>
              <a:t>választ</a:t>
            </a:r>
            <a:r>
              <a:rPr lang="nl-NL" i="1" dirty="0"/>
              <a:t>.  Ha </a:t>
            </a:r>
            <a:r>
              <a:rPr lang="nl-NL" i="1" dirty="0" err="1"/>
              <a:t>nincs</a:t>
            </a:r>
            <a:r>
              <a:rPr lang="nl-NL" i="1" dirty="0"/>
              <a:t> </a:t>
            </a:r>
            <a:r>
              <a:rPr lang="nl-NL" i="1" dirty="0" err="1"/>
              <a:t>szerencsénk</a:t>
            </a:r>
            <a:r>
              <a:rPr lang="nl-NL" i="1" dirty="0"/>
              <a:t>, </a:t>
            </a:r>
            <a:r>
              <a:rPr lang="nl-NL" i="1" dirty="0" err="1"/>
              <a:t>ez</a:t>
            </a:r>
            <a:r>
              <a:rPr lang="nl-NL" i="1" dirty="0"/>
              <a:t> </a:t>
            </a:r>
            <a:r>
              <a:rPr lang="nl-NL" i="1" dirty="0" err="1"/>
              <a:t>betegséget</a:t>
            </a:r>
            <a:r>
              <a:rPr lang="nl-NL" i="1" dirty="0"/>
              <a:t> </a:t>
            </a:r>
            <a:r>
              <a:rPr lang="nl-NL" i="1" dirty="0" err="1"/>
              <a:t>vagy</a:t>
            </a:r>
            <a:r>
              <a:rPr lang="nl-NL" i="1" dirty="0"/>
              <a:t> </a:t>
            </a:r>
            <a:r>
              <a:rPr lang="nl-NL" i="1" dirty="0" err="1"/>
              <a:t>halált</a:t>
            </a:r>
            <a:r>
              <a:rPr lang="nl-NL" i="1" dirty="0"/>
              <a:t> </a:t>
            </a:r>
            <a:r>
              <a:rPr lang="nl-NL" i="1" dirty="0" err="1"/>
              <a:t>eredményezhet</a:t>
            </a:r>
            <a:r>
              <a:rPr lang="nl-NL" i="1" dirty="0"/>
              <a:t> a vírus </a:t>
            </a:r>
            <a:r>
              <a:rPr lang="nl-NL" i="1" dirty="0" err="1"/>
              <a:t>ellenőrizetlen</a:t>
            </a:r>
            <a:r>
              <a:rPr lang="nl-NL" i="1" dirty="0"/>
              <a:t> </a:t>
            </a:r>
            <a:r>
              <a:rPr lang="nl-NL" i="1" dirty="0" err="1"/>
              <a:t>szaporodása</a:t>
            </a:r>
            <a:r>
              <a:rPr lang="nl-NL" i="1" dirty="0"/>
              <a:t> </a:t>
            </a:r>
            <a:r>
              <a:rPr lang="nl-NL" i="1" dirty="0" err="1"/>
              <a:t>miatt</a:t>
            </a:r>
            <a:r>
              <a:rPr lang="nl-NL" i="1" dirty="0"/>
              <a:t>. A </a:t>
            </a:r>
            <a:r>
              <a:rPr lang="nl-NL" i="1" dirty="0" err="1"/>
              <a:t>védőoltás</a:t>
            </a:r>
            <a:r>
              <a:rPr lang="nl-NL" i="1" dirty="0"/>
              <a:t> </a:t>
            </a:r>
            <a:r>
              <a:rPr lang="nl-NL" i="1" dirty="0" err="1"/>
              <a:t>felkészíti</a:t>
            </a:r>
            <a:r>
              <a:rPr lang="nl-NL" i="1" dirty="0"/>
              <a:t> </a:t>
            </a:r>
            <a:r>
              <a:rPr lang="nl-NL" i="1" dirty="0" err="1"/>
              <a:t>az</a:t>
            </a:r>
            <a:r>
              <a:rPr lang="nl-NL" i="1" dirty="0"/>
              <a:t> </a:t>
            </a:r>
            <a:r>
              <a:rPr lang="nl-NL" i="1" dirty="0" err="1"/>
              <a:t>immunrendszert</a:t>
            </a:r>
            <a:r>
              <a:rPr lang="nl-NL" i="1" dirty="0"/>
              <a:t> a </a:t>
            </a:r>
            <a:r>
              <a:rPr lang="nl-NL" i="1" dirty="0" err="1"/>
              <a:t>fertőzésre</a:t>
            </a:r>
            <a:r>
              <a:rPr lang="nl-NL" i="1" dirty="0"/>
              <a:t>, </a:t>
            </a:r>
            <a:r>
              <a:rPr lang="nl-NL" i="1" dirty="0" err="1"/>
              <a:t>lehetővé</a:t>
            </a:r>
            <a:r>
              <a:rPr lang="nl-NL" i="1" dirty="0"/>
              <a:t> </a:t>
            </a:r>
            <a:r>
              <a:rPr lang="nl-NL" i="1" dirty="0" err="1"/>
              <a:t>téve</a:t>
            </a:r>
            <a:r>
              <a:rPr lang="nl-NL" i="1" dirty="0"/>
              <a:t> </a:t>
            </a:r>
            <a:r>
              <a:rPr lang="nl-NL" i="1" dirty="0" err="1"/>
              <a:t>számára</a:t>
            </a:r>
            <a:r>
              <a:rPr lang="nl-NL" i="1" dirty="0"/>
              <a:t>, </a:t>
            </a:r>
            <a:r>
              <a:rPr lang="nl-NL" i="1" dirty="0" err="1"/>
              <a:t>hogy</a:t>
            </a:r>
            <a:r>
              <a:rPr lang="nl-NL" i="1" dirty="0"/>
              <a:t> </a:t>
            </a:r>
            <a:r>
              <a:rPr lang="nl-NL" i="1" dirty="0" err="1"/>
              <a:t>bizonyos</a:t>
            </a:r>
            <a:r>
              <a:rPr lang="nl-NL" i="1" dirty="0"/>
              <a:t> </a:t>
            </a:r>
            <a:r>
              <a:rPr lang="nl-NL" i="1" dirty="0" err="1"/>
              <a:t>esetekben</a:t>
            </a:r>
            <a:r>
              <a:rPr lang="nl-NL" i="1" dirty="0"/>
              <a:t> </a:t>
            </a:r>
            <a:r>
              <a:rPr lang="nl-NL" i="1" dirty="0" err="1"/>
              <a:t>teljesen</a:t>
            </a:r>
            <a:r>
              <a:rPr lang="nl-NL" i="1" dirty="0"/>
              <a:t> </a:t>
            </a:r>
            <a:r>
              <a:rPr lang="nl-NL" i="1" dirty="0" err="1"/>
              <a:t>megakadályozza</a:t>
            </a:r>
            <a:r>
              <a:rPr lang="nl-NL" i="1" dirty="0"/>
              <a:t> a </a:t>
            </a:r>
            <a:r>
              <a:rPr lang="nl-NL" i="1" dirty="0" err="1"/>
              <a:t>fertőzést</a:t>
            </a:r>
            <a:r>
              <a:rPr lang="nl-NL" i="1" dirty="0"/>
              <a:t>, </a:t>
            </a:r>
            <a:r>
              <a:rPr lang="nl-NL" i="1" dirty="0" err="1"/>
              <a:t>más</a:t>
            </a:r>
            <a:r>
              <a:rPr lang="nl-NL" i="1" dirty="0"/>
              <a:t> </a:t>
            </a:r>
            <a:r>
              <a:rPr lang="nl-NL" i="1" dirty="0" err="1"/>
              <a:t>esetekben</a:t>
            </a:r>
            <a:r>
              <a:rPr lang="nl-NL" i="1" dirty="0"/>
              <a:t> </a:t>
            </a:r>
            <a:r>
              <a:rPr lang="nl-NL" i="1" dirty="0" err="1"/>
              <a:t>pedig</a:t>
            </a:r>
            <a:r>
              <a:rPr lang="nl-NL" i="1" dirty="0"/>
              <a:t> </a:t>
            </a:r>
            <a:r>
              <a:rPr lang="nl-NL" i="1" dirty="0" err="1"/>
              <a:t>gyorsabban</a:t>
            </a:r>
            <a:r>
              <a:rPr lang="nl-NL" i="1" dirty="0"/>
              <a:t> és </a:t>
            </a:r>
            <a:r>
              <a:rPr lang="nl-NL" i="1" dirty="0" err="1"/>
              <a:t>hatékonyabban</a:t>
            </a:r>
            <a:r>
              <a:rPr lang="nl-NL" i="1" dirty="0"/>
              <a:t> </a:t>
            </a:r>
            <a:r>
              <a:rPr lang="nl-NL" i="1" dirty="0" err="1"/>
              <a:t>reagáljon</a:t>
            </a:r>
            <a:r>
              <a:rPr lang="nl-NL" i="1" dirty="0"/>
              <a:t>, és </a:t>
            </a:r>
            <a:r>
              <a:rPr lang="nl-NL" i="1" dirty="0" err="1"/>
              <a:t>jelentősen</a:t>
            </a:r>
            <a:r>
              <a:rPr lang="nl-NL" i="1" dirty="0"/>
              <a:t> </a:t>
            </a:r>
            <a:r>
              <a:rPr lang="nl-NL" i="1" dirty="0" err="1"/>
              <a:t>csökkentse</a:t>
            </a:r>
            <a:r>
              <a:rPr lang="nl-NL" i="1" dirty="0"/>
              <a:t> a </a:t>
            </a:r>
            <a:r>
              <a:rPr lang="nl-NL" i="1" dirty="0" err="1"/>
              <a:t>súlyos</a:t>
            </a:r>
            <a:r>
              <a:rPr lang="nl-NL" i="1" dirty="0"/>
              <a:t> </a:t>
            </a:r>
            <a:r>
              <a:rPr lang="nl-NL" i="1" dirty="0" err="1"/>
              <a:t>fertőzés</a:t>
            </a:r>
            <a:r>
              <a:rPr lang="nl-NL" i="1" dirty="0"/>
              <a:t> </a:t>
            </a:r>
            <a:r>
              <a:rPr lang="nl-NL" i="1" dirty="0" err="1"/>
              <a:t>esélyét</a:t>
            </a:r>
            <a:r>
              <a:rPr lang="nl-NL" i="1" dirty="0"/>
              <a:t>.</a:t>
            </a:r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E0D352C9-87F8-48EA-8D92-1D7F2043D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696691"/>
            <a:ext cx="3955816" cy="207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75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FBE76E5-A3A0-4728-B005-D832232E7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54" y="1120616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/>
              <a:t>Az MHC-</a:t>
            </a:r>
            <a:r>
              <a:rPr lang="en-US" i="1" dirty="0" err="1"/>
              <a:t>molekulák</a:t>
            </a:r>
            <a:r>
              <a:rPr lang="en-US" i="1" dirty="0"/>
              <a:t> a </a:t>
            </a:r>
            <a:r>
              <a:rPr lang="en-US" i="1" dirty="0" err="1"/>
              <a:t>vakcinálás</a:t>
            </a:r>
            <a:r>
              <a:rPr lang="en-US" i="1" dirty="0"/>
              <a:t> </a:t>
            </a:r>
            <a:r>
              <a:rPr lang="en-US" i="1" dirty="0" err="1"/>
              <a:t>kulcsfontosságú</a:t>
            </a:r>
            <a:r>
              <a:rPr lang="en-US" i="1" dirty="0"/>
              <a:t> </a:t>
            </a:r>
            <a:r>
              <a:rPr lang="en-US" i="1" dirty="0" err="1"/>
              <a:t>résztvevői</a:t>
            </a:r>
            <a:r>
              <a:rPr lang="en-US" i="1" dirty="0"/>
              <a:t>.  Minden </a:t>
            </a:r>
            <a:r>
              <a:rPr lang="en-US" i="1" dirty="0" err="1"/>
              <a:t>vakcina</a:t>
            </a:r>
            <a:r>
              <a:rPr lang="en-US" i="1" dirty="0"/>
              <a:t> </a:t>
            </a:r>
            <a:r>
              <a:rPr lang="en-US" i="1" dirty="0" err="1"/>
              <a:t>az</a:t>
            </a:r>
            <a:r>
              <a:rPr lang="en-US" i="1" dirty="0"/>
              <a:t> MHC II. </a:t>
            </a:r>
            <a:r>
              <a:rPr lang="en-US" i="1" dirty="0" err="1"/>
              <a:t>osztályú</a:t>
            </a:r>
            <a:r>
              <a:rPr lang="en-US" i="1" dirty="0"/>
              <a:t> </a:t>
            </a:r>
            <a:r>
              <a:rPr lang="en-US" i="1" dirty="0" err="1"/>
              <a:t>molekulákat</a:t>
            </a:r>
            <a:r>
              <a:rPr lang="en-US" i="1" dirty="0"/>
              <a:t> </a:t>
            </a:r>
            <a:r>
              <a:rPr lang="en-US" i="1" dirty="0" err="1"/>
              <a:t>használja</a:t>
            </a:r>
            <a:r>
              <a:rPr lang="en-US" i="1" dirty="0"/>
              <a:t> </a:t>
            </a:r>
            <a:r>
              <a:rPr lang="en-US" i="1" dirty="0" err="1"/>
              <a:t>fel</a:t>
            </a:r>
            <a:r>
              <a:rPr lang="en-US" i="1" dirty="0"/>
              <a:t> </a:t>
            </a:r>
            <a:r>
              <a:rPr lang="en-US" i="1" dirty="0" err="1"/>
              <a:t>az</a:t>
            </a:r>
            <a:r>
              <a:rPr lang="en-US" i="1" dirty="0"/>
              <a:t> </a:t>
            </a:r>
            <a:r>
              <a:rPr lang="en-US" i="1" dirty="0" err="1"/>
              <a:t>antitestválaszhoz</a:t>
            </a:r>
            <a:r>
              <a:rPr lang="en-US" i="1" dirty="0"/>
              <a:t> </a:t>
            </a:r>
            <a:r>
              <a:rPr lang="en-US" i="1" dirty="0" err="1"/>
              <a:t>szükséges</a:t>
            </a:r>
            <a:r>
              <a:rPr lang="en-US" i="1" dirty="0"/>
              <a:t> T-</a:t>
            </a:r>
            <a:r>
              <a:rPr lang="en-US" sz="2800" i="1" dirty="0" err="1"/>
              <a:t>segítő</a:t>
            </a:r>
            <a:r>
              <a:rPr lang="en-US" i="1" dirty="0"/>
              <a:t> </a:t>
            </a:r>
            <a:r>
              <a:rPr lang="en-US" i="1" dirty="0" err="1"/>
              <a:t>sejtek</a:t>
            </a:r>
            <a:r>
              <a:rPr lang="en-US" i="1" dirty="0"/>
              <a:t> </a:t>
            </a:r>
            <a:r>
              <a:rPr lang="en-US" i="1" dirty="0" err="1"/>
              <a:t>indukálásához</a:t>
            </a:r>
            <a:r>
              <a:rPr lang="en-US" i="1" dirty="0"/>
              <a:t> </a:t>
            </a:r>
            <a:r>
              <a:rPr lang="en-US" i="1" dirty="0" err="1"/>
              <a:t>és</a:t>
            </a:r>
            <a:r>
              <a:rPr lang="en-US" i="1" dirty="0"/>
              <a:t> </a:t>
            </a:r>
            <a:r>
              <a:rPr lang="en-US" i="1" dirty="0" err="1"/>
              <a:t>azon</a:t>
            </a:r>
            <a:r>
              <a:rPr lang="en-US" i="1" dirty="0"/>
              <a:t> </a:t>
            </a:r>
            <a:r>
              <a:rPr lang="en-US" i="1" dirty="0" err="1"/>
              <a:t>fehérjék</a:t>
            </a:r>
            <a:r>
              <a:rPr lang="en-US" i="1" dirty="0"/>
              <a:t> </a:t>
            </a:r>
            <a:r>
              <a:rPr lang="en-US" i="1" dirty="0" err="1"/>
              <a:t>előállításához</a:t>
            </a:r>
            <a:r>
              <a:rPr lang="en-US" i="1" dirty="0"/>
              <a:t>, </a:t>
            </a:r>
            <a:r>
              <a:rPr lang="en-US" i="1" dirty="0" err="1"/>
              <a:t>amelyek</a:t>
            </a:r>
            <a:r>
              <a:rPr lang="en-US" i="1" dirty="0"/>
              <a:t> </a:t>
            </a:r>
            <a:r>
              <a:rPr lang="en-US" i="1" dirty="0" err="1"/>
              <a:t>ellen</a:t>
            </a:r>
            <a:r>
              <a:rPr lang="en-US" i="1" dirty="0"/>
              <a:t> </a:t>
            </a:r>
            <a:r>
              <a:rPr lang="en-US" i="1" dirty="0" err="1"/>
              <a:t>az</a:t>
            </a:r>
            <a:r>
              <a:rPr lang="en-US" i="1" dirty="0"/>
              <a:t> </a:t>
            </a:r>
            <a:r>
              <a:rPr lang="en-US" i="1" dirty="0" err="1"/>
              <a:t>antitestválaszok</a:t>
            </a:r>
            <a:r>
              <a:rPr lang="en-US" i="1" dirty="0"/>
              <a:t> </a:t>
            </a:r>
            <a:r>
              <a:rPr lang="en-US" i="1" dirty="0" err="1"/>
              <a:t>irányulnak</a:t>
            </a:r>
            <a:r>
              <a:rPr lang="en-US" i="1" dirty="0"/>
              <a:t>. Az </a:t>
            </a:r>
            <a:r>
              <a:rPr lang="en-US" i="1" dirty="0" err="1"/>
              <a:t>adenovírus</a:t>
            </a:r>
            <a:r>
              <a:rPr lang="en-US" i="1" dirty="0"/>
              <a:t> </a:t>
            </a:r>
            <a:r>
              <a:rPr lang="en-US" i="1" dirty="0" err="1"/>
              <a:t>és</a:t>
            </a:r>
            <a:r>
              <a:rPr lang="en-US" i="1" dirty="0"/>
              <a:t> </a:t>
            </a:r>
            <a:r>
              <a:rPr lang="en-US" i="1" dirty="0" err="1"/>
              <a:t>az</a:t>
            </a:r>
            <a:r>
              <a:rPr lang="en-US" i="1" dirty="0"/>
              <a:t> </a:t>
            </a:r>
            <a:r>
              <a:rPr lang="en-US" i="1" dirty="0" err="1"/>
              <a:t>mRNS</a:t>
            </a:r>
            <a:r>
              <a:rPr lang="en-US" i="1" dirty="0"/>
              <a:t> </a:t>
            </a:r>
            <a:r>
              <a:rPr lang="en-US" i="1" dirty="0" err="1"/>
              <a:t>vakcinák</a:t>
            </a:r>
            <a:r>
              <a:rPr lang="en-US" i="1" dirty="0"/>
              <a:t> </a:t>
            </a:r>
            <a:r>
              <a:rPr lang="en-US" i="1" dirty="0" err="1"/>
              <a:t>szintén</a:t>
            </a:r>
            <a:r>
              <a:rPr lang="en-US" i="1" dirty="0"/>
              <a:t> MHC I. </a:t>
            </a:r>
            <a:r>
              <a:rPr lang="en-US" i="1" dirty="0" err="1"/>
              <a:t>osztályú</a:t>
            </a:r>
            <a:r>
              <a:rPr lang="en-US" i="1" dirty="0"/>
              <a:t> </a:t>
            </a:r>
            <a:r>
              <a:rPr lang="en-US" i="1" dirty="0" err="1"/>
              <a:t>molekulákat</a:t>
            </a:r>
            <a:r>
              <a:rPr lang="en-US" i="1" dirty="0"/>
              <a:t> </a:t>
            </a:r>
            <a:r>
              <a:rPr lang="en-US" i="1" dirty="0" err="1"/>
              <a:t>használnak</a:t>
            </a:r>
            <a:r>
              <a:rPr lang="en-US" i="1" dirty="0"/>
              <a:t> a T </a:t>
            </a:r>
            <a:r>
              <a:rPr lang="en-US" i="1" dirty="0" err="1"/>
              <a:t>ölősejtek</a:t>
            </a:r>
            <a:r>
              <a:rPr lang="en-US" i="1" dirty="0"/>
              <a:t> </a:t>
            </a:r>
            <a:r>
              <a:rPr lang="en-US" i="1" dirty="0" err="1"/>
              <a:t>indukálásához</a:t>
            </a:r>
            <a:r>
              <a:rPr lang="en-US" i="1" dirty="0"/>
              <a:t>. A </a:t>
            </a:r>
            <a:r>
              <a:rPr lang="en-US" i="1" dirty="0" err="1"/>
              <a:t>vakcinák</a:t>
            </a:r>
            <a:r>
              <a:rPr lang="en-US" i="1" dirty="0"/>
              <a:t> </a:t>
            </a:r>
            <a:r>
              <a:rPr lang="en-US" i="1" dirty="0" err="1"/>
              <a:t>által</a:t>
            </a:r>
            <a:r>
              <a:rPr lang="en-US" i="1" dirty="0"/>
              <a:t> </a:t>
            </a:r>
            <a:r>
              <a:rPr lang="en-US" i="1" dirty="0" err="1"/>
              <a:t>indukált</a:t>
            </a:r>
            <a:r>
              <a:rPr lang="en-US" i="1" dirty="0"/>
              <a:t> T-</a:t>
            </a:r>
            <a:r>
              <a:rPr lang="en-US" i="1" dirty="0" err="1"/>
              <a:t>sejtek</a:t>
            </a:r>
            <a:r>
              <a:rPr lang="en-US" i="1" dirty="0"/>
              <a:t> </a:t>
            </a:r>
            <a:r>
              <a:rPr lang="en-US" i="1" dirty="0" err="1"/>
              <a:t>évekig</a:t>
            </a:r>
            <a:r>
              <a:rPr lang="en-US" i="1" dirty="0"/>
              <a:t>, </a:t>
            </a:r>
            <a:r>
              <a:rPr lang="en-US" i="1" dirty="0" err="1"/>
              <a:t>sőt</a:t>
            </a:r>
            <a:r>
              <a:rPr lang="en-US" i="1" dirty="0"/>
              <a:t> </a:t>
            </a:r>
            <a:r>
              <a:rPr lang="en-US" i="1" dirty="0" err="1"/>
              <a:t>egyes</a:t>
            </a:r>
            <a:r>
              <a:rPr lang="en-US" i="1" dirty="0"/>
              <a:t> </a:t>
            </a:r>
            <a:r>
              <a:rPr lang="en-US" i="1" dirty="0" err="1"/>
              <a:t>esetekben</a:t>
            </a:r>
            <a:r>
              <a:rPr lang="en-US" i="1" dirty="0"/>
              <a:t> </a:t>
            </a:r>
            <a:r>
              <a:rPr lang="en-US" i="1" dirty="0" err="1"/>
              <a:t>évtizedekig</a:t>
            </a:r>
            <a:r>
              <a:rPr lang="en-US" i="1" dirty="0"/>
              <a:t> </a:t>
            </a:r>
            <a:r>
              <a:rPr lang="en-US" i="1" dirty="0" err="1"/>
              <a:t>készenlétben</a:t>
            </a:r>
            <a:r>
              <a:rPr lang="en-US" i="1" dirty="0"/>
              <a:t> </a:t>
            </a:r>
            <a:r>
              <a:rPr lang="en-US" i="1" dirty="0" err="1"/>
              <a:t>állnak</a:t>
            </a:r>
            <a:r>
              <a:rPr lang="en-US" i="1" dirty="0"/>
              <a:t> </a:t>
            </a:r>
            <a:r>
              <a:rPr lang="en-US" i="1" dirty="0" err="1"/>
              <a:t>az</a:t>
            </a:r>
            <a:r>
              <a:rPr lang="en-US" i="1" dirty="0"/>
              <a:t> </a:t>
            </a:r>
            <a:r>
              <a:rPr lang="en-US" i="1" dirty="0" err="1"/>
              <a:t>eredeti</a:t>
            </a:r>
            <a:r>
              <a:rPr lang="en-US" i="1" dirty="0"/>
              <a:t> </a:t>
            </a:r>
            <a:r>
              <a:rPr lang="en-US" i="1" dirty="0" err="1"/>
              <a:t>vírussal</a:t>
            </a:r>
            <a:r>
              <a:rPr lang="en-US" i="1" dirty="0"/>
              <a:t> </a:t>
            </a:r>
            <a:r>
              <a:rPr lang="en-US" i="1" dirty="0" err="1"/>
              <a:t>való</a:t>
            </a:r>
            <a:r>
              <a:rPr lang="en-US" i="1" dirty="0"/>
              <a:t> </a:t>
            </a:r>
            <a:r>
              <a:rPr lang="en-US" i="1" dirty="0" err="1"/>
              <a:t>újabb</a:t>
            </a:r>
            <a:r>
              <a:rPr lang="en-US" i="1" dirty="0"/>
              <a:t> </a:t>
            </a:r>
            <a:r>
              <a:rPr lang="en-US" i="1" dirty="0" err="1"/>
              <a:t>fertőzésre</a:t>
            </a:r>
            <a:r>
              <a:rPr lang="en-US" i="1" dirty="0"/>
              <a:t>. A </a:t>
            </a:r>
            <a:r>
              <a:rPr lang="en-US" i="1" dirty="0" err="1"/>
              <a:t>vakcinák</a:t>
            </a:r>
            <a:r>
              <a:rPr lang="en-US" i="1" dirty="0"/>
              <a:t> </a:t>
            </a:r>
            <a:r>
              <a:rPr lang="en-US" i="1" dirty="0" err="1"/>
              <a:t>sokkal</a:t>
            </a:r>
            <a:r>
              <a:rPr lang="en-US" i="1" dirty="0"/>
              <a:t> </a:t>
            </a:r>
            <a:r>
              <a:rPr lang="en-US" i="1" dirty="0" err="1"/>
              <a:t>több</a:t>
            </a:r>
            <a:r>
              <a:rPr lang="en-US" i="1" dirty="0"/>
              <a:t> </a:t>
            </a:r>
            <a:r>
              <a:rPr lang="en-US" i="1" dirty="0" err="1"/>
              <a:t>életet</a:t>
            </a:r>
            <a:r>
              <a:rPr lang="en-US" i="1" dirty="0"/>
              <a:t> </a:t>
            </a:r>
            <a:r>
              <a:rPr lang="en-US" i="1" dirty="0" err="1"/>
              <a:t>mentettek</a:t>
            </a:r>
            <a:r>
              <a:rPr lang="en-US" i="1" dirty="0"/>
              <a:t> meg, mint </a:t>
            </a:r>
            <a:r>
              <a:rPr lang="en-US" i="1" dirty="0" err="1"/>
              <a:t>az</a:t>
            </a:r>
            <a:r>
              <a:rPr lang="en-US" i="1" dirty="0"/>
              <a:t> </a:t>
            </a:r>
            <a:r>
              <a:rPr lang="en-US" i="1" dirty="0" err="1"/>
              <a:t>összes</a:t>
            </a:r>
            <a:r>
              <a:rPr lang="en-US" i="1" dirty="0"/>
              <a:t> </a:t>
            </a:r>
            <a:r>
              <a:rPr lang="en-US" i="1" dirty="0" err="1"/>
              <a:t>többi</a:t>
            </a:r>
            <a:r>
              <a:rPr lang="en-US" i="1" dirty="0"/>
              <a:t> </a:t>
            </a:r>
            <a:r>
              <a:rPr lang="en-US" i="1" dirty="0" err="1"/>
              <a:t>orvosi</a:t>
            </a:r>
            <a:r>
              <a:rPr lang="en-US" i="1" dirty="0"/>
              <a:t> </a:t>
            </a:r>
            <a:r>
              <a:rPr lang="en-US" i="1" dirty="0" err="1"/>
              <a:t>beavatkozás</a:t>
            </a:r>
            <a:r>
              <a:rPr lang="en-US" i="1" dirty="0"/>
              <a:t> </a:t>
            </a:r>
            <a:r>
              <a:rPr lang="en-US" i="1" dirty="0" err="1"/>
              <a:t>együttvéve</a:t>
            </a:r>
            <a:r>
              <a:rPr lang="en-US" i="1" dirty="0"/>
              <a:t>. </a:t>
            </a:r>
            <a:r>
              <a:rPr lang="en-US" b="1" i="1" dirty="0" err="1"/>
              <a:t>Terjessze</a:t>
            </a:r>
            <a:r>
              <a:rPr lang="en-US" b="1" i="1" dirty="0"/>
              <a:t> </a:t>
            </a:r>
            <a:r>
              <a:rPr lang="en-US" b="1" i="1" dirty="0" err="1"/>
              <a:t>ezt</a:t>
            </a:r>
            <a:r>
              <a:rPr lang="en-US" b="1" i="1" dirty="0"/>
              <a:t> </a:t>
            </a:r>
            <a:r>
              <a:rPr lang="en-US" b="1" i="1" dirty="0" err="1"/>
              <a:t>az</a:t>
            </a:r>
            <a:r>
              <a:rPr lang="en-US" b="1" i="1" dirty="0"/>
              <a:t> </a:t>
            </a:r>
            <a:r>
              <a:rPr lang="en-US" b="1" i="1" dirty="0" err="1"/>
              <a:t>üzenetet</a:t>
            </a:r>
            <a:r>
              <a:rPr lang="en-US" b="1" i="1" dirty="0"/>
              <a:t>, ne a </a:t>
            </a:r>
            <a:r>
              <a:rPr lang="en-US" b="1" i="1" dirty="0" err="1"/>
              <a:t>betegséget</a:t>
            </a:r>
            <a:r>
              <a:rPr lang="en-US" b="1" i="1" dirty="0"/>
              <a:t>, </a:t>
            </a:r>
            <a:r>
              <a:rPr lang="en-US" b="1" i="1" dirty="0" err="1"/>
              <a:t>oltassa</a:t>
            </a:r>
            <a:r>
              <a:rPr lang="en-US" b="1" i="1" dirty="0"/>
              <a:t> be </a:t>
            </a:r>
            <a:r>
              <a:rPr lang="en-US" b="1" i="1" dirty="0" err="1"/>
              <a:t>magát</a:t>
            </a:r>
            <a:r>
              <a:rPr lang="en-US" b="1" i="1" dirty="0"/>
              <a:t>!</a:t>
            </a:r>
            <a:endParaRPr lang="nl-NL" b="1" i="1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8235CC5C-96EC-4BD0-A1B1-CB5724415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/>
              <a:t>Dia</a:t>
            </a:r>
            <a:r>
              <a:rPr lang="en-US" dirty="0"/>
              <a:t> 24</a:t>
            </a:r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C623AC6-3928-43E0-B227-3CF3EDE81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385" y="4638342"/>
            <a:ext cx="3014669" cy="221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098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CD5E9C-1B3C-4065-8B86-C2E2DE562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Epil</a:t>
            </a:r>
            <a:r>
              <a:rPr lang="en-US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lang="en-US" dirty="0" err="1"/>
              <a:t>gus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B2DB8F-514F-4D01-873C-460B1B58EB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 MHC-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molekulák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tehát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szabályozzák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fertőzéseket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szabályozzák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immunválaszt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és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most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már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rák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gyógyításában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segítenek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Ez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megéri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autoimmunitás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és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transzplantáció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kilökődésének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hátrányát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És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ez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oka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annak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hogy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önök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egy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kórokozókkal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teli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világban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élve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túlélték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hogy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elolvassák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ezt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képregényt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12042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1A8B06-E444-4577-9F55-6185E5462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508" y="259714"/>
            <a:ext cx="10674292" cy="6275309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Köszönetnyilvánítás</a:t>
            </a:r>
            <a:endParaRPr lang="en-US" b="1" i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Köszönjük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Jon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Yewdellnek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kritikai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olvasást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Ezt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munkát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JN-nek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nyújtott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ERC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és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KWF,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valamint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ER-nek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nyújtott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ályázatok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támogatták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További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részletekért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Dersh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D, </a:t>
            </a:r>
            <a:r>
              <a:rPr lang="en-US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Hollý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J, Yewdell JW. (2021) A few good peptides: MHC class I-based cancer immunosurveillance and </a:t>
            </a:r>
            <a:r>
              <a:rPr lang="en-US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immunoevasion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Nat Rev Immunol. 21:116-128.</a:t>
            </a:r>
            <a:endParaRPr lang="nl-N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Rock KL, Reits E, Neefjes J. (2016) Present Yourself! By MHC Class I and MHC Class II Molecules. Trends Immunol. 37:724-737.</a:t>
            </a:r>
            <a:endParaRPr lang="nl-N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Unanue ER, Turk V, Neefjes J. (2016) Variations in MHC Class II Antigen Processing and Presentation in Health and Disease. </a:t>
            </a:r>
            <a:r>
              <a:rPr lang="en-US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Annu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Rev Immunol. 34:265-97</a:t>
            </a:r>
            <a:endParaRPr lang="nl-N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Blum JS, </a:t>
            </a:r>
            <a:r>
              <a:rPr lang="en-US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Wearsch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PA, Cresswell P. Pathways of antigen processing. (2013) </a:t>
            </a:r>
            <a:r>
              <a:rPr lang="en-US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Annu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Rev Immunol. 31:443-73.</a:t>
            </a:r>
            <a:endParaRPr lang="nl-N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Neefjes J, Jongsma ML, Paul P, Bakke O. (2011) Towards a systems understanding of MHC class I and MHC class II antigen presentation. Nat Rev Immunol. 11:823-36</a:t>
            </a:r>
            <a:endParaRPr lang="nl-N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Yewdell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JW, Reits E, Neefjes J. (2003) Making sense of mass destruction: quantitating MHC class I antigen presentation. </a:t>
            </a:r>
            <a:r>
              <a:rPr lang="nl-NL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 </a:t>
            </a:r>
            <a:r>
              <a:rPr lang="nl-NL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</a:t>
            </a:r>
            <a:r>
              <a:rPr lang="nl-NL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Immunol</a:t>
            </a:r>
            <a:r>
              <a:rPr lang="nl-NL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3:952-61</a:t>
            </a:r>
            <a:r>
              <a:rPr lang="nl-N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NL" sz="1800" dirty="0"/>
          </a:p>
          <a:p>
            <a:pPr marL="0" indent="0">
              <a:buNone/>
            </a:pP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2707472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A61651-276C-4204-84ED-598E3DCDC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Dia</a:t>
            </a:r>
            <a:r>
              <a:rPr lang="en-US" dirty="0"/>
              <a:t> 2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0B86AAE-4666-4060-B780-CDA68D7C24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err="1"/>
              <a:t>Ez</a:t>
            </a:r>
            <a:r>
              <a:rPr lang="en-US" i="1" dirty="0"/>
              <a:t> a "</a:t>
            </a:r>
            <a:r>
              <a:rPr lang="en-US" i="1" dirty="0" err="1"/>
              <a:t>csodás</a:t>
            </a:r>
            <a:r>
              <a:rPr lang="en-US" i="1" dirty="0"/>
              <a:t>" </a:t>
            </a:r>
            <a:r>
              <a:rPr lang="en-US" i="1" dirty="0" err="1"/>
              <a:t>transzplantáció</a:t>
            </a:r>
            <a:r>
              <a:rPr lang="en-US" i="1" dirty="0"/>
              <a:t> </a:t>
            </a:r>
            <a:r>
              <a:rPr lang="en-US" i="1" dirty="0" err="1"/>
              <a:t>hozzájárult</a:t>
            </a:r>
            <a:r>
              <a:rPr lang="en-US" i="1" dirty="0"/>
              <a:t> </a:t>
            </a:r>
            <a:r>
              <a:rPr lang="en-US" i="1" dirty="0" err="1"/>
              <a:t>boldoggá</a:t>
            </a:r>
            <a:r>
              <a:rPr lang="en-US" i="1" dirty="0"/>
              <a:t> </a:t>
            </a:r>
            <a:r>
              <a:rPr lang="en-US" i="1" dirty="0" err="1"/>
              <a:t>avatásukhoz</a:t>
            </a:r>
            <a:r>
              <a:rPr lang="en-US" i="1" dirty="0"/>
              <a:t>, </a:t>
            </a:r>
            <a:r>
              <a:rPr lang="en-US" i="1" dirty="0" err="1"/>
              <a:t>ami</a:t>
            </a:r>
            <a:r>
              <a:rPr lang="en-US" i="1" dirty="0"/>
              <a:t> </a:t>
            </a:r>
            <a:r>
              <a:rPr lang="en-US" i="1" dirty="0" err="1"/>
              <a:t>ahhoz</a:t>
            </a:r>
            <a:r>
              <a:rPr lang="en-US" i="1" dirty="0"/>
              <a:t> </a:t>
            </a:r>
            <a:r>
              <a:rPr lang="en-US" i="1" dirty="0" err="1"/>
              <a:t>vezetett</a:t>
            </a:r>
            <a:r>
              <a:rPr lang="en-US" i="1" dirty="0"/>
              <a:t>, </a:t>
            </a:r>
            <a:r>
              <a:rPr lang="en-US" i="1" dirty="0" err="1"/>
              <a:t>hogy</a:t>
            </a:r>
            <a:r>
              <a:rPr lang="en-US" i="1" dirty="0"/>
              <a:t> </a:t>
            </a:r>
            <a:r>
              <a:rPr lang="en-US" i="1" dirty="0" err="1"/>
              <a:t>ők</a:t>
            </a:r>
            <a:r>
              <a:rPr lang="en-US" i="1" dirty="0"/>
              <a:t> </a:t>
            </a:r>
            <a:r>
              <a:rPr lang="en-US" i="1" dirty="0" err="1"/>
              <a:t>lettek</a:t>
            </a:r>
            <a:r>
              <a:rPr lang="en-US" i="1" dirty="0"/>
              <a:t> a </a:t>
            </a:r>
            <a:r>
              <a:rPr lang="en-US" i="1" dirty="0" err="1"/>
              <a:t>transzplantáció</a:t>
            </a:r>
            <a:r>
              <a:rPr lang="en-US" i="1" dirty="0"/>
              <a:t> </a:t>
            </a:r>
            <a:r>
              <a:rPr lang="en-US" i="1" dirty="0" err="1"/>
              <a:t>védőszentjei</a:t>
            </a:r>
            <a:r>
              <a:rPr lang="en-US" i="1" dirty="0"/>
              <a:t>. Az </a:t>
            </a:r>
            <a:r>
              <a:rPr lang="en-US" i="1" dirty="0" err="1"/>
              <a:t>sem</a:t>
            </a:r>
            <a:r>
              <a:rPr lang="en-US" i="1" dirty="0"/>
              <a:t> </a:t>
            </a:r>
            <a:r>
              <a:rPr lang="en-US" i="1" dirty="0" err="1"/>
              <a:t>ártott</a:t>
            </a:r>
            <a:r>
              <a:rPr lang="en-US" i="1" dirty="0"/>
              <a:t>, </a:t>
            </a:r>
            <a:r>
              <a:rPr lang="en-US" i="1" dirty="0" err="1"/>
              <a:t>hogy</a:t>
            </a:r>
            <a:r>
              <a:rPr lang="en-US" i="1" dirty="0"/>
              <a:t> </a:t>
            </a:r>
            <a:r>
              <a:rPr lang="en-US" i="1" dirty="0" err="1"/>
              <a:t>keresztény</a:t>
            </a:r>
            <a:r>
              <a:rPr lang="en-US" i="1" dirty="0"/>
              <a:t> </a:t>
            </a:r>
            <a:r>
              <a:rPr lang="en-US" i="1" dirty="0" err="1"/>
              <a:t>hitük</a:t>
            </a:r>
            <a:r>
              <a:rPr lang="en-US" i="1" dirty="0"/>
              <a:t> </a:t>
            </a:r>
            <a:r>
              <a:rPr lang="en-US" i="1" dirty="0" err="1"/>
              <a:t>miatt</a:t>
            </a:r>
            <a:r>
              <a:rPr lang="en-US" i="1" dirty="0"/>
              <a:t> </a:t>
            </a:r>
            <a:r>
              <a:rPr lang="en-US" i="1" dirty="0" err="1"/>
              <a:t>lefejezték</a:t>
            </a:r>
            <a:r>
              <a:rPr lang="en-US" i="1" dirty="0"/>
              <a:t> </a:t>
            </a:r>
            <a:r>
              <a:rPr lang="en-US" i="1" dirty="0" err="1"/>
              <a:t>őket</a:t>
            </a:r>
            <a:r>
              <a:rPr lang="en-US" i="1" dirty="0"/>
              <a:t>, </a:t>
            </a:r>
            <a:r>
              <a:rPr lang="en-US" i="1" dirty="0" err="1"/>
              <a:t>amit</a:t>
            </a:r>
            <a:r>
              <a:rPr lang="en-US" i="1" dirty="0"/>
              <a:t> </a:t>
            </a:r>
            <a:r>
              <a:rPr lang="en-US" i="1" dirty="0" err="1"/>
              <a:t>feltehetően</a:t>
            </a:r>
            <a:r>
              <a:rPr lang="en-US" i="1" dirty="0"/>
              <a:t> </a:t>
            </a:r>
            <a:r>
              <a:rPr lang="en-US" i="1" dirty="0" err="1"/>
              <a:t>mennybemenetelükkor</a:t>
            </a:r>
            <a:r>
              <a:rPr lang="en-US" i="1" dirty="0"/>
              <a:t> </a:t>
            </a:r>
            <a:r>
              <a:rPr lang="en-US" i="1" dirty="0" err="1"/>
              <a:t>korrigáltak</a:t>
            </a:r>
            <a:r>
              <a:rPr lang="en-US" i="1" dirty="0"/>
              <a:t>.</a:t>
            </a:r>
            <a:endParaRPr lang="nl-NL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96D27B-F65D-43F1-9B1A-270883FF0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081" y="3477777"/>
            <a:ext cx="3532355" cy="301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77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A83862-7B0F-482A-92A8-C0FC4844F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Dia</a:t>
            </a:r>
            <a:r>
              <a:rPr lang="en-US" dirty="0"/>
              <a:t> 3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08F3D2-2311-464E-A6BF-ECD2FB0285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Miért olyan nehéz a transzplantáció, mik az evolúciós tényezők? Bizonyára még Darwin is elgondolkodott ezen... de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semmit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</a:t>
            </a:r>
            <a:r>
              <a:rPr lang="hu-HU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tudott a fehérjék egy egyedülálló osztályáról, amelyet szinte minden többsejtű eukarióta készít.</a:t>
            </a: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3D682906-3449-4DE6-AD90-2C46C5C72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65" y="3367449"/>
            <a:ext cx="4300092" cy="299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09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373D24-510C-4082-964E-CE2A5746F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Dia</a:t>
            </a:r>
            <a:r>
              <a:rPr lang="en-US" dirty="0"/>
              <a:t> 4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3DA351-0039-4A1D-A448-4881821C8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Kezdjük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testünkben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lévő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fehérjék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két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egyedi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osztályának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jelenlegi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ismeretével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azokkal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amelyek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legnagyobb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fokú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polimorfizmussal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egyének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közötti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különbségekkel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rendelkeznek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Ezek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azért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egyedülállóak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mert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szinte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minden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más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fehérje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közel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azonos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emberek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között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Ezek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polimorf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fehérjék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"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transzplantációs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antigének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",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és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általánosságban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MHC I.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osztályú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és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MHC II.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osztályú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molekuláknak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nevezik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őket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Embereknél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 I.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és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 II.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osztályú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molekuláknak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nevezik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őket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D43A5AA1-68A2-4989-ABF5-A6D27BC94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511" y="4356631"/>
            <a:ext cx="3931232" cy="250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67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0F7A9A-AD73-4540-B0DC-F1F4D822E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Dia</a:t>
            </a:r>
            <a:r>
              <a:rPr lang="en-US" dirty="0"/>
              <a:t> 5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480D1E-289E-47CC-A418-61182DA9FB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/>
              <a:t>A </a:t>
            </a:r>
            <a:r>
              <a:rPr lang="en-US" i="1" dirty="0" err="1"/>
              <a:t>transzplantáció</a:t>
            </a:r>
            <a:r>
              <a:rPr lang="en-US" i="1" dirty="0"/>
              <a:t> </a:t>
            </a:r>
            <a:r>
              <a:rPr lang="en-US" i="1" dirty="0" err="1"/>
              <a:t>szempontjából</a:t>
            </a:r>
            <a:r>
              <a:rPr lang="en-US" i="1" dirty="0"/>
              <a:t> </a:t>
            </a:r>
            <a:r>
              <a:rPr lang="en-US" i="1" dirty="0" err="1"/>
              <a:t>legfontosabb</a:t>
            </a:r>
            <a:r>
              <a:rPr lang="en-US" i="1" dirty="0"/>
              <a:t> HLA-</a:t>
            </a:r>
            <a:r>
              <a:rPr lang="en-US" i="1" dirty="0" err="1"/>
              <a:t>molekulákat</a:t>
            </a:r>
            <a:r>
              <a:rPr lang="en-US" i="1" dirty="0"/>
              <a:t> </a:t>
            </a:r>
            <a:r>
              <a:rPr lang="en-US" i="1" dirty="0" err="1"/>
              <a:t>az</a:t>
            </a:r>
            <a:r>
              <a:rPr lang="en-US" i="1" dirty="0"/>
              <a:t> MHC I. </a:t>
            </a:r>
            <a:r>
              <a:rPr lang="en-US" i="1" dirty="0" err="1"/>
              <a:t>osztályú</a:t>
            </a:r>
            <a:r>
              <a:rPr lang="en-US" i="1" dirty="0"/>
              <a:t> HLA-A, HLA-B </a:t>
            </a:r>
            <a:r>
              <a:rPr lang="en-US" i="1" dirty="0" err="1"/>
              <a:t>és</a:t>
            </a:r>
            <a:r>
              <a:rPr lang="en-US" i="1" dirty="0"/>
              <a:t> HLA-C, </a:t>
            </a:r>
            <a:r>
              <a:rPr lang="en-US" i="1" dirty="0" err="1"/>
              <a:t>valamint</a:t>
            </a:r>
            <a:r>
              <a:rPr lang="en-US" i="1" dirty="0"/>
              <a:t> </a:t>
            </a:r>
            <a:r>
              <a:rPr lang="en-US" i="1" dirty="0" err="1"/>
              <a:t>az</a:t>
            </a:r>
            <a:r>
              <a:rPr lang="en-US" i="1" dirty="0"/>
              <a:t> MHC II. </a:t>
            </a:r>
            <a:r>
              <a:rPr lang="en-US" i="1" dirty="0" err="1"/>
              <a:t>osztályú</a:t>
            </a:r>
            <a:r>
              <a:rPr lang="en-US" i="1" dirty="0"/>
              <a:t> HLA-DR, HLA-DQ </a:t>
            </a:r>
            <a:r>
              <a:rPr lang="en-US" i="1" dirty="0" err="1"/>
              <a:t>és</a:t>
            </a:r>
            <a:r>
              <a:rPr lang="en-US" i="1" dirty="0"/>
              <a:t> HLA-DP </a:t>
            </a:r>
            <a:r>
              <a:rPr lang="en-US" i="1" dirty="0" err="1"/>
              <a:t>molekuláknak</a:t>
            </a:r>
            <a:r>
              <a:rPr lang="en-US" i="1" dirty="0"/>
              <a:t> </a:t>
            </a:r>
            <a:r>
              <a:rPr lang="en-US" i="1" dirty="0" err="1"/>
              <a:t>nevezik</a:t>
            </a:r>
            <a:r>
              <a:rPr lang="en-US" i="1" dirty="0"/>
              <a:t>. A HLA-A, -B </a:t>
            </a:r>
            <a:r>
              <a:rPr lang="en-US" i="1" dirty="0" err="1"/>
              <a:t>és</a:t>
            </a:r>
            <a:r>
              <a:rPr lang="en-US" i="1" dirty="0"/>
              <a:t> -C </a:t>
            </a:r>
            <a:r>
              <a:rPr lang="en-US" i="1" dirty="0" err="1"/>
              <a:t>gyakorlatilag</a:t>
            </a:r>
            <a:r>
              <a:rPr lang="en-US" i="1" dirty="0"/>
              <a:t> </a:t>
            </a:r>
            <a:r>
              <a:rPr lang="en-US" i="1" dirty="0" err="1"/>
              <a:t>minden</a:t>
            </a:r>
            <a:r>
              <a:rPr lang="en-US" i="1" dirty="0"/>
              <a:t> </a:t>
            </a:r>
            <a:r>
              <a:rPr lang="en-US" i="1" dirty="0" err="1"/>
              <a:t>sejtünkön</a:t>
            </a:r>
            <a:r>
              <a:rPr lang="en-US" i="1" dirty="0"/>
              <a:t> </a:t>
            </a:r>
            <a:r>
              <a:rPr lang="en-US" i="1" dirty="0" err="1"/>
              <a:t>jelen</a:t>
            </a:r>
            <a:r>
              <a:rPr lang="en-US" i="1" dirty="0"/>
              <a:t> van (</a:t>
            </a:r>
            <a:r>
              <a:rPr lang="en-US" i="1" dirty="0" err="1"/>
              <a:t>kivéve</a:t>
            </a:r>
            <a:r>
              <a:rPr lang="en-US" i="1" dirty="0"/>
              <a:t> a </a:t>
            </a:r>
            <a:r>
              <a:rPr lang="en-US" i="1" dirty="0" err="1"/>
              <a:t>vörösvértesteket</a:t>
            </a:r>
            <a:r>
              <a:rPr lang="en-US" i="1" dirty="0"/>
              <a:t>), </a:t>
            </a:r>
            <a:r>
              <a:rPr lang="en-US" i="1" dirty="0" err="1"/>
              <a:t>míg</a:t>
            </a:r>
            <a:r>
              <a:rPr lang="en-US" i="1" dirty="0"/>
              <a:t> a HLA-DR, HLA-DQ </a:t>
            </a:r>
            <a:r>
              <a:rPr lang="en-US" i="1" dirty="0" err="1"/>
              <a:t>és</a:t>
            </a:r>
            <a:r>
              <a:rPr lang="en-US" i="1" dirty="0"/>
              <a:t> HLA-DP </a:t>
            </a:r>
            <a:r>
              <a:rPr lang="en-US" i="1" dirty="0" err="1"/>
              <a:t>főként</a:t>
            </a:r>
            <a:r>
              <a:rPr lang="en-US" i="1" dirty="0"/>
              <a:t> </a:t>
            </a:r>
            <a:r>
              <a:rPr lang="en-US" i="1" dirty="0" err="1"/>
              <a:t>az</a:t>
            </a:r>
            <a:r>
              <a:rPr lang="en-US" i="1" dirty="0"/>
              <a:t> </a:t>
            </a:r>
            <a:r>
              <a:rPr lang="en-US" i="1" dirty="0" err="1"/>
              <a:t>immunsejteken</a:t>
            </a:r>
            <a:r>
              <a:rPr lang="en-US" i="1" dirty="0"/>
              <a:t>. </a:t>
            </a:r>
            <a:endParaRPr lang="nl-NL" i="1" dirty="0"/>
          </a:p>
        </p:txBody>
      </p:sp>
      <p:pic>
        <p:nvPicPr>
          <p:cNvPr id="4" name="Tijdelijke aanduiding voor inhoud 6">
            <a:extLst>
              <a:ext uri="{FF2B5EF4-FFF2-40B4-BE49-F238E27FC236}">
                <a16:creationId xmlns:a16="http://schemas.microsoft.com/office/drawing/2014/main" id="{77279176-09FD-4160-A2C1-34F9112EF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18" y="3856416"/>
            <a:ext cx="4690947" cy="300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88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21F03BF0-0EEE-4377-82CA-8896FABE5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460" y="4810990"/>
            <a:ext cx="3062649" cy="204701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80CCBCE-B240-416E-9B14-CC68D1BCE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en-US" dirty="0" err="1"/>
              <a:t>Dia</a:t>
            </a:r>
            <a:r>
              <a:rPr lang="en-US" dirty="0"/>
              <a:t> 6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C55BDD2-0174-4079-ACB3-5D58C46AA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7089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HLA-molekulák annyira polimorfak, hogy a terhes nők gyakran termelnek antitesteket az apa különböző HLA-típusai ellen. Ezt fel lehetett használni az apa meghatározására azokban az időkben,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amikor</a:t>
            </a:r>
            <a:r>
              <a:rPr lang="hu-HU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genetikai tesztek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hu-HU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nem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álltak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rendelkezésre.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hu-HU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terhes nőkből származó szérumokat azonban szövetátültetésben is felhasználták.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hu-HU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zeknek a nőknek a szérumait kicserélték a laboratóriumok között, és a különböző szérumválaszokat HLA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workshopokon</a:t>
            </a:r>
            <a:r>
              <a:rPr lang="hu-HU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nevezték meg. Így azonosították a HLA-A, -B és -C szérumokat és ezek különböző formáit is. Ezek egyszerűen a HLA-A1, a következő HLA-A2 stb. számot kapták. Ez történt a HLA-DR, -DQ és -DP molekulákkal is. Így az Ön szöveteiben (példaként) előfordulhat, hogy az édesanyjától származó HLA-A1, -B8, -Cw7, -DR3, -DQ2 és DPw1 fehérjéket, az édesapjától származó HLA-A2, -B27, -Cw1, -DR4, -DQ3 és DPw4 fehérjéket pedig HLA-A2, -B27, -Cw1, -DR4, -DQ3 és DPw4 fehérjéket tartalmaznak. 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3594154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780A4F-C62D-4D76-8F75-C4D75B096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Dia</a:t>
            </a:r>
            <a:r>
              <a:rPr lang="en-US" dirty="0"/>
              <a:t> 7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0A9360-B9C9-4E4B-AC0E-6B026A5D9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185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 a HLA-típusmeghatározás rutinszerűen DNS-elemzésekkel történik.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Valamennyi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bizonyíték van arra, hogy a nők szaglással képesek érzékelni a férfiak HLA-típusainak különbségeit, és hogy ez hozzájárul a genetikailag eltérő társak kiválasztásához.</a:t>
            </a:r>
            <a:endParaRPr lang="nl-NL" dirty="0"/>
          </a:p>
        </p:txBody>
      </p:sp>
      <p:pic>
        <p:nvPicPr>
          <p:cNvPr id="4" name="Tijdelijke aanduiding voor inhoud 5">
            <a:extLst>
              <a:ext uri="{FF2B5EF4-FFF2-40B4-BE49-F238E27FC236}">
                <a16:creationId xmlns:a16="http://schemas.microsoft.com/office/drawing/2014/main" id="{55E255AA-35CA-4B20-B9C9-696E13BCD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14" y="3367658"/>
            <a:ext cx="4172178" cy="312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800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DCB709-73A3-46A1-AA03-076BB7D56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Dia</a:t>
            </a:r>
            <a:r>
              <a:rPr lang="en-US" dirty="0"/>
              <a:t> 8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D6F5F14-CEB6-4218-9D63-922F56153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8816"/>
            <a:ext cx="10515600" cy="2912629"/>
          </a:xfrm>
        </p:spPr>
        <p:txBody>
          <a:bodyPr/>
          <a:lstStyle/>
          <a:p>
            <a:pPr marL="0" indent="0">
              <a:buNone/>
            </a:pPr>
            <a:r>
              <a:rPr lang="en-US" i="1" dirty="0" err="1"/>
              <a:t>Bár</a:t>
            </a:r>
            <a:r>
              <a:rPr lang="en-US" i="1" dirty="0"/>
              <a:t> a HLA-</a:t>
            </a:r>
            <a:r>
              <a:rPr lang="en-US" i="1" dirty="0" err="1"/>
              <a:t>polimorfizmus</a:t>
            </a:r>
            <a:r>
              <a:rPr lang="en-US" i="1" dirty="0"/>
              <a:t> </a:t>
            </a:r>
            <a:r>
              <a:rPr lang="en-US" i="1" dirty="0" err="1"/>
              <a:t>segíthet</a:t>
            </a:r>
            <a:r>
              <a:rPr lang="en-US" i="1" dirty="0"/>
              <a:t> </a:t>
            </a:r>
            <a:r>
              <a:rPr lang="en-US" i="1" dirty="0" err="1"/>
              <a:t>az</a:t>
            </a:r>
            <a:r>
              <a:rPr lang="en-US" i="1" dirty="0"/>
              <a:t> </a:t>
            </a:r>
            <a:r>
              <a:rPr lang="en-US" i="1" dirty="0" err="1"/>
              <a:t>emberiség</a:t>
            </a:r>
            <a:r>
              <a:rPr lang="en-US" i="1" dirty="0"/>
              <a:t> </a:t>
            </a:r>
            <a:r>
              <a:rPr lang="en-US" i="1" dirty="0" err="1"/>
              <a:t>diverzifikálásában</a:t>
            </a:r>
            <a:r>
              <a:rPr lang="en-US" i="1" dirty="0"/>
              <a:t>, </a:t>
            </a:r>
            <a:r>
              <a:rPr lang="en-US" i="1" dirty="0" err="1"/>
              <a:t>hatalmas</a:t>
            </a:r>
            <a:r>
              <a:rPr lang="en-US" i="1" dirty="0"/>
              <a:t> </a:t>
            </a:r>
            <a:r>
              <a:rPr lang="en-US" i="1" dirty="0" err="1"/>
              <a:t>akadályt</a:t>
            </a:r>
            <a:r>
              <a:rPr lang="en-US" i="1" dirty="0"/>
              <a:t> </a:t>
            </a:r>
            <a:r>
              <a:rPr lang="en-US" i="1" dirty="0" err="1"/>
              <a:t>jelent</a:t>
            </a:r>
            <a:r>
              <a:rPr lang="en-US" i="1" dirty="0"/>
              <a:t> a </a:t>
            </a:r>
            <a:r>
              <a:rPr lang="en-US" i="1" dirty="0" err="1"/>
              <a:t>sikeres</a:t>
            </a:r>
            <a:r>
              <a:rPr lang="en-US" i="1" dirty="0"/>
              <a:t> </a:t>
            </a:r>
            <a:r>
              <a:rPr lang="en-US" i="1" dirty="0" err="1"/>
              <a:t>szervátültetésben</a:t>
            </a:r>
            <a:r>
              <a:rPr lang="en-US" i="1" dirty="0"/>
              <a:t>, </a:t>
            </a:r>
            <a:r>
              <a:rPr lang="en-US" i="1" dirty="0" err="1"/>
              <a:t>amelyhez</a:t>
            </a:r>
            <a:r>
              <a:rPr lang="en-US" i="1" dirty="0"/>
              <a:t> a </a:t>
            </a:r>
            <a:r>
              <a:rPr lang="en-US" i="1" dirty="0" err="1"/>
              <a:t>befogadó</a:t>
            </a:r>
            <a:r>
              <a:rPr lang="en-US" i="1" dirty="0"/>
              <a:t> </a:t>
            </a:r>
            <a:r>
              <a:rPr lang="en-US" i="1" dirty="0" err="1"/>
              <a:t>és</a:t>
            </a:r>
            <a:r>
              <a:rPr lang="en-US" i="1" dirty="0"/>
              <a:t> a donor HLA-</a:t>
            </a:r>
            <a:r>
              <a:rPr lang="en-US" i="1" dirty="0" err="1"/>
              <a:t>típusainak</a:t>
            </a:r>
            <a:r>
              <a:rPr lang="en-US" i="1" dirty="0"/>
              <a:t> a </a:t>
            </a:r>
            <a:r>
              <a:rPr lang="en-US" i="1" dirty="0" err="1"/>
              <a:t>lehető</a:t>
            </a:r>
            <a:r>
              <a:rPr lang="en-US" i="1" dirty="0"/>
              <a:t> </a:t>
            </a:r>
            <a:r>
              <a:rPr lang="en-US" i="1" dirty="0" err="1"/>
              <a:t>legszorosabb</a:t>
            </a:r>
            <a:r>
              <a:rPr lang="en-US" i="1" dirty="0"/>
              <a:t> </a:t>
            </a:r>
            <a:r>
              <a:rPr lang="en-US" i="1" dirty="0" err="1"/>
              <a:t>egyezése</a:t>
            </a:r>
            <a:r>
              <a:rPr lang="en-US" i="1" dirty="0"/>
              <a:t> </a:t>
            </a:r>
            <a:r>
              <a:rPr lang="en-US" i="1" dirty="0" err="1"/>
              <a:t>szükséges</a:t>
            </a:r>
            <a:r>
              <a:rPr lang="en-US" i="1" dirty="0"/>
              <a:t>*.  </a:t>
            </a:r>
            <a:r>
              <a:rPr lang="en-US" i="1" dirty="0" err="1"/>
              <a:t>Tökéletes</a:t>
            </a:r>
            <a:r>
              <a:rPr lang="en-US" i="1" dirty="0"/>
              <a:t> </a:t>
            </a:r>
            <a:r>
              <a:rPr lang="en-US" i="1" dirty="0" err="1"/>
              <a:t>egyezés</a:t>
            </a:r>
            <a:r>
              <a:rPr lang="en-US" i="1" dirty="0"/>
              <a:t> </a:t>
            </a:r>
            <a:r>
              <a:rPr lang="en-US" i="1" dirty="0" err="1"/>
              <a:t>hiányában</a:t>
            </a:r>
            <a:r>
              <a:rPr lang="en-US" i="1" dirty="0"/>
              <a:t> </a:t>
            </a:r>
            <a:r>
              <a:rPr lang="en-US" i="1" dirty="0" err="1"/>
              <a:t>hatékony</a:t>
            </a:r>
            <a:r>
              <a:rPr lang="en-US" i="1" dirty="0"/>
              <a:t> </a:t>
            </a:r>
            <a:r>
              <a:rPr lang="en-US" i="1" dirty="0" err="1"/>
              <a:t>immunszuppresszív</a:t>
            </a:r>
            <a:r>
              <a:rPr lang="en-US" i="1" dirty="0"/>
              <a:t> </a:t>
            </a:r>
            <a:r>
              <a:rPr lang="en-US" i="1" dirty="0" err="1"/>
              <a:t>gyógyszereket</a:t>
            </a:r>
            <a:r>
              <a:rPr lang="en-US" i="1" dirty="0"/>
              <a:t> </a:t>
            </a:r>
            <a:r>
              <a:rPr lang="en-US" i="1" dirty="0" err="1"/>
              <a:t>alkalmaznak</a:t>
            </a:r>
            <a:r>
              <a:rPr lang="en-US" i="1" dirty="0"/>
              <a:t> a </a:t>
            </a:r>
            <a:r>
              <a:rPr lang="en-US" i="1" dirty="0" err="1"/>
              <a:t>szervkilökődés</a:t>
            </a:r>
            <a:r>
              <a:rPr lang="en-US" i="1" dirty="0"/>
              <a:t> </a:t>
            </a:r>
            <a:r>
              <a:rPr lang="en-US" i="1" dirty="0" err="1"/>
              <a:t>megelőzésére</a:t>
            </a:r>
            <a:r>
              <a:rPr lang="en-US" i="1" dirty="0"/>
              <a:t>. </a:t>
            </a:r>
            <a:endParaRPr lang="en-US" dirty="0"/>
          </a:p>
          <a:p>
            <a:pPr marL="0" indent="0">
              <a:buNone/>
            </a:pP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Tökéletes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HLA-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kompatibiltást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nagyon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nehéz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találni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legjobb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esélyt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családtagok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adják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testvérek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6">
            <a:extLst>
              <a:ext uri="{FF2B5EF4-FFF2-40B4-BE49-F238E27FC236}">
                <a16:creationId xmlns:a16="http://schemas.microsoft.com/office/drawing/2014/main" id="{54673B66-C07F-41E5-AC21-E3A716DAB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517" y="4251797"/>
            <a:ext cx="3219048" cy="260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1124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16972</TotalTime>
  <Words>2415</Words>
  <Application>Microsoft Office PowerPoint</Application>
  <PresentationFormat>Widescreen</PresentationFormat>
  <Paragraphs>83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BlinkMacSystemFont</vt:lpstr>
      <vt:lpstr>Calibri</vt:lpstr>
      <vt:lpstr>Calibri Light</vt:lpstr>
      <vt:lpstr>Kantoorthema</vt:lpstr>
      <vt:lpstr>PowerPoint Presentation</vt:lpstr>
      <vt:lpstr>Dia 1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  <vt:lpstr>Dia 15</vt:lpstr>
      <vt:lpstr>Dia 16</vt:lpstr>
      <vt:lpstr>Dia 17</vt:lpstr>
      <vt:lpstr>Dia 18</vt:lpstr>
      <vt:lpstr>Dia 19</vt:lpstr>
      <vt:lpstr>Dia 20</vt:lpstr>
      <vt:lpstr>Dia 21</vt:lpstr>
      <vt:lpstr>Dia 22</vt:lpstr>
      <vt:lpstr>Dia 23</vt:lpstr>
      <vt:lpstr>Dia 24</vt:lpstr>
      <vt:lpstr>Epilógus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Neefjes, J.J.C. (CCB)</dc:creator>
  <cp:lastModifiedBy>Szuhai, K. (CCB)</cp:lastModifiedBy>
  <cp:revision>40</cp:revision>
  <dcterms:created xsi:type="dcterms:W3CDTF">2022-03-12T15:41:54Z</dcterms:created>
  <dcterms:modified xsi:type="dcterms:W3CDTF">2022-09-26T13:24:46Z</dcterms:modified>
</cp:coreProperties>
</file>