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9" r:id="rId2"/>
    <p:sldId id="264" r:id="rId3"/>
    <p:sldId id="310" r:id="rId4"/>
    <p:sldId id="256" r:id="rId5"/>
    <p:sldId id="284" r:id="rId6"/>
    <p:sldId id="257" r:id="rId7"/>
    <p:sldId id="311" r:id="rId8"/>
    <p:sldId id="258" r:id="rId9"/>
    <p:sldId id="312" r:id="rId10"/>
    <p:sldId id="259" r:id="rId11"/>
    <p:sldId id="287" r:id="rId12"/>
    <p:sldId id="260" r:id="rId13"/>
    <p:sldId id="313" r:id="rId14"/>
    <p:sldId id="261" r:id="rId15"/>
    <p:sldId id="314" r:id="rId16"/>
    <p:sldId id="262" r:id="rId17"/>
    <p:sldId id="290" r:id="rId18"/>
    <p:sldId id="263" r:id="rId19"/>
    <p:sldId id="291" r:id="rId20"/>
    <p:sldId id="265" r:id="rId21"/>
    <p:sldId id="315" r:id="rId22"/>
    <p:sldId id="266" r:id="rId23"/>
    <p:sldId id="293" r:id="rId24"/>
    <p:sldId id="267" r:id="rId25"/>
    <p:sldId id="316" r:id="rId26"/>
    <p:sldId id="268" r:id="rId27"/>
    <p:sldId id="317" r:id="rId28"/>
    <p:sldId id="269" r:id="rId29"/>
    <p:sldId id="318" r:id="rId30"/>
    <p:sldId id="270" r:id="rId31"/>
    <p:sldId id="319" r:id="rId32"/>
    <p:sldId id="271" r:id="rId33"/>
    <p:sldId id="320" r:id="rId34"/>
    <p:sldId id="272" r:id="rId35"/>
    <p:sldId id="321" r:id="rId36"/>
    <p:sldId id="273" r:id="rId37"/>
    <p:sldId id="322" r:id="rId38"/>
    <p:sldId id="274" r:id="rId39"/>
    <p:sldId id="301" r:id="rId40"/>
    <p:sldId id="275" r:id="rId41"/>
    <p:sldId id="302" r:id="rId42"/>
    <p:sldId id="276" r:id="rId43"/>
    <p:sldId id="303" r:id="rId44"/>
    <p:sldId id="306" r:id="rId45"/>
    <p:sldId id="323" r:id="rId46"/>
    <p:sldId id="277" r:id="rId47"/>
    <p:sldId id="324" r:id="rId48"/>
    <p:sldId id="278" r:id="rId49"/>
    <p:sldId id="325" r:id="rId50"/>
    <p:sldId id="279" r:id="rId51"/>
    <p:sldId id="326" r:id="rId5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bó Anikó" initials="DA" lastIdx="1" clrIdx="0">
    <p:extLst>
      <p:ext uri="{19B8F6BF-5375-455C-9EA6-DF929625EA0E}">
        <p15:presenceInfo xmlns:p15="http://schemas.microsoft.com/office/powerpoint/2012/main" userId="S-1-5-21-2369417002-2087246092-2409245734-12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3" autoAdjust="0"/>
    <p:restoredTop sz="94660"/>
  </p:normalViewPr>
  <p:slideViewPr>
    <p:cSldViewPr snapToGrid="0">
      <p:cViewPr varScale="1">
        <p:scale>
          <a:sx n="122" d="100"/>
          <a:sy n="122" d="100"/>
        </p:scale>
        <p:origin x="96" y="90"/>
      </p:cViewPr>
      <p:guideLst/>
    </p:cSldViewPr>
  </p:slideViewPr>
  <p:notesTextViewPr>
    <p:cViewPr>
      <p:scale>
        <a:sx n="1" d="1"/>
        <a:sy n="1" d="1"/>
      </p:scale>
      <p:origin x="0" y="0"/>
    </p:cViewPr>
  </p:notesTextViewPr>
  <p:sorterViewPr>
    <p:cViewPr>
      <p:scale>
        <a:sx n="100" d="100"/>
        <a:sy n="100" d="100"/>
      </p:scale>
      <p:origin x="0" y="-58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10-22T15:12:45.549" idx="1">
    <p:pos x="3577" y="3115"/>
    <p:text>Ezt a mondatot feleslegesnek tartjuk a megértés szempontjából.</p:text>
    <p:extLst>
      <p:ext uri="{C676402C-5697-4E1C-873F-D02D1690AC5C}">
        <p15:threadingInfo xmlns:p15="http://schemas.microsoft.com/office/powerpoint/2012/main" timeZoneBias="-1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8B46FF-8C0C-40E5-9CE8-292761CB9F4F}"/>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57213FE-A2CF-4709-8D5A-C7EAC33F5B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35692A82-FC9D-4423-B046-75BD8BDEAE22}"/>
              </a:ext>
            </a:extLst>
          </p:cNvPr>
          <p:cNvSpPr>
            <a:spLocks noGrp="1"/>
          </p:cNvSpPr>
          <p:nvPr>
            <p:ph type="dt" sz="half" idx="10"/>
          </p:nvPr>
        </p:nvSpPr>
        <p:spPr/>
        <p:txBody>
          <a:bodyPr/>
          <a:lstStyle/>
          <a:p>
            <a:fld id="{C4C58651-E4C3-4BFF-92A4-E925E9128C45}" type="datetimeFigureOut">
              <a:rPr lang="nl-NL" smtClean="0"/>
              <a:t>24-10-2022</a:t>
            </a:fld>
            <a:endParaRPr lang="nl-NL"/>
          </a:p>
        </p:txBody>
      </p:sp>
      <p:sp>
        <p:nvSpPr>
          <p:cNvPr id="5" name="Tijdelijke aanduiding voor voettekst 4">
            <a:extLst>
              <a:ext uri="{FF2B5EF4-FFF2-40B4-BE49-F238E27FC236}">
                <a16:creationId xmlns:a16="http://schemas.microsoft.com/office/drawing/2014/main" id="{DAD45DA3-F0DE-4DAA-A406-47340738B0D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FE715DE-6D3E-459B-83B0-3D64F96386F6}"/>
              </a:ext>
            </a:extLst>
          </p:cNvPr>
          <p:cNvSpPr>
            <a:spLocks noGrp="1"/>
          </p:cNvSpPr>
          <p:nvPr>
            <p:ph type="sldNum" sz="quarter" idx="12"/>
          </p:nvPr>
        </p:nvSpPr>
        <p:spPr/>
        <p:txBody>
          <a:bodyPr/>
          <a:lstStyle/>
          <a:p>
            <a:fld id="{C95E690B-131F-4487-8FCB-E2F38D41B183}" type="slidenum">
              <a:rPr lang="nl-NL" smtClean="0"/>
              <a:t>‹#›</a:t>
            </a:fld>
            <a:endParaRPr lang="nl-NL"/>
          </a:p>
        </p:txBody>
      </p:sp>
    </p:spTree>
    <p:extLst>
      <p:ext uri="{BB962C8B-B14F-4D97-AF65-F5344CB8AC3E}">
        <p14:creationId xmlns:p14="http://schemas.microsoft.com/office/powerpoint/2010/main" val="3669914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817101-0318-4210-A49A-FC3741A62777}"/>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E6A5DC7D-BE10-4EA4-A8DB-D06811A95D8B}"/>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0C20964-206A-45C6-A539-F3ED9F46BCF8}"/>
              </a:ext>
            </a:extLst>
          </p:cNvPr>
          <p:cNvSpPr>
            <a:spLocks noGrp="1"/>
          </p:cNvSpPr>
          <p:nvPr>
            <p:ph type="dt" sz="half" idx="10"/>
          </p:nvPr>
        </p:nvSpPr>
        <p:spPr/>
        <p:txBody>
          <a:bodyPr/>
          <a:lstStyle/>
          <a:p>
            <a:fld id="{C4C58651-E4C3-4BFF-92A4-E925E9128C45}" type="datetimeFigureOut">
              <a:rPr lang="nl-NL" smtClean="0"/>
              <a:t>24-10-2022</a:t>
            </a:fld>
            <a:endParaRPr lang="nl-NL"/>
          </a:p>
        </p:txBody>
      </p:sp>
      <p:sp>
        <p:nvSpPr>
          <p:cNvPr id="5" name="Tijdelijke aanduiding voor voettekst 4">
            <a:extLst>
              <a:ext uri="{FF2B5EF4-FFF2-40B4-BE49-F238E27FC236}">
                <a16:creationId xmlns:a16="http://schemas.microsoft.com/office/drawing/2014/main" id="{00354C4E-D31D-4673-9857-8F915A93101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1355DEE-CE8A-472C-ACD9-987F173F50F4}"/>
              </a:ext>
            </a:extLst>
          </p:cNvPr>
          <p:cNvSpPr>
            <a:spLocks noGrp="1"/>
          </p:cNvSpPr>
          <p:nvPr>
            <p:ph type="sldNum" sz="quarter" idx="12"/>
          </p:nvPr>
        </p:nvSpPr>
        <p:spPr/>
        <p:txBody>
          <a:bodyPr/>
          <a:lstStyle/>
          <a:p>
            <a:fld id="{C95E690B-131F-4487-8FCB-E2F38D41B183}" type="slidenum">
              <a:rPr lang="nl-NL" smtClean="0"/>
              <a:t>‹#›</a:t>
            </a:fld>
            <a:endParaRPr lang="nl-NL"/>
          </a:p>
        </p:txBody>
      </p:sp>
    </p:spTree>
    <p:extLst>
      <p:ext uri="{BB962C8B-B14F-4D97-AF65-F5344CB8AC3E}">
        <p14:creationId xmlns:p14="http://schemas.microsoft.com/office/powerpoint/2010/main" val="539876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11686EF3-9ED5-4429-9FB0-3D0CDA3B738A}"/>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E9835590-1931-4BDB-98B4-2D1F33BCF763}"/>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FC590CE-BE71-4A7B-B912-C89DC81608EB}"/>
              </a:ext>
            </a:extLst>
          </p:cNvPr>
          <p:cNvSpPr>
            <a:spLocks noGrp="1"/>
          </p:cNvSpPr>
          <p:nvPr>
            <p:ph type="dt" sz="half" idx="10"/>
          </p:nvPr>
        </p:nvSpPr>
        <p:spPr/>
        <p:txBody>
          <a:bodyPr/>
          <a:lstStyle/>
          <a:p>
            <a:fld id="{C4C58651-E4C3-4BFF-92A4-E925E9128C45}" type="datetimeFigureOut">
              <a:rPr lang="nl-NL" smtClean="0"/>
              <a:t>24-10-2022</a:t>
            </a:fld>
            <a:endParaRPr lang="nl-NL"/>
          </a:p>
        </p:txBody>
      </p:sp>
      <p:sp>
        <p:nvSpPr>
          <p:cNvPr id="5" name="Tijdelijke aanduiding voor voettekst 4">
            <a:extLst>
              <a:ext uri="{FF2B5EF4-FFF2-40B4-BE49-F238E27FC236}">
                <a16:creationId xmlns:a16="http://schemas.microsoft.com/office/drawing/2014/main" id="{1A7F7FA7-2DA0-4BDD-BA16-D96EDB4045D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B1CA9C7-9B9E-48A3-8146-F15B84F3C542}"/>
              </a:ext>
            </a:extLst>
          </p:cNvPr>
          <p:cNvSpPr>
            <a:spLocks noGrp="1"/>
          </p:cNvSpPr>
          <p:nvPr>
            <p:ph type="sldNum" sz="quarter" idx="12"/>
          </p:nvPr>
        </p:nvSpPr>
        <p:spPr/>
        <p:txBody>
          <a:bodyPr/>
          <a:lstStyle/>
          <a:p>
            <a:fld id="{C95E690B-131F-4487-8FCB-E2F38D41B183}" type="slidenum">
              <a:rPr lang="nl-NL" smtClean="0"/>
              <a:t>‹#›</a:t>
            </a:fld>
            <a:endParaRPr lang="nl-NL"/>
          </a:p>
        </p:txBody>
      </p:sp>
    </p:spTree>
    <p:extLst>
      <p:ext uri="{BB962C8B-B14F-4D97-AF65-F5344CB8AC3E}">
        <p14:creationId xmlns:p14="http://schemas.microsoft.com/office/powerpoint/2010/main" val="823315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E85806-D2F5-4772-9B17-4A6E12C1377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D48C5A7-3C8B-40BB-B2F4-BCDF4BE6D524}"/>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85EDD87-EA3C-4845-8C01-1865D2295BF2}"/>
              </a:ext>
            </a:extLst>
          </p:cNvPr>
          <p:cNvSpPr>
            <a:spLocks noGrp="1"/>
          </p:cNvSpPr>
          <p:nvPr>
            <p:ph type="dt" sz="half" idx="10"/>
          </p:nvPr>
        </p:nvSpPr>
        <p:spPr/>
        <p:txBody>
          <a:bodyPr/>
          <a:lstStyle/>
          <a:p>
            <a:fld id="{C4C58651-E4C3-4BFF-92A4-E925E9128C45}" type="datetimeFigureOut">
              <a:rPr lang="nl-NL" smtClean="0"/>
              <a:t>24-10-2022</a:t>
            </a:fld>
            <a:endParaRPr lang="nl-NL"/>
          </a:p>
        </p:txBody>
      </p:sp>
      <p:sp>
        <p:nvSpPr>
          <p:cNvPr id="5" name="Tijdelijke aanduiding voor voettekst 4">
            <a:extLst>
              <a:ext uri="{FF2B5EF4-FFF2-40B4-BE49-F238E27FC236}">
                <a16:creationId xmlns:a16="http://schemas.microsoft.com/office/drawing/2014/main" id="{C571673E-E806-4796-BB1D-831DF13BC15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6080459-9B03-42EF-9ED4-7BB022C04850}"/>
              </a:ext>
            </a:extLst>
          </p:cNvPr>
          <p:cNvSpPr>
            <a:spLocks noGrp="1"/>
          </p:cNvSpPr>
          <p:nvPr>
            <p:ph type="sldNum" sz="quarter" idx="12"/>
          </p:nvPr>
        </p:nvSpPr>
        <p:spPr/>
        <p:txBody>
          <a:bodyPr/>
          <a:lstStyle/>
          <a:p>
            <a:fld id="{C95E690B-131F-4487-8FCB-E2F38D41B183}" type="slidenum">
              <a:rPr lang="nl-NL" smtClean="0"/>
              <a:t>‹#›</a:t>
            </a:fld>
            <a:endParaRPr lang="nl-NL"/>
          </a:p>
        </p:txBody>
      </p:sp>
    </p:spTree>
    <p:extLst>
      <p:ext uri="{BB962C8B-B14F-4D97-AF65-F5344CB8AC3E}">
        <p14:creationId xmlns:p14="http://schemas.microsoft.com/office/powerpoint/2010/main" val="2043615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5F8036-BD86-49F3-B15C-3DAA2408F4AD}"/>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015F2034-4B26-4BDD-99BB-35CF1D2917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0EF0B35F-E285-425B-9622-92D1BA4CBFCF}"/>
              </a:ext>
            </a:extLst>
          </p:cNvPr>
          <p:cNvSpPr>
            <a:spLocks noGrp="1"/>
          </p:cNvSpPr>
          <p:nvPr>
            <p:ph type="dt" sz="half" idx="10"/>
          </p:nvPr>
        </p:nvSpPr>
        <p:spPr/>
        <p:txBody>
          <a:bodyPr/>
          <a:lstStyle/>
          <a:p>
            <a:fld id="{C4C58651-E4C3-4BFF-92A4-E925E9128C45}" type="datetimeFigureOut">
              <a:rPr lang="nl-NL" smtClean="0"/>
              <a:t>24-10-2022</a:t>
            </a:fld>
            <a:endParaRPr lang="nl-NL"/>
          </a:p>
        </p:txBody>
      </p:sp>
      <p:sp>
        <p:nvSpPr>
          <p:cNvPr id="5" name="Tijdelijke aanduiding voor voettekst 4">
            <a:extLst>
              <a:ext uri="{FF2B5EF4-FFF2-40B4-BE49-F238E27FC236}">
                <a16:creationId xmlns:a16="http://schemas.microsoft.com/office/drawing/2014/main" id="{A290D04D-1BC0-4521-9477-68E65831E80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7D72352-BBBF-4C02-A83E-7BD18BAE604C}"/>
              </a:ext>
            </a:extLst>
          </p:cNvPr>
          <p:cNvSpPr>
            <a:spLocks noGrp="1"/>
          </p:cNvSpPr>
          <p:nvPr>
            <p:ph type="sldNum" sz="quarter" idx="12"/>
          </p:nvPr>
        </p:nvSpPr>
        <p:spPr/>
        <p:txBody>
          <a:bodyPr/>
          <a:lstStyle/>
          <a:p>
            <a:fld id="{C95E690B-131F-4487-8FCB-E2F38D41B183}" type="slidenum">
              <a:rPr lang="nl-NL" smtClean="0"/>
              <a:t>‹#›</a:t>
            </a:fld>
            <a:endParaRPr lang="nl-NL"/>
          </a:p>
        </p:txBody>
      </p:sp>
    </p:spTree>
    <p:extLst>
      <p:ext uri="{BB962C8B-B14F-4D97-AF65-F5344CB8AC3E}">
        <p14:creationId xmlns:p14="http://schemas.microsoft.com/office/powerpoint/2010/main" val="2948513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8DBE2D-2497-490F-96A5-01ABA6DE9EE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2658B46-BB34-4462-AB65-483055E04D63}"/>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7C0663A6-934C-4177-926B-EC411B139B06}"/>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8B51B42C-7D55-4C80-8674-D2C8A23A5134}"/>
              </a:ext>
            </a:extLst>
          </p:cNvPr>
          <p:cNvSpPr>
            <a:spLocks noGrp="1"/>
          </p:cNvSpPr>
          <p:nvPr>
            <p:ph type="dt" sz="half" idx="10"/>
          </p:nvPr>
        </p:nvSpPr>
        <p:spPr/>
        <p:txBody>
          <a:bodyPr/>
          <a:lstStyle/>
          <a:p>
            <a:fld id="{C4C58651-E4C3-4BFF-92A4-E925E9128C45}" type="datetimeFigureOut">
              <a:rPr lang="nl-NL" smtClean="0"/>
              <a:t>24-10-2022</a:t>
            </a:fld>
            <a:endParaRPr lang="nl-NL"/>
          </a:p>
        </p:txBody>
      </p:sp>
      <p:sp>
        <p:nvSpPr>
          <p:cNvPr id="6" name="Tijdelijke aanduiding voor voettekst 5">
            <a:extLst>
              <a:ext uri="{FF2B5EF4-FFF2-40B4-BE49-F238E27FC236}">
                <a16:creationId xmlns:a16="http://schemas.microsoft.com/office/drawing/2014/main" id="{F64AEC42-034E-4DB9-B250-9700C3116B1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A8BB0C9-5245-44CD-82EF-57FD5A163BAE}"/>
              </a:ext>
            </a:extLst>
          </p:cNvPr>
          <p:cNvSpPr>
            <a:spLocks noGrp="1"/>
          </p:cNvSpPr>
          <p:nvPr>
            <p:ph type="sldNum" sz="quarter" idx="12"/>
          </p:nvPr>
        </p:nvSpPr>
        <p:spPr/>
        <p:txBody>
          <a:bodyPr/>
          <a:lstStyle/>
          <a:p>
            <a:fld id="{C95E690B-131F-4487-8FCB-E2F38D41B183}" type="slidenum">
              <a:rPr lang="nl-NL" smtClean="0"/>
              <a:t>‹#›</a:t>
            </a:fld>
            <a:endParaRPr lang="nl-NL"/>
          </a:p>
        </p:txBody>
      </p:sp>
    </p:spTree>
    <p:extLst>
      <p:ext uri="{BB962C8B-B14F-4D97-AF65-F5344CB8AC3E}">
        <p14:creationId xmlns:p14="http://schemas.microsoft.com/office/powerpoint/2010/main" val="2449605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88B83A-DAC9-469F-A03F-55502E442F4C}"/>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12436164-8C12-4608-A84B-7845A8C981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B78FA3AE-BFB1-49C3-8A0E-A474AC3DF54D}"/>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955A0C78-43D4-4A05-9D3F-556CCFA41E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D6F24BA2-C478-48D0-BA0D-5521285DEB0D}"/>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9627CAED-EA17-43A1-B4B9-0352B974A8D6}"/>
              </a:ext>
            </a:extLst>
          </p:cNvPr>
          <p:cNvSpPr>
            <a:spLocks noGrp="1"/>
          </p:cNvSpPr>
          <p:nvPr>
            <p:ph type="dt" sz="half" idx="10"/>
          </p:nvPr>
        </p:nvSpPr>
        <p:spPr/>
        <p:txBody>
          <a:bodyPr/>
          <a:lstStyle/>
          <a:p>
            <a:fld id="{C4C58651-E4C3-4BFF-92A4-E925E9128C45}" type="datetimeFigureOut">
              <a:rPr lang="nl-NL" smtClean="0"/>
              <a:t>24-10-2022</a:t>
            </a:fld>
            <a:endParaRPr lang="nl-NL"/>
          </a:p>
        </p:txBody>
      </p:sp>
      <p:sp>
        <p:nvSpPr>
          <p:cNvPr id="8" name="Tijdelijke aanduiding voor voettekst 7">
            <a:extLst>
              <a:ext uri="{FF2B5EF4-FFF2-40B4-BE49-F238E27FC236}">
                <a16:creationId xmlns:a16="http://schemas.microsoft.com/office/drawing/2014/main" id="{9B1173DC-E6A5-410E-8ABF-C9136659E09F}"/>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421D9D36-46B6-4DC0-AAC9-48144B4E22E1}"/>
              </a:ext>
            </a:extLst>
          </p:cNvPr>
          <p:cNvSpPr>
            <a:spLocks noGrp="1"/>
          </p:cNvSpPr>
          <p:nvPr>
            <p:ph type="sldNum" sz="quarter" idx="12"/>
          </p:nvPr>
        </p:nvSpPr>
        <p:spPr/>
        <p:txBody>
          <a:bodyPr/>
          <a:lstStyle/>
          <a:p>
            <a:fld id="{C95E690B-131F-4487-8FCB-E2F38D41B183}" type="slidenum">
              <a:rPr lang="nl-NL" smtClean="0"/>
              <a:t>‹#›</a:t>
            </a:fld>
            <a:endParaRPr lang="nl-NL"/>
          </a:p>
        </p:txBody>
      </p:sp>
    </p:spTree>
    <p:extLst>
      <p:ext uri="{BB962C8B-B14F-4D97-AF65-F5344CB8AC3E}">
        <p14:creationId xmlns:p14="http://schemas.microsoft.com/office/powerpoint/2010/main" val="3694524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DB3C7A-EE05-492B-BBE6-E71297B80AA7}"/>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9286D291-BAA0-4C38-AEC9-88748F0D857C}"/>
              </a:ext>
            </a:extLst>
          </p:cNvPr>
          <p:cNvSpPr>
            <a:spLocks noGrp="1"/>
          </p:cNvSpPr>
          <p:nvPr>
            <p:ph type="dt" sz="half" idx="10"/>
          </p:nvPr>
        </p:nvSpPr>
        <p:spPr/>
        <p:txBody>
          <a:bodyPr/>
          <a:lstStyle/>
          <a:p>
            <a:fld id="{C4C58651-E4C3-4BFF-92A4-E925E9128C45}" type="datetimeFigureOut">
              <a:rPr lang="nl-NL" smtClean="0"/>
              <a:t>24-10-2022</a:t>
            </a:fld>
            <a:endParaRPr lang="nl-NL"/>
          </a:p>
        </p:txBody>
      </p:sp>
      <p:sp>
        <p:nvSpPr>
          <p:cNvPr id="4" name="Tijdelijke aanduiding voor voettekst 3">
            <a:extLst>
              <a:ext uri="{FF2B5EF4-FFF2-40B4-BE49-F238E27FC236}">
                <a16:creationId xmlns:a16="http://schemas.microsoft.com/office/drawing/2014/main" id="{457DB52A-AE61-4002-9D4B-30D672FC12C1}"/>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E6EC41AB-57BB-4B44-9954-DEDE4C5506B4}"/>
              </a:ext>
            </a:extLst>
          </p:cNvPr>
          <p:cNvSpPr>
            <a:spLocks noGrp="1"/>
          </p:cNvSpPr>
          <p:nvPr>
            <p:ph type="sldNum" sz="quarter" idx="12"/>
          </p:nvPr>
        </p:nvSpPr>
        <p:spPr/>
        <p:txBody>
          <a:bodyPr/>
          <a:lstStyle/>
          <a:p>
            <a:fld id="{C95E690B-131F-4487-8FCB-E2F38D41B183}" type="slidenum">
              <a:rPr lang="nl-NL" smtClean="0"/>
              <a:t>‹#›</a:t>
            </a:fld>
            <a:endParaRPr lang="nl-NL"/>
          </a:p>
        </p:txBody>
      </p:sp>
    </p:spTree>
    <p:extLst>
      <p:ext uri="{BB962C8B-B14F-4D97-AF65-F5344CB8AC3E}">
        <p14:creationId xmlns:p14="http://schemas.microsoft.com/office/powerpoint/2010/main" val="847061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2984B307-607D-41FF-8635-9A52623378A0}"/>
              </a:ext>
            </a:extLst>
          </p:cNvPr>
          <p:cNvSpPr>
            <a:spLocks noGrp="1"/>
          </p:cNvSpPr>
          <p:nvPr>
            <p:ph type="dt" sz="half" idx="10"/>
          </p:nvPr>
        </p:nvSpPr>
        <p:spPr/>
        <p:txBody>
          <a:bodyPr/>
          <a:lstStyle/>
          <a:p>
            <a:fld id="{C4C58651-E4C3-4BFF-92A4-E925E9128C45}" type="datetimeFigureOut">
              <a:rPr lang="nl-NL" smtClean="0"/>
              <a:t>24-10-2022</a:t>
            </a:fld>
            <a:endParaRPr lang="nl-NL"/>
          </a:p>
        </p:txBody>
      </p:sp>
      <p:sp>
        <p:nvSpPr>
          <p:cNvPr id="3" name="Tijdelijke aanduiding voor voettekst 2">
            <a:extLst>
              <a:ext uri="{FF2B5EF4-FFF2-40B4-BE49-F238E27FC236}">
                <a16:creationId xmlns:a16="http://schemas.microsoft.com/office/drawing/2014/main" id="{E0640CCE-FC14-4E54-BA50-425DC589B174}"/>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2D68CED7-865F-4FB7-9191-B1D5D9A7B531}"/>
              </a:ext>
            </a:extLst>
          </p:cNvPr>
          <p:cNvSpPr>
            <a:spLocks noGrp="1"/>
          </p:cNvSpPr>
          <p:nvPr>
            <p:ph type="sldNum" sz="quarter" idx="12"/>
          </p:nvPr>
        </p:nvSpPr>
        <p:spPr/>
        <p:txBody>
          <a:bodyPr/>
          <a:lstStyle/>
          <a:p>
            <a:fld id="{C95E690B-131F-4487-8FCB-E2F38D41B183}" type="slidenum">
              <a:rPr lang="nl-NL" smtClean="0"/>
              <a:t>‹#›</a:t>
            </a:fld>
            <a:endParaRPr lang="nl-NL"/>
          </a:p>
        </p:txBody>
      </p:sp>
    </p:spTree>
    <p:extLst>
      <p:ext uri="{BB962C8B-B14F-4D97-AF65-F5344CB8AC3E}">
        <p14:creationId xmlns:p14="http://schemas.microsoft.com/office/powerpoint/2010/main" val="537065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250905-D94D-4ABA-8D93-BC206336362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631CABBB-3F6C-41C8-81A1-CEA6D8F7D8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FDB533CF-0F8A-4D7F-B35F-A928CE9FBC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364BAB9-8752-49D9-8371-9F33D9FE5DCD}"/>
              </a:ext>
            </a:extLst>
          </p:cNvPr>
          <p:cNvSpPr>
            <a:spLocks noGrp="1"/>
          </p:cNvSpPr>
          <p:nvPr>
            <p:ph type="dt" sz="half" idx="10"/>
          </p:nvPr>
        </p:nvSpPr>
        <p:spPr/>
        <p:txBody>
          <a:bodyPr/>
          <a:lstStyle/>
          <a:p>
            <a:fld id="{C4C58651-E4C3-4BFF-92A4-E925E9128C45}" type="datetimeFigureOut">
              <a:rPr lang="nl-NL" smtClean="0"/>
              <a:t>24-10-2022</a:t>
            </a:fld>
            <a:endParaRPr lang="nl-NL"/>
          </a:p>
        </p:txBody>
      </p:sp>
      <p:sp>
        <p:nvSpPr>
          <p:cNvPr id="6" name="Tijdelijke aanduiding voor voettekst 5">
            <a:extLst>
              <a:ext uri="{FF2B5EF4-FFF2-40B4-BE49-F238E27FC236}">
                <a16:creationId xmlns:a16="http://schemas.microsoft.com/office/drawing/2014/main" id="{627149A9-1343-4EC9-AF98-563CA8425CC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FE55D11-72B2-4680-9BC0-6A81E972C662}"/>
              </a:ext>
            </a:extLst>
          </p:cNvPr>
          <p:cNvSpPr>
            <a:spLocks noGrp="1"/>
          </p:cNvSpPr>
          <p:nvPr>
            <p:ph type="sldNum" sz="quarter" idx="12"/>
          </p:nvPr>
        </p:nvSpPr>
        <p:spPr/>
        <p:txBody>
          <a:bodyPr/>
          <a:lstStyle/>
          <a:p>
            <a:fld id="{C95E690B-131F-4487-8FCB-E2F38D41B183}" type="slidenum">
              <a:rPr lang="nl-NL" smtClean="0"/>
              <a:t>‹#›</a:t>
            </a:fld>
            <a:endParaRPr lang="nl-NL"/>
          </a:p>
        </p:txBody>
      </p:sp>
    </p:spTree>
    <p:extLst>
      <p:ext uri="{BB962C8B-B14F-4D97-AF65-F5344CB8AC3E}">
        <p14:creationId xmlns:p14="http://schemas.microsoft.com/office/powerpoint/2010/main" val="2064965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33D8C4-583C-48D5-BF22-5C520D03555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88467242-9DF9-4551-8944-FF1C1155F7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75CC8910-EAB3-4095-9BDC-1180490D73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88030AC-39CC-4391-BC09-0C2C2B8E5DE4}"/>
              </a:ext>
            </a:extLst>
          </p:cNvPr>
          <p:cNvSpPr>
            <a:spLocks noGrp="1"/>
          </p:cNvSpPr>
          <p:nvPr>
            <p:ph type="dt" sz="half" idx="10"/>
          </p:nvPr>
        </p:nvSpPr>
        <p:spPr/>
        <p:txBody>
          <a:bodyPr/>
          <a:lstStyle/>
          <a:p>
            <a:fld id="{C4C58651-E4C3-4BFF-92A4-E925E9128C45}" type="datetimeFigureOut">
              <a:rPr lang="nl-NL" smtClean="0"/>
              <a:t>24-10-2022</a:t>
            </a:fld>
            <a:endParaRPr lang="nl-NL"/>
          </a:p>
        </p:txBody>
      </p:sp>
      <p:sp>
        <p:nvSpPr>
          <p:cNvPr id="6" name="Tijdelijke aanduiding voor voettekst 5">
            <a:extLst>
              <a:ext uri="{FF2B5EF4-FFF2-40B4-BE49-F238E27FC236}">
                <a16:creationId xmlns:a16="http://schemas.microsoft.com/office/drawing/2014/main" id="{CAF4CE8F-B36C-42B5-B34D-24D3FD97778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A0CA59C-B5BB-4FC7-AB99-7FD2AF253EBB}"/>
              </a:ext>
            </a:extLst>
          </p:cNvPr>
          <p:cNvSpPr>
            <a:spLocks noGrp="1"/>
          </p:cNvSpPr>
          <p:nvPr>
            <p:ph type="sldNum" sz="quarter" idx="12"/>
          </p:nvPr>
        </p:nvSpPr>
        <p:spPr/>
        <p:txBody>
          <a:bodyPr/>
          <a:lstStyle/>
          <a:p>
            <a:fld id="{C95E690B-131F-4487-8FCB-E2F38D41B183}" type="slidenum">
              <a:rPr lang="nl-NL" smtClean="0"/>
              <a:t>‹#›</a:t>
            </a:fld>
            <a:endParaRPr lang="nl-NL"/>
          </a:p>
        </p:txBody>
      </p:sp>
    </p:spTree>
    <p:extLst>
      <p:ext uri="{BB962C8B-B14F-4D97-AF65-F5344CB8AC3E}">
        <p14:creationId xmlns:p14="http://schemas.microsoft.com/office/powerpoint/2010/main" val="4209634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1925F65-10F3-415F-A1BD-8497240883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E76976C4-D7EA-4FFA-91F7-23572D3C42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2F49841-6D59-4328-8224-EA18781601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C58651-E4C3-4BFF-92A4-E925E9128C45}" type="datetimeFigureOut">
              <a:rPr lang="nl-NL" smtClean="0"/>
              <a:t>24-10-2022</a:t>
            </a:fld>
            <a:endParaRPr lang="nl-NL"/>
          </a:p>
        </p:txBody>
      </p:sp>
      <p:sp>
        <p:nvSpPr>
          <p:cNvPr id="5" name="Tijdelijke aanduiding voor voettekst 4">
            <a:extLst>
              <a:ext uri="{FF2B5EF4-FFF2-40B4-BE49-F238E27FC236}">
                <a16:creationId xmlns:a16="http://schemas.microsoft.com/office/drawing/2014/main" id="{14F74D8A-72C7-4D2D-8946-5D129FB7FA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D8A15769-1678-42B6-A7BE-B32BCC167B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5E690B-131F-4487-8FCB-E2F38D41B183}" type="slidenum">
              <a:rPr lang="nl-NL" smtClean="0"/>
              <a:t>‹#›</a:t>
            </a:fld>
            <a:endParaRPr lang="nl-NL"/>
          </a:p>
        </p:txBody>
      </p:sp>
    </p:spTree>
    <p:extLst>
      <p:ext uri="{BB962C8B-B14F-4D97-AF65-F5344CB8AC3E}">
        <p14:creationId xmlns:p14="http://schemas.microsoft.com/office/powerpoint/2010/main" val="1869996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e.a.reits@amc.uva.n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AD3A2A8E-ECD7-44FC-A1C2-89537900E8A5}"/>
              </a:ext>
            </a:extLst>
          </p:cNvPr>
          <p:cNvSpPr txBox="1"/>
          <p:nvPr/>
        </p:nvSpPr>
        <p:spPr>
          <a:xfrm>
            <a:off x="-80014" y="866063"/>
            <a:ext cx="12585818" cy="8802410"/>
          </a:xfrm>
          <a:prstGeom prst="rect">
            <a:avLst/>
          </a:prstGeom>
          <a:noFill/>
        </p:spPr>
        <p:txBody>
          <a:bodyPr wrap="none" rtlCol="0">
            <a:spAutoFit/>
          </a:bodyPr>
          <a:lstStyle/>
          <a:p>
            <a:pPr algn="ctr"/>
            <a:r>
              <a:rPr lang="nl-NL" sz="3200" dirty="0">
                <a:solidFill>
                  <a:srgbClr val="FF0000"/>
                </a:solidFill>
              </a:rPr>
              <a:t>HLA </a:t>
            </a:r>
            <a:r>
              <a:rPr lang="nl-NL" sz="3200" dirty="0" err="1">
                <a:solidFill>
                  <a:srgbClr val="FF0000"/>
                </a:solidFill>
              </a:rPr>
              <a:t>molecules</a:t>
            </a:r>
            <a:r>
              <a:rPr lang="nl-NL" sz="3200" dirty="0">
                <a:solidFill>
                  <a:srgbClr val="FF0000"/>
                </a:solidFill>
              </a:rPr>
              <a:t> in </a:t>
            </a:r>
            <a:r>
              <a:rPr lang="nl-NL" sz="3200" dirty="0" err="1">
                <a:solidFill>
                  <a:srgbClr val="FF0000"/>
                </a:solidFill>
              </a:rPr>
              <a:t>transplantation</a:t>
            </a:r>
            <a:r>
              <a:rPr lang="nl-NL" sz="3200" dirty="0">
                <a:solidFill>
                  <a:srgbClr val="FF0000"/>
                </a:solidFill>
              </a:rPr>
              <a:t>, </a:t>
            </a:r>
            <a:r>
              <a:rPr lang="nl-NL" sz="3200" dirty="0" err="1">
                <a:solidFill>
                  <a:srgbClr val="FF0000"/>
                </a:solidFill>
              </a:rPr>
              <a:t>autoimmunity</a:t>
            </a:r>
            <a:r>
              <a:rPr lang="nl-NL" sz="3200" dirty="0">
                <a:solidFill>
                  <a:srgbClr val="FF0000"/>
                </a:solidFill>
              </a:rPr>
              <a:t> </a:t>
            </a:r>
            <a:r>
              <a:rPr lang="nl-NL" sz="3200" dirty="0" err="1">
                <a:solidFill>
                  <a:srgbClr val="FF0000"/>
                </a:solidFill>
              </a:rPr>
              <a:t>and</a:t>
            </a:r>
            <a:r>
              <a:rPr lang="nl-NL" sz="3200" dirty="0">
                <a:solidFill>
                  <a:srgbClr val="FF0000"/>
                </a:solidFill>
              </a:rPr>
              <a:t> </a:t>
            </a:r>
            <a:r>
              <a:rPr lang="nl-NL" sz="3200" dirty="0" err="1">
                <a:solidFill>
                  <a:srgbClr val="FF0000"/>
                </a:solidFill>
              </a:rPr>
              <a:t>infection</a:t>
            </a:r>
            <a:r>
              <a:rPr lang="nl-NL" sz="3200" dirty="0">
                <a:solidFill>
                  <a:srgbClr val="FF0000"/>
                </a:solidFill>
              </a:rPr>
              <a:t> control.</a:t>
            </a:r>
          </a:p>
          <a:p>
            <a:pPr algn="ctr"/>
            <a:r>
              <a:rPr lang="hu-HU" sz="3200" dirty="0">
                <a:effectLst/>
                <a:highlight>
                  <a:srgbClr val="FFFF00"/>
                </a:highlight>
                <a:latin typeface="Segoe UI Web (East European)"/>
              </a:rPr>
              <a:t>HLA molekulák a transzplantációban, az autoimmunitásban </a:t>
            </a:r>
            <a:endParaRPr lang="de-CH" sz="3200" dirty="0">
              <a:effectLst/>
              <a:highlight>
                <a:srgbClr val="FFFF00"/>
              </a:highlight>
              <a:latin typeface="Segoe UI Web (East European)"/>
            </a:endParaRPr>
          </a:p>
          <a:p>
            <a:pPr algn="ctr"/>
            <a:r>
              <a:rPr lang="hu-HU" sz="3200" dirty="0">
                <a:effectLst/>
                <a:highlight>
                  <a:srgbClr val="FFFF00"/>
                </a:highlight>
                <a:latin typeface="Segoe UI Web (East European)"/>
              </a:rPr>
              <a:t>és az infekciókontrollban</a:t>
            </a:r>
          </a:p>
          <a:p>
            <a:pPr algn="ctr"/>
            <a:r>
              <a:rPr lang="nl-NL" sz="3200" i="1" dirty="0">
                <a:solidFill>
                  <a:srgbClr val="FF0000"/>
                </a:solidFill>
              </a:rPr>
              <a:t> </a:t>
            </a:r>
          </a:p>
          <a:p>
            <a:pPr algn="ctr"/>
            <a:r>
              <a:rPr lang="nl-NL" sz="3200" dirty="0">
                <a:solidFill>
                  <a:srgbClr val="FF0000"/>
                </a:solidFill>
              </a:rPr>
              <a:t>A comic </a:t>
            </a:r>
            <a:r>
              <a:rPr lang="nl-NL" sz="3200" dirty="0" err="1">
                <a:solidFill>
                  <a:srgbClr val="FF0000"/>
                </a:solidFill>
              </a:rPr>
              <a:t>Book</a:t>
            </a:r>
            <a:r>
              <a:rPr lang="nl-NL" sz="3200" dirty="0">
                <a:solidFill>
                  <a:srgbClr val="FF0000"/>
                </a:solidFill>
              </a:rPr>
              <a:t> adventure.</a:t>
            </a:r>
          </a:p>
          <a:p>
            <a:pPr algn="ctr"/>
            <a:r>
              <a:rPr lang="nl-NL" sz="3200" i="1" dirty="0">
                <a:solidFill>
                  <a:srgbClr val="FF0000"/>
                </a:solidFill>
              </a:rPr>
              <a:t>Egy k</a:t>
            </a:r>
            <a:r>
              <a:rPr lang="hu-HU" sz="3200" i="1" dirty="0">
                <a:solidFill>
                  <a:srgbClr val="FF0000"/>
                </a:solidFill>
              </a:rPr>
              <a:t>é</a:t>
            </a:r>
            <a:r>
              <a:rPr lang="nl-NL" sz="3200" i="1" dirty="0">
                <a:solidFill>
                  <a:srgbClr val="FF0000"/>
                </a:solidFill>
              </a:rPr>
              <a:t>preg</a:t>
            </a:r>
            <a:r>
              <a:rPr lang="hu-HU" sz="3200" i="1" dirty="0">
                <a:solidFill>
                  <a:srgbClr val="FF0000"/>
                </a:solidFill>
              </a:rPr>
              <a:t>é</a:t>
            </a:r>
            <a:r>
              <a:rPr lang="nl-NL" sz="3200" i="1" dirty="0">
                <a:solidFill>
                  <a:srgbClr val="FF0000"/>
                </a:solidFill>
              </a:rPr>
              <a:t>ny kaland. </a:t>
            </a:r>
          </a:p>
          <a:p>
            <a:pPr algn="ctr"/>
            <a:endParaRPr lang="nl-NL" sz="3200" dirty="0">
              <a:solidFill>
                <a:srgbClr val="FF0000"/>
              </a:solidFill>
            </a:endParaRPr>
          </a:p>
          <a:p>
            <a:pPr algn="ctr"/>
            <a:endParaRPr lang="nl-NL" sz="3200" dirty="0">
              <a:solidFill>
                <a:srgbClr val="FF0000"/>
              </a:solidFill>
            </a:endParaRPr>
          </a:p>
          <a:p>
            <a:pPr algn="ctr"/>
            <a:r>
              <a:rPr lang="nl-NL" sz="3200" dirty="0">
                <a:solidFill>
                  <a:srgbClr val="FF0000"/>
                </a:solidFill>
              </a:rPr>
              <a:t>By / </a:t>
            </a:r>
            <a:r>
              <a:rPr lang="nl-NL" sz="3200" i="1" dirty="0">
                <a:solidFill>
                  <a:srgbClr val="FF0000"/>
                </a:solidFill>
              </a:rPr>
              <a:t>Szerz</a:t>
            </a:r>
            <a:r>
              <a:rPr lang="hu-HU" sz="3200" i="1" dirty="0">
                <a:solidFill>
                  <a:srgbClr val="FF0000"/>
                </a:solidFill>
              </a:rPr>
              <a:t>ő</a:t>
            </a:r>
            <a:r>
              <a:rPr lang="nl-NL" sz="3200" i="1" dirty="0">
                <a:solidFill>
                  <a:srgbClr val="FF0000"/>
                </a:solidFill>
              </a:rPr>
              <a:t>k</a:t>
            </a:r>
          </a:p>
          <a:p>
            <a:pPr algn="ctr"/>
            <a:endParaRPr lang="nl-NL" sz="3200" dirty="0">
              <a:solidFill>
                <a:srgbClr val="FF0000"/>
              </a:solidFill>
            </a:endParaRPr>
          </a:p>
          <a:p>
            <a:pPr algn="ctr"/>
            <a:r>
              <a:rPr lang="nl-NL" sz="3200" dirty="0">
                <a:solidFill>
                  <a:srgbClr val="FF0000"/>
                </a:solidFill>
              </a:rPr>
              <a:t>Eric Reits and/</a:t>
            </a:r>
            <a:r>
              <a:rPr lang="hu-HU" sz="3200" i="1" dirty="0">
                <a:solidFill>
                  <a:srgbClr val="FF0000"/>
                </a:solidFill>
              </a:rPr>
              <a:t>é</a:t>
            </a:r>
            <a:r>
              <a:rPr lang="nl-NL" sz="3200" i="1" dirty="0">
                <a:solidFill>
                  <a:srgbClr val="FF0000"/>
                </a:solidFill>
              </a:rPr>
              <a:t>s </a:t>
            </a:r>
            <a:r>
              <a:rPr lang="nl-NL" sz="3200" dirty="0">
                <a:solidFill>
                  <a:srgbClr val="FF0000"/>
                </a:solidFill>
              </a:rPr>
              <a:t> Jacques Neefjes</a:t>
            </a:r>
          </a:p>
          <a:p>
            <a:pPr algn="ctr"/>
            <a:endParaRPr lang="nl-NL" sz="3200" dirty="0">
              <a:solidFill>
                <a:srgbClr val="FF0000"/>
              </a:solidFill>
            </a:endParaRPr>
          </a:p>
          <a:p>
            <a:pPr algn="ctr"/>
            <a:r>
              <a:rPr lang="en-US" b="0" i="0" dirty="0">
                <a:solidFill>
                  <a:srgbClr val="212121"/>
                </a:solidFill>
                <a:effectLst/>
                <a:latin typeface="BlinkMacSystemFont"/>
              </a:rPr>
              <a:t>Department of Medical Biology, Amsterdam UMC, location AMC, </a:t>
            </a:r>
            <a:r>
              <a:rPr lang="en-US" b="0" i="0" dirty="0" err="1">
                <a:solidFill>
                  <a:srgbClr val="212121"/>
                </a:solidFill>
                <a:effectLst/>
                <a:latin typeface="BlinkMacSystemFont"/>
              </a:rPr>
              <a:t>Meibergdreef</a:t>
            </a:r>
            <a:r>
              <a:rPr lang="en-US" b="0" i="0" dirty="0">
                <a:solidFill>
                  <a:srgbClr val="212121"/>
                </a:solidFill>
                <a:effectLst/>
                <a:latin typeface="BlinkMacSystemFont"/>
              </a:rPr>
              <a:t> 15, 1105 AZ Amsterdam, The Netherlands.</a:t>
            </a:r>
          </a:p>
          <a:p>
            <a:pPr algn="ctr"/>
            <a:r>
              <a:rPr lang="en-US" b="0" i="0" dirty="0">
                <a:solidFill>
                  <a:srgbClr val="212121"/>
                </a:solidFill>
                <a:effectLst/>
                <a:latin typeface="BlinkMacSystemFont"/>
              </a:rPr>
              <a:t>Department of Cell and Chemical Biology, ONCODE Institute, Leiden University Medical Centre LUMC, The Netherlands </a:t>
            </a:r>
          </a:p>
          <a:p>
            <a:pPr algn="ctr"/>
            <a:r>
              <a:rPr lang="en-US" b="0" i="0" dirty="0">
                <a:solidFill>
                  <a:srgbClr val="212121"/>
                </a:solidFill>
                <a:effectLst/>
                <a:latin typeface="BlinkMacSystemFont"/>
              </a:rPr>
              <a:t>Contact: </a:t>
            </a:r>
            <a:r>
              <a:rPr lang="en-US" b="0" i="0" dirty="0">
                <a:effectLst/>
                <a:latin typeface="BlinkMacSystemFont"/>
                <a:hlinkClick r:id="rId2">
                  <a:extLst>
                    <a:ext uri="{A12FA001-AC4F-418D-AE19-62706E023703}">
                      <ahyp:hlinkClr xmlns:ahyp="http://schemas.microsoft.com/office/drawing/2018/hyperlinkcolor" val="tx"/>
                    </a:ext>
                  </a:extLst>
                </a:hlinkClick>
              </a:rPr>
              <a:t>e.a.reits@amc.uva.nl</a:t>
            </a:r>
            <a:r>
              <a:rPr lang="en-US" b="0" i="0" dirty="0">
                <a:effectLst/>
                <a:latin typeface="BlinkMacSystemFont"/>
              </a:rPr>
              <a:t> </a:t>
            </a:r>
            <a:r>
              <a:rPr lang="en-US" b="0" i="0" dirty="0">
                <a:solidFill>
                  <a:srgbClr val="212121"/>
                </a:solidFill>
                <a:effectLst/>
                <a:latin typeface="BlinkMacSystemFont"/>
              </a:rPr>
              <a:t>or </a:t>
            </a:r>
            <a:r>
              <a:rPr lang="en-US" b="0" i="0" u="sng" dirty="0">
                <a:solidFill>
                  <a:srgbClr val="212121"/>
                </a:solidFill>
                <a:effectLst/>
                <a:latin typeface="BlinkMacSystemFont"/>
              </a:rPr>
              <a:t>j.j.c.neefjes@lumc.nl</a:t>
            </a:r>
          </a:p>
          <a:p>
            <a:pPr algn="ctr"/>
            <a:endParaRPr lang="nl-NL" sz="3200" dirty="0">
              <a:solidFill>
                <a:srgbClr val="FF0000"/>
              </a:solidFill>
            </a:endParaRPr>
          </a:p>
          <a:p>
            <a:pPr algn="ctr"/>
            <a:endParaRPr lang="nl-NL" sz="3200" dirty="0">
              <a:solidFill>
                <a:srgbClr val="FF0000"/>
              </a:solidFill>
            </a:endParaRPr>
          </a:p>
          <a:p>
            <a:pPr algn="ctr"/>
            <a:endParaRPr lang="nl-NL" sz="3200" dirty="0">
              <a:solidFill>
                <a:srgbClr val="FF0000"/>
              </a:solidFill>
            </a:endParaRPr>
          </a:p>
          <a:p>
            <a:pPr algn="ctr"/>
            <a:endParaRPr lang="nl-NL" sz="3200" dirty="0">
              <a:solidFill>
                <a:srgbClr val="FF0000"/>
              </a:solidFill>
            </a:endParaRPr>
          </a:p>
        </p:txBody>
      </p:sp>
    </p:spTree>
    <p:extLst>
      <p:ext uri="{BB962C8B-B14F-4D97-AF65-F5344CB8AC3E}">
        <p14:creationId xmlns:p14="http://schemas.microsoft.com/office/powerpoint/2010/main" val="120826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inhoud 6">
            <a:extLst>
              <a:ext uri="{FF2B5EF4-FFF2-40B4-BE49-F238E27FC236}">
                <a16:creationId xmlns:a16="http://schemas.microsoft.com/office/drawing/2014/main" id="{50A2AED2-302E-4963-A714-B91B1E128A9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52653" y="580135"/>
            <a:ext cx="8904546" cy="5697729"/>
          </a:xfrm>
        </p:spPr>
      </p:pic>
    </p:spTree>
    <p:extLst>
      <p:ext uri="{BB962C8B-B14F-4D97-AF65-F5344CB8AC3E}">
        <p14:creationId xmlns:p14="http://schemas.microsoft.com/office/powerpoint/2010/main" val="1925597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F7A9A-AD73-4540-B0DC-F1F4D822EE10}"/>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16480D1E-289E-47CC-A418-61182DA9FB7B}"/>
              </a:ext>
            </a:extLst>
          </p:cNvPr>
          <p:cNvSpPr>
            <a:spLocks noGrp="1"/>
          </p:cNvSpPr>
          <p:nvPr>
            <p:ph idx="1"/>
          </p:nvPr>
        </p:nvSpPr>
        <p:spPr/>
        <p:txBody>
          <a:bodyPr>
            <a:normAutofit fontScale="92500"/>
          </a:bodyPr>
          <a:lstStyle/>
          <a:p>
            <a:pPr marL="0" indent="0">
              <a:buNone/>
            </a:pPr>
            <a:r>
              <a:rPr lang="en-US" i="1" dirty="0"/>
              <a:t>The most important HLA molecules for transplantation are termed HLA-A, HLA-B and HLA-C for MHC class I and HLA-DR, HLA-DQ and HLA-DP for MHC class II. HLA-A, -B and -C are present on virtually all our cells (except red blood cells) while HLA-DR, HLA-DQ and HLA-DP are mainly on immune cells. </a:t>
            </a:r>
          </a:p>
          <a:p>
            <a:pPr marL="0" indent="0">
              <a:buNone/>
            </a:pPr>
            <a:endParaRPr lang="en-US" i="1" dirty="0"/>
          </a:p>
          <a:p>
            <a:pPr marL="0" indent="0">
              <a:buNone/>
            </a:pPr>
            <a:r>
              <a:rPr lang="hu-HU" dirty="0">
                <a:effectLst/>
                <a:highlight>
                  <a:srgbClr val="FFFF00"/>
                </a:highlight>
                <a:latin typeface="Segoe UI Web (East European)"/>
              </a:rPr>
              <a:t>A transzplantációhoz szükséges legfontosabb HLA molekulákat HLA-A, HLA-B és HLA-C-nek nevezik az MHC I. osztályban és HLA-DR, HLA-DQ és HLA-DP az MHC II. osztályban. A HLA-A, -B és -C gyakorlatilag minden sejtünkön jelen van (kivéve a vörösvértesteket), míg a HLA-DR, HLA-DQ és HLA-DP főleg az immunsejteken. </a:t>
            </a:r>
          </a:p>
          <a:p>
            <a:pPr marL="0" indent="0">
              <a:buNone/>
            </a:pPr>
            <a:endParaRPr lang="nl-NL" i="1" dirty="0"/>
          </a:p>
        </p:txBody>
      </p:sp>
    </p:spTree>
    <p:extLst>
      <p:ext uri="{BB962C8B-B14F-4D97-AF65-F5344CB8AC3E}">
        <p14:creationId xmlns:p14="http://schemas.microsoft.com/office/powerpoint/2010/main" val="2070288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5673AA-D47F-433B-8D58-CA216A3047DC}"/>
              </a:ext>
            </a:extLst>
          </p:cNvPr>
          <p:cNvSpPr>
            <a:spLocks noGrp="1"/>
          </p:cNvSpPr>
          <p:nvPr>
            <p:ph type="title"/>
          </p:nvPr>
        </p:nvSpPr>
        <p:spPr/>
        <p:txBody>
          <a:bodyPr/>
          <a:lstStyle/>
          <a:p>
            <a:endParaRPr lang="nl-NL"/>
          </a:p>
        </p:txBody>
      </p:sp>
      <p:pic>
        <p:nvPicPr>
          <p:cNvPr id="5" name="Tijdelijke aanduiding voor inhoud 4">
            <a:extLst>
              <a:ext uri="{FF2B5EF4-FFF2-40B4-BE49-F238E27FC236}">
                <a16:creationId xmlns:a16="http://schemas.microsoft.com/office/drawing/2014/main" id="{966B0D1A-5FD6-4194-82BC-E799BB4B256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46021" y="1561724"/>
            <a:ext cx="6905122" cy="4615239"/>
          </a:xfrm>
        </p:spPr>
      </p:pic>
    </p:spTree>
    <p:extLst>
      <p:ext uri="{BB962C8B-B14F-4D97-AF65-F5344CB8AC3E}">
        <p14:creationId xmlns:p14="http://schemas.microsoft.com/office/powerpoint/2010/main" val="174664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9C55BDD2-0174-4079-ACB3-5D58C46AADB7}"/>
              </a:ext>
            </a:extLst>
          </p:cNvPr>
          <p:cNvSpPr>
            <a:spLocks noGrp="1"/>
          </p:cNvSpPr>
          <p:nvPr>
            <p:ph idx="1"/>
          </p:nvPr>
        </p:nvSpPr>
        <p:spPr>
          <a:xfrm>
            <a:off x="777240" y="876391"/>
            <a:ext cx="10515600" cy="5385072"/>
          </a:xfrm>
        </p:spPr>
        <p:txBody>
          <a:bodyPr>
            <a:normAutofit fontScale="92500" lnSpcReduction="10000"/>
          </a:bodyPr>
          <a:lstStyle/>
          <a:p>
            <a:pPr marL="0" indent="0">
              <a:buNone/>
            </a:pPr>
            <a:r>
              <a:rPr lang="en-US" sz="2000" i="1" dirty="0">
                <a:latin typeface="Calibri" panose="020F0502020204030204" pitchFamily="34" charset="0"/>
                <a:ea typeface="Calibri" panose="020F0502020204030204" pitchFamily="34" charset="0"/>
                <a:cs typeface="Times New Roman" panose="02020603050405020304" pitchFamily="18" charset="0"/>
              </a:rPr>
              <a:t>HLA molecules</a:t>
            </a:r>
            <a:r>
              <a:rPr lang="en-US" sz="2000" i="1" dirty="0">
                <a:effectLst/>
                <a:latin typeface="Calibri" panose="020F0502020204030204" pitchFamily="34" charset="0"/>
                <a:ea typeface="Calibri" panose="020F0502020204030204" pitchFamily="34" charset="0"/>
                <a:cs typeface="Times New Roman" panose="02020603050405020304" pitchFamily="18" charset="0"/>
              </a:rPr>
              <a:t> are so polymorphic that pregnant women often make antibodies to the different HLA types of the father. This could be used to determine the father in times before genetic testing was available. But these sera of pregnant women were also used for tissue transplantation. </a:t>
            </a:r>
          </a:p>
          <a:p>
            <a:pPr marL="0" indent="0">
              <a:buNone/>
            </a:pPr>
            <a:r>
              <a:rPr lang="en-US" sz="2000" i="1" dirty="0">
                <a:effectLst/>
                <a:latin typeface="Calibri" panose="020F0502020204030204" pitchFamily="34" charset="0"/>
                <a:ea typeface="Calibri" panose="020F0502020204030204" pitchFamily="34" charset="0"/>
                <a:cs typeface="Times New Roman" panose="02020603050405020304" pitchFamily="18" charset="0"/>
              </a:rPr>
              <a:t>In workshops, sera from these women were exchanged between labs and the different serum responses named in HLA workshops. This is how HLA-A, -B and –C were identified and different forms of these as well. These were simply numbered HLA-A1, the next one HLA-A2 etc. This also happened with the HLA-DR, -DQ and –DP molecules. So, your tissues may have (as an example) </a:t>
            </a:r>
            <a:r>
              <a:rPr lang="en-US" sz="2000" b="0" i="1" dirty="0">
                <a:solidFill>
                  <a:srgbClr val="212121"/>
                </a:solidFill>
                <a:effectLst/>
                <a:latin typeface="wf_segoe-ui_normal"/>
              </a:rPr>
              <a:t>HLA-A1, -B8, -Cw7, -DR3, -DQ2 and DPw1 proteins </a:t>
            </a:r>
            <a:r>
              <a:rPr lang="en-US" sz="2000" i="1" dirty="0">
                <a:effectLst/>
                <a:latin typeface="Calibri" panose="020F0502020204030204" pitchFamily="34" charset="0"/>
                <a:ea typeface="Calibri" panose="020F0502020204030204" pitchFamily="34" charset="0"/>
                <a:cs typeface="Times New Roman" panose="02020603050405020304" pitchFamily="18" charset="0"/>
              </a:rPr>
              <a:t>from your mother and </a:t>
            </a:r>
            <a:r>
              <a:rPr lang="en-US" sz="2000" b="0" i="1" dirty="0">
                <a:solidFill>
                  <a:srgbClr val="212121"/>
                </a:solidFill>
                <a:effectLst/>
                <a:latin typeface="wf_segoe-ui_normal"/>
              </a:rPr>
              <a:t>HLA-A2, -B27, -Cw1, -DR4, -DQ3 and DPw4</a:t>
            </a:r>
            <a:r>
              <a:rPr lang="en-US" sz="2000" i="1" dirty="0">
                <a:effectLst/>
                <a:latin typeface="Calibri" panose="020F0502020204030204" pitchFamily="34" charset="0"/>
                <a:ea typeface="Calibri" panose="020F0502020204030204" pitchFamily="34" charset="0"/>
                <a:cs typeface="Times New Roman" panose="02020603050405020304" pitchFamily="18" charset="0"/>
              </a:rPr>
              <a:t> proteins from your father. </a:t>
            </a:r>
          </a:p>
          <a:p>
            <a:pPr marL="0" indent="0">
              <a:buNone/>
            </a:pPr>
            <a:endParaRPr lang="en-US" sz="2000" i="1" dirty="0">
              <a:latin typeface="Calibri" panose="020F0502020204030204" pitchFamily="34" charset="0"/>
              <a:cs typeface="Times New Roman" panose="02020603050405020304" pitchFamily="18" charset="0"/>
            </a:endParaRPr>
          </a:p>
          <a:p>
            <a:pPr marL="0" indent="0">
              <a:buNone/>
            </a:pPr>
            <a:r>
              <a:rPr lang="hu-HU" sz="2000" dirty="0">
                <a:effectLst/>
                <a:highlight>
                  <a:srgbClr val="FFFF00"/>
                </a:highlight>
                <a:latin typeface="Segoe UI Web (East European)"/>
              </a:rPr>
              <a:t>A HLA molekulák annyira polimorfak, hogy a terhes nők gyakran antitesteket termelnek az apa különböző HLA típusai ellen. Ez egykoron felhasználható volt az apaság megállapítására, </a:t>
            </a:r>
            <a:r>
              <a:rPr lang="de-CH" sz="2000" dirty="0" err="1">
                <a:effectLst/>
                <a:highlight>
                  <a:srgbClr val="FFFF00"/>
                </a:highlight>
                <a:latin typeface="Segoe UI Web (East European)"/>
              </a:rPr>
              <a:t>amikor</a:t>
            </a:r>
            <a:r>
              <a:rPr lang="hu-HU" sz="2000" dirty="0">
                <a:effectLst/>
                <a:highlight>
                  <a:srgbClr val="FFFF00"/>
                </a:highlight>
                <a:latin typeface="Segoe UI Web (East European)"/>
              </a:rPr>
              <a:t> a genetikai vizsgálatok </a:t>
            </a:r>
            <a:r>
              <a:rPr lang="de-CH" sz="2000" dirty="0" err="1">
                <a:effectLst/>
                <a:highlight>
                  <a:srgbClr val="FFFF00"/>
                </a:highlight>
                <a:latin typeface="Segoe UI Web (East European)"/>
              </a:rPr>
              <a:t>még</a:t>
            </a:r>
            <a:r>
              <a:rPr lang="de-CH" sz="2000" dirty="0">
                <a:effectLst/>
                <a:highlight>
                  <a:srgbClr val="FFFF00"/>
                </a:highlight>
                <a:latin typeface="Segoe UI Web (East European)"/>
              </a:rPr>
              <a:t> </a:t>
            </a:r>
            <a:r>
              <a:rPr lang="de-CH" sz="2000" dirty="0" err="1">
                <a:effectLst/>
                <a:highlight>
                  <a:srgbClr val="FFFF00"/>
                </a:highlight>
                <a:latin typeface="Segoe UI Web (East European)"/>
              </a:rPr>
              <a:t>nem</a:t>
            </a:r>
            <a:r>
              <a:rPr lang="de-CH" sz="2000" dirty="0">
                <a:effectLst/>
                <a:highlight>
                  <a:srgbClr val="FFFF00"/>
                </a:highlight>
                <a:latin typeface="Segoe UI Web (East European)"/>
              </a:rPr>
              <a:t> </a:t>
            </a:r>
            <a:r>
              <a:rPr lang="hu-HU" sz="2000" dirty="0">
                <a:effectLst/>
                <a:highlight>
                  <a:srgbClr val="FFFF00"/>
                </a:highlight>
                <a:latin typeface="Segoe UI Web (East European)"/>
              </a:rPr>
              <a:t>léteztek. De</a:t>
            </a:r>
            <a:r>
              <a:rPr lang="de-CH" sz="2000" dirty="0">
                <a:effectLst/>
                <a:highlight>
                  <a:srgbClr val="FFFF00"/>
                </a:highlight>
                <a:latin typeface="Segoe UI Web (East European)"/>
              </a:rPr>
              <a:t> </a:t>
            </a:r>
            <a:r>
              <a:rPr lang="hu-HU" sz="2000" dirty="0">
                <a:effectLst/>
                <a:highlight>
                  <a:srgbClr val="FFFF00"/>
                </a:highlight>
                <a:latin typeface="Segoe UI Web (East European)"/>
              </a:rPr>
              <a:t>a terhes nők </a:t>
            </a:r>
            <a:r>
              <a:rPr lang="de-CH" sz="2000" dirty="0" err="1">
                <a:effectLst/>
                <a:highlight>
                  <a:srgbClr val="FFFF00"/>
                </a:highlight>
                <a:latin typeface="Segoe UI Web (East European)"/>
              </a:rPr>
              <a:t>ezen</a:t>
            </a:r>
            <a:r>
              <a:rPr lang="de-CH" sz="2000" dirty="0">
                <a:effectLst/>
                <a:highlight>
                  <a:srgbClr val="FFFF00"/>
                </a:highlight>
                <a:latin typeface="Segoe UI Web (East European)"/>
              </a:rPr>
              <a:t> </a:t>
            </a:r>
            <a:r>
              <a:rPr lang="hu-HU" sz="2000" dirty="0">
                <a:effectLst/>
                <a:highlight>
                  <a:srgbClr val="FFFF00"/>
                </a:highlight>
                <a:latin typeface="Segoe UI Web (East European)"/>
              </a:rPr>
              <a:t>antitesteit szövetátültetéskor is használták. </a:t>
            </a:r>
            <a:endParaRPr lang="de-CH" sz="2000" dirty="0">
              <a:effectLst/>
              <a:highlight>
                <a:srgbClr val="FFFF00"/>
              </a:highlight>
              <a:latin typeface="Segoe UI Web (East European)"/>
            </a:endParaRPr>
          </a:p>
          <a:p>
            <a:pPr marL="0" indent="0">
              <a:buNone/>
            </a:pPr>
            <a:r>
              <a:rPr lang="hu-HU" sz="2000" dirty="0">
                <a:effectLst/>
                <a:highlight>
                  <a:srgbClr val="00FF00"/>
                </a:highlight>
                <a:latin typeface="Segoe UI Web (East European)"/>
              </a:rPr>
              <a:t>A </a:t>
            </a:r>
            <a:r>
              <a:rPr lang="de-CH" sz="2000" dirty="0" err="1">
                <a:highlight>
                  <a:srgbClr val="00FF00"/>
                </a:highlight>
                <a:latin typeface="Segoe UI Web (East European)"/>
              </a:rPr>
              <a:t>konferenci</a:t>
            </a:r>
            <a:r>
              <a:rPr lang="hu-HU" sz="2000" dirty="0">
                <a:highlight>
                  <a:srgbClr val="00FF00"/>
                </a:highlight>
                <a:latin typeface="Segoe UI Web (East European)"/>
              </a:rPr>
              <a:t>á</a:t>
            </a:r>
            <a:r>
              <a:rPr lang="de-CH" sz="2000" dirty="0" err="1">
                <a:highlight>
                  <a:srgbClr val="00FF00"/>
                </a:highlight>
                <a:latin typeface="Segoe UI Web (East European)"/>
              </a:rPr>
              <a:t>kon</a:t>
            </a:r>
            <a:r>
              <a:rPr lang="hu-HU" sz="2000" dirty="0">
                <a:effectLst/>
                <a:highlight>
                  <a:srgbClr val="00FF00"/>
                </a:highlight>
                <a:latin typeface="Segoe UI Web (East European)"/>
              </a:rPr>
              <a:t> </a:t>
            </a:r>
            <a:r>
              <a:rPr lang="de-CH" sz="2000" dirty="0">
                <a:effectLst/>
                <a:highlight>
                  <a:srgbClr val="00FF00"/>
                </a:highlight>
                <a:latin typeface="Segoe UI Web (East European)"/>
              </a:rPr>
              <a:t>a </a:t>
            </a:r>
            <a:r>
              <a:rPr lang="de-CH" sz="2000" dirty="0" err="1">
                <a:effectLst/>
                <a:highlight>
                  <a:srgbClr val="00FF00"/>
                </a:highlight>
                <a:latin typeface="Segoe UI Web (East European)"/>
              </a:rPr>
              <a:t>laboratoriumok</a:t>
            </a:r>
            <a:r>
              <a:rPr lang="de-CH" sz="2000" dirty="0">
                <a:effectLst/>
                <a:highlight>
                  <a:srgbClr val="00FF00"/>
                </a:highlight>
                <a:latin typeface="Segoe UI Web (East European)"/>
              </a:rPr>
              <a:t> </a:t>
            </a:r>
            <a:r>
              <a:rPr lang="hu-HU" sz="2000" dirty="0">
                <a:effectLst/>
                <a:highlight>
                  <a:srgbClr val="00FF00"/>
                </a:highlight>
                <a:latin typeface="Segoe UI Web (East European)"/>
              </a:rPr>
              <a:t>ezeknek a nőknek a szérumait </a:t>
            </a:r>
            <a:r>
              <a:rPr lang="de-CH" sz="2000" dirty="0" err="1">
                <a:effectLst/>
                <a:highlight>
                  <a:srgbClr val="00FF00"/>
                </a:highlight>
                <a:latin typeface="Segoe UI Web (East European)"/>
              </a:rPr>
              <a:t>egym</a:t>
            </a:r>
            <a:r>
              <a:rPr lang="hu-HU" sz="2000" dirty="0">
                <a:effectLst/>
                <a:highlight>
                  <a:srgbClr val="00FF00"/>
                </a:highlight>
                <a:latin typeface="Segoe UI Web (East European)"/>
              </a:rPr>
              <a:t>á</a:t>
            </a:r>
            <a:r>
              <a:rPr lang="de-CH" sz="2000" dirty="0" err="1">
                <a:effectLst/>
                <a:highlight>
                  <a:srgbClr val="00FF00"/>
                </a:highlight>
                <a:latin typeface="Segoe UI Web (East European)"/>
              </a:rPr>
              <a:t>ssal</a:t>
            </a:r>
            <a:r>
              <a:rPr lang="de-CH" sz="2000" dirty="0">
                <a:effectLst/>
                <a:highlight>
                  <a:srgbClr val="00FF00"/>
                </a:highlight>
                <a:latin typeface="Segoe UI Web (East European)"/>
              </a:rPr>
              <a:t> </a:t>
            </a:r>
            <a:r>
              <a:rPr lang="de-CH" sz="2000" dirty="0" err="1">
                <a:effectLst/>
                <a:highlight>
                  <a:srgbClr val="00FF00"/>
                </a:highlight>
                <a:latin typeface="Segoe UI Web (East European)"/>
              </a:rPr>
              <a:t>ki</a:t>
            </a:r>
            <a:r>
              <a:rPr lang="hu-HU" sz="2000" dirty="0">
                <a:effectLst/>
                <a:highlight>
                  <a:srgbClr val="00FF00"/>
                </a:highlight>
                <a:latin typeface="Segoe UI Web (East European)"/>
              </a:rPr>
              <a:t>cserélték</a:t>
            </a:r>
            <a:r>
              <a:rPr lang="de-CH" sz="2000" dirty="0">
                <a:effectLst/>
                <a:highlight>
                  <a:srgbClr val="00FF00"/>
                </a:highlight>
                <a:latin typeface="Segoe UI Web (East European)"/>
              </a:rPr>
              <a:t>, </a:t>
            </a:r>
            <a:r>
              <a:rPr lang="hu-HU" sz="2000" dirty="0" err="1">
                <a:highlight>
                  <a:srgbClr val="00FF00"/>
                </a:highlight>
                <a:latin typeface="Segoe UI Web (East European)"/>
              </a:rPr>
              <a:t>ú</a:t>
            </a:r>
            <a:r>
              <a:rPr lang="de-CH" sz="2000" dirty="0" err="1">
                <a:effectLst/>
                <a:highlight>
                  <a:srgbClr val="00FF00"/>
                </a:highlight>
                <a:latin typeface="Segoe UI Web (East European)"/>
              </a:rPr>
              <a:t>jra</a:t>
            </a:r>
            <a:r>
              <a:rPr lang="de-CH" sz="2000" dirty="0">
                <a:effectLst/>
                <a:highlight>
                  <a:srgbClr val="00FF00"/>
                </a:highlight>
                <a:latin typeface="Segoe UI Web (East European)"/>
              </a:rPr>
              <a:t> </a:t>
            </a:r>
            <a:r>
              <a:rPr lang="de-CH" sz="2000" dirty="0" err="1">
                <a:effectLst/>
                <a:highlight>
                  <a:srgbClr val="00FF00"/>
                </a:highlight>
                <a:latin typeface="Segoe UI Web (East European)"/>
              </a:rPr>
              <a:t>tesztelt</a:t>
            </a:r>
            <a:r>
              <a:rPr lang="hu-HU" sz="2000" dirty="0">
                <a:effectLst/>
                <a:highlight>
                  <a:srgbClr val="00FF00"/>
                </a:highlight>
                <a:latin typeface="Segoe UI Web (East European)"/>
              </a:rPr>
              <a:t>é</a:t>
            </a:r>
            <a:r>
              <a:rPr lang="de-CH" sz="2000" dirty="0">
                <a:effectLst/>
                <a:highlight>
                  <a:srgbClr val="00FF00"/>
                </a:highlight>
                <a:latin typeface="Segoe UI Web (East European)"/>
              </a:rPr>
              <a:t>k, </a:t>
            </a:r>
            <a:r>
              <a:rPr lang="hu-HU" sz="2000" dirty="0">
                <a:effectLst/>
                <a:highlight>
                  <a:srgbClr val="00FF00"/>
                </a:highlight>
                <a:latin typeface="Segoe UI Web (East European)"/>
              </a:rPr>
              <a:t>és </a:t>
            </a:r>
            <a:r>
              <a:rPr lang="de-CH" sz="2000" dirty="0" err="1">
                <a:effectLst/>
                <a:highlight>
                  <a:srgbClr val="00FF00"/>
                </a:highlight>
                <a:latin typeface="Segoe UI Web (East European)"/>
              </a:rPr>
              <a:t>az</a:t>
            </a:r>
            <a:r>
              <a:rPr lang="de-CH" sz="2000" dirty="0">
                <a:effectLst/>
                <a:highlight>
                  <a:srgbClr val="00FF00"/>
                </a:highlight>
                <a:latin typeface="Segoe UI Web (East European)"/>
              </a:rPr>
              <a:t> </a:t>
            </a:r>
            <a:r>
              <a:rPr lang="de-CH" sz="2000" dirty="0" err="1">
                <a:effectLst/>
                <a:highlight>
                  <a:srgbClr val="00FF00"/>
                </a:highlight>
                <a:latin typeface="Segoe UI Web (East European)"/>
              </a:rPr>
              <a:t>eredm</a:t>
            </a:r>
            <a:r>
              <a:rPr lang="hu-HU" sz="2000" dirty="0">
                <a:effectLst/>
                <a:highlight>
                  <a:srgbClr val="00FF00"/>
                </a:highlight>
                <a:latin typeface="Segoe UI Web (East European)"/>
              </a:rPr>
              <a:t>é</a:t>
            </a:r>
            <a:r>
              <a:rPr lang="de-CH" sz="2000" dirty="0" err="1">
                <a:effectLst/>
                <a:highlight>
                  <a:srgbClr val="00FF00"/>
                </a:highlight>
                <a:latin typeface="Segoe UI Web (East European)"/>
              </a:rPr>
              <a:t>nyek</a:t>
            </a:r>
            <a:r>
              <a:rPr lang="de-CH" sz="2000" dirty="0">
                <a:effectLst/>
                <a:highlight>
                  <a:srgbClr val="00FF00"/>
                </a:highlight>
                <a:latin typeface="Segoe UI Web (East European)"/>
              </a:rPr>
              <a:t> </a:t>
            </a:r>
            <a:r>
              <a:rPr lang="de-CH" sz="2000" dirty="0" err="1">
                <a:effectLst/>
                <a:highlight>
                  <a:srgbClr val="00FF00"/>
                </a:highlight>
                <a:latin typeface="Segoe UI Web (East European)"/>
              </a:rPr>
              <a:t>alapj</a:t>
            </a:r>
            <a:r>
              <a:rPr lang="hu-HU" sz="2000" dirty="0">
                <a:effectLst/>
                <a:highlight>
                  <a:srgbClr val="00FF00"/>
                </a:highlight>
                <a:latin typeface="Segoe UI Web (East European)"/>
              </a:rPr>
              <a:t>á</a:t>
            </a:r>
            <a:r>
              <a:rPr lang="de-CH" sz="2000" dirty="0">
                <a:effectLst/>
                <a:highlight>
                  <a:srgbClr val="00FF00"/>
                </a:highlight>
                <a:latin typeface="Segoe UI Web (East European)"/>
              </a:rPr>
              <a:t>n </a:t>
            </a:r>
            <a:r>
              <a:rPr lang="de-CH" sz="2000" dirty="0" err="1">
                <a:effectLst/>
                <a:highlight>
                  <a:srgbClr val="00FF00"/>
                </a:highlight>
                <a:latin typeface="Segoe UI Web (East European)"/>
              </a:rPr>
              <a:t>meghat</a:t>
            </a:r>
            <a:r>
              <a:rPr lang="hu-HU" sz="2000" dirty="0">
                <a:effectLst/>
                <a:highlight>
                  <a:srgbClr val="00FF00"/>
                </a:highlight>
                <a:latin typeface="Segoe UI Web (East European)"/>
              </a:rPr>
              <a:t>á</a:t>
            </a:r>
            <a:r>
              <a:rPr lang="de-CH" sz="2000" dirty="0" err="1">
                <a:effectLst/>
                <a:highlight>
                  <a:srgbClr val="00FF00"/>
                </a:highlight>
                <a:latin typeface="Segoe UI Web (East European)"/>
              </a:rPr>
              <a:t>rozt</a:t>
            </a:r>
            <a:r>
              <a:rPr lang="hu-HU" sz="2000" dirty="0">
                <a:effectLst/>
                <a:highlight>
                  <a:srgbClr val="00FF00"/>
                </a:highlight>
                <a:latin typeface="Segoe UI Web (East European)"/>
              </a:rPr>
              <a:t>á</a:t>
            </a:r>
            <a:r>
              <a:rPr lang="de-CH" sz="2000" dirty="0">
                <a:effectLst/>
                <a:highlight>
                  <a:srgbClr val="00FF00"/>
                </a:highlight>
                <a:latin typeface="Segoe UI Web (East European)"/>
              </a:rPr>
              <a:t>k a HLA </a:t>
            </a:r>
            <a:r>
              <a:rPr lang="de-CH" sz="2000" dirty="0" err="1">
                <a:highlight>
                  <a:srgbClr val="00FF00"/>
                </a:highlight>
                <a:latin typeface="Segoe UI Web (East European)"/>
              </a:rPr>
              <a:t>molakul</a:t>
            </a:r>
            <a:r>
              <a:rPr lang="hu-HU" sz="2000" dirty="0">
                <a:highlight>
                  <a:srgbClr val="00FF00"/>
                </a:highlight>
                <a:latin typeface="Segoe UI Web (East European)"/>
              </a:rPr>
              <a:t>á</a:t>
            </a:r>
            <a:r>
              <a:rPr lang="de-CH" sz="2000" dirty="0">
                <a:highlight>
                  <a:srgbClr val="00FF00"/>
                </a:highlight>
                <a:latin typeface="Segoe UI Web (East European)"/>
              </a:rPr>
              <a:t>k </a:t>
            </a:r>
            <a:r>
              <a:rPr lang="de-CH" sz="2000" dirty="0" err="1">
                <a:highlight>
                  <a:srgbClr val="00FF00"/>
                </a:highlight>
                <a:latin typeface="Segoe UI Web (East European)"/>
              </a:rPr>
              <a:t>neveit</a:t>
            </a:r>
            <a:r>
              <a:rPr lang="de-CH" sz="2000" dirty="0">
                <a:highlight>
                  <a:srgbClr val="00FF00"/>
                </a:highlight>
                <a:latin typeface="Segoe UI Web (East European)"/>
              </a:rPr>
              <a:t>. </a:t>
            </a:r>
            <a:r>
              <a:rPr lang="hu-HU" sz="2000" dirty="0">
                <a:effectLst/>
                <a:highlight>
                  <a:srgbClr val="FFFF00"/>
                </a:highlight>
                <a:latin typeface="Segoe UI Web (East European)"/>
              </a:rPr>
              <a:t>Így azonosították a HLA-A, -B és –C modelleket, és ezek különböző formáit is. Ezek</a:t>
            </a:r>
            <a:r>
              <a:rPr lang="de-CH" sz="2000" dirty="0">
                <a:effectLst/>
                <a:highlight>
                  <a:srgbClr val="FFFF00"/>
                </a:highlight>
                <a:latin typeface="Segoe UI Web (East European)"/>
              </a:rPr>
              <a:t>et </a:t>
            </a:r>
            <a:r>
              <a:rPr lang="hu-HU" sz="2000" dirty="0">
                <a:effectLst/>
                <a:highlight>
                  <a:srgbClr val="FFFF00"/>
                </a:highlight>
                <a:latin typeface="Segoe UI Web (East European)"/>
              </a:rPr>
              <a:t>egyszerűen HLA-A1 –ként számoz</a:t>
            </a:r>
            <a:r>
              <a:rPr lang="de-CH" sz="2000" dirty="0">
                <a:effectLst/>
                <a:highlight>
                  <a:srgbClr val="FFFF00"/>
                </a:highlight>
                <a:latin typeface="Segoe UI Web (East European)"/>
              </a:rPr>
              <a:t>t</a:t>
            </a:r>
            <a:r>
              <a:rPr lang="hu-HU" sz="2000" dirty="0">
                <a:effectLst/>
                <a:highlight>
                  <a:srgbClr val="FFFF00"/>
                </a:highlight>
                <a:latin typeface="Segoe UI Web (East European)"/>
              </a:rPr>
              <a:t>á</a:t>
            </a:r>
            <a:r>
              <a:rPr lang="de-CH" sz="2000" dirty="0">
                <a:effectLst/>
                <a:highlight>
                  <a:srgbClr val="FFFF00"/>
                </a:highlight>
                <a:latin typeface="Segoe UI Web (East European)"/>
              </a:rPr>
              <a:t>k</a:t>
            </a:r>
            <a:r>
              <a:rPr lang="de-CH" sz="2000" dirty="0">
                <a:highlight>
                  <a:srgbClr val="FFFF00"/>
                </a:highlight>
                <a:latin typeface="Segoe UI Web (East European)"/>
              </a:rPr>
              <a:t>,</a:t>
            </a:r>
            <a:r>
              <a:rPr lang="hu-HU" sz="2000" dirty="0">
                <a:effectLst/>
                <a:highlight>
                  <a:srgbClr val="FFFF00"/>
                </a:highlight>
                <a:latin typeface="Segoe UI Web (East European)"/>
              </a:rPr>
              <a:t> a következő HLA-A2 </a:t>
            </a:r>
            <a:r>
              <a:rPr lang="de-CH" sz="2000" dirty="0" err="1">
                <a:effectLst/>
                <a:highlight>
                  <a:srgbClr val="FFFF00"/>
                </a:highlight>
                <a:latin typeface="Segoe UI Web (East European)"/>
              </a:rPr>
              <a:t>volt</a:t>
            </a:r>
            <a:r>
              <a:rPr lang="de-CH" sz="2000" dirty="0">
                <a:effectLst/>
                <a:highlight>
                  <a:srgbClr val="FFFF00"/>
                </a:highlight>
                <a:latin typeface="Segoe UI Web (East European)"/>
              </a:rPr>
              <a:t> </a:t>
            </a:r>
            <a:r>
              <a:rPr lang="hu-HU" sz="2000" dirty="0">
                <a:effectLst/>
                <a:highlight>
                  <a:srgbClr val="FFFF00"/>
                </a:highlight>
                <a:latin typeface="Segoe UI Web (East European)"/>
              </a:rPr>
              <a:t>stb. Így történt a HLA-DR, -DQ és –DP molekulákkal is. </a:t>
            </a:r>
            <a:endParaRPr lang="de-CH" sz="2000" dirty="0">
              <a:effectLst/>
              <a:highlight>
                <a:srgbClr val="FFFF00"/>
              </a:highlight>
              <a:latin typeface="Segoe UI Web (East European)"/>
            </a:endParaRPr>
          </a:p>
          <a:p>
            <a:pPr marL="0" indent="0">
              <a:buNone/>
            </a:pPr>
            <a:r>
              <a:rPr lang="hu-HU" sz="2000" dirty="0">
                <a:effectLst/>
                <a:highlight>
                  <a:srgbClr val="FFFF00"/>
                </a:highlight>
                <a:latin typeface="Segoe UI Web (East European)"/>
              </a:rPr>
              <a:t>Tehát a szöveteidben lehetnek (például) HLA-A1, -B8, -Cw7, -DR3, -DQ2 és DPw1 fehérjék az anyádtól, valamint HLA-A2, -B27, -Cw1, -DR4, -DQ3 és DPw4 fehérjék az apádtól. </a:t>
            </a:r>
          </a:p>
          <a:p>
            <a:pPr marL="0" indent="0">
              <a:buNone/>
            </a:pPr>
            <a:endParaRPr lang="nl-NL" sz="2000" i="1" dirty="0"/>
          </a:p>
        </p:txBody>
      </p:sp>
    </p:spTree>
    <p:extLst>
      <p:ext uri="{BB962C8B-B14F-4D97-AF65-F5344CB8AC3E}">
        <p14:creationId xmlns:p14="http://schemas.microsoft.com/office/powerpoint/2010/main" val="3594154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a:extLst>
              <a:ext uri="{FF2B5EF4-FFF2-40B4-BE49-F238E27FC236}">
                <a16:creationId xmlns:a16="http://schemas.microsoft.com/office/drawing/2014/main" id="{4C465669-542E-4172-B591-9F6547DCE2D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55886" y="638362"/>
            <a:ext cx="7269043" cy="5444959"/>
          </a:xfrm>
        </p:spPr>
      </p:pic>
    </p:spTree>
    <p:extLst>
      <p:ext uri="{BB962C8B-B14F-4D97-AF65-F5344CB8AC3E}">
        <p14:creationId xmlns:p14="http://schemas.microsoft.com/office/powerpoint/2010/main" val="650260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C0A9360-B9C9-4E4B-AC0E-6B026A5D949A}"/>
              </a:ext>
            </a:extLst>
          </p:cNvPr>
          <p:cNvSpPr>
            <a:spLocks noGrp="1"/>
          </p:cNvSpPr>
          <p:nvPr>
            <p:ph idx="1"/>
          </p:nvPr>
        </p:nvSpPr>
        <p:spPr>
          <a:xfrm>
            <a:off x="838200" y="1124585"/>
            <a:ext cx="10515600" cy="4351338"/>
          </a:xfrm>
        </p:spPr>
        <p:txBody>
          <a:bodyPr>
            <a:normAutofit/>
          </a:bodyPr>
          <a:lstStyle/>
          <a:p>
            <a:pPr marL="0" indent="0">
              <a:buNone/>
            </a:pPr>
            <a:r>
              <a:rPr lang="en-US" i="1" dirty="0">
                <a:effectLst/>
                <a:latin typeface="Calibri" panose="020F0502020204030204" pitchFamily="34" charset="0"/>
                <a:ea typeface="Calibri" panose="020F0502020204030204" pitchFamily="34" charset="0"/>
                <a:cs typeface="Times New Roman" panose="02020603050405020304" pitchFamily="18" charset="0"/>
              </a:rPr>
              <a:t>Today, HLA typing is routinely done by DNA analyses. </a:t>
            </a:r>
            <a:r>
              <a:rPr lang="en-US" i="1" dirty="0">
                <a:latin typeface="Calibri" panose="020F0502020204030204" pitchFamily="34" charset="0"/>
                <a:ea typeface="Calibri" panose="020F0502020204030204" pitchFamily="34" charset="0"/>
                <a:cs typeface="Times New Roman" panose="02020603050405020304" pitchFamily="18" charset="0"/>
              </a:rPr>
              <a:t>There is some evidence that women can detect differences in men’s HLA types by smell, and that this contributes to selection for genetically different mates.</a:t>
            </a:r>
          </a:p>
          <a:p>
            <a:pPr marL="0" indent="0">
              <a:buNone/>
            </a:pPr>
            <a:endParaRPr lang="en-US" i="1" dirty="0">
              <a:latin typeface="Calibri" panose="020F0502020204030204" pitchFamily="34" charset="0"/>
              <a:cs typeface="Times New Roman" panose="02020603050405020304" pitchFamily="18" charset="0"/>
            </a:endParaRPr>
          </a:p>
          <a:p>
            <a:pPr marL="0" indent="0">
              <a:buNone/>
            </a:pPr>
            <a:r>
              <a:rPr lang="hu-HU" dirty="0">
                <a:effectLst/>
                <a:highlight>
                  <a:srgbClr val="FFFF00"/>
                </a:highlight>
                <a:latin typeface="Segoe UI Web (East European)"/>
              </a:rPr>
              <a:t>Ma a HLA-tipizálást rutinszerűen DNS-elemzéssel végzik. Van néhány bizonyíték arra, hogy a nők képesek </a:t>
            </a:r>
            <a:r>
              <a:rPr lang="hu-HU" dirty="0">
                <a:effectLst/>
                <a:highlight>
                  <a:srgbClr val="00FF00"/>
                </a:highlight>
                <a:latin typeface="Segoe UI Web (East European)"/>
              </a:rPr>
              <a:t>észlelni a férfiak </a:t>
            </a:r>
            <a:r>
              <a:rPr lang="de-CH" dirty="0" err="1">
                <a:effectLst/>
                <a:highlight>
                  <a:srgbClr val="00FF00"/>
                </a:highlight>
                <a:latin typeface="Segoe UI Web (East European)"/>
              </a:rPr>
              <a:t>különbözö</a:t>
            </a:r>
            <a:r>
              <a:rPr lang="de-CH" dirty="0">
                <a:effectLst/>
                <a:highlight>
                  <a:srgbClr val="00FF00"/>
                </a:highlight>
                <a:latin typeface="Segoe UI Web (East European)"/>
              </a:rPr>
              <a:t> </a:t>
            </a:r>
            <a:r>
              <a:rPr lang="hu-HU" dirty="0">
                <a:effectLst/>
                <a:highlight>
                  <a:srgbClr val="00FF00"/>
                </a:highlight>
                <a:latin typeface="Segoe UI Web (East European)"/>
              </a:rPr>
              <a:t>HLA-típusa</a:t>
            </a:r>
            <a:r>
              <a:rPr lang="de-CH" dirty="0" err="1">
                <a:effectLst/>
                <a:highlight>
                  <a:srgbClr val="00FF00"/>
                </a:highlight>
                <a:latin typeface="Segoe UI Web (East European)"/>
              </a:rPr>
              <a:t>it</a:t>
            </a:r>
            <a:r>
              <a:rPr lang="de-CH" dirty="0">
                <a:effectLst/>
                <a:highlight>
                  <a:srgbClr val="00FF00"/>
                </a:highlight>
                <a:latin typeface="Segoe UI Web (East European)"/>
              </a:rPr>
              <a:t> </a:t>
            </a:r>
            <a:r>
              <a:rPr lang="hu-HU" dirty="0">
                <a:effectLst/>
                <a:highlight>
                  <a:srgbClr val="00FF00"/>
                </a:highlight>
                <a:latin typeface="Segoe UI Web (East European)"/>
              </a:rPr>
              <a:t>szag </a:t>
            </a:r>
            <a:r>
              <a:rPr lang="de-CH" dirty="0" err="1">
                <a:highlight>
                  <a:srgbClr val="00FF00"/>
                </a:highlight>
                <a:latin typeface="Segoe UI Web (East European)"/>
              </a:rPr>
              <a:t>alapj</a:t>
            </a:r>
            <a:r>
              <a:rPr lang="hu-HU" dirty="0">
                <a:highlight>
                  <a:srgbClr val="00FF00"/>
                </a:highlight>
                <a:latin typeface="Segoe UI Web (East European)"/>
              </a:rPr>
              <a:t>á</a:t>
            </a:r>
            <a:r>
              <a:rPr lang="de-CH" dirty="0">
                <a:highlight>
                  <a:srgbClr val="00FF00"/>
                </a:highlight>
                <a:latin typeface="Segoe UI Web (East European)"/>
              </a:rPr>
              <a:t>n</a:t>
            </a:r>
            <a:r>
              <a:rPr lang="hu-HU" dirty="0">
                <a:effectLst/>
                <a:highlight>
                  <a:srgbClr val="00FF00"/>
                </a:highlight>
                <a:latin typeface="Segoe UI Web (East European)"/>
              </a:rPr>
              <a:t>, </a:t>
            </a:r>
            <a:r>
              <a:rPr lang="de-CH" dirty="0" err="1">
                <a:highlight>
                  <a:srgbClr val="FFFF00"/>
                </a:highlight>
                <a:latin typeface="Segoe UI Web (East European)"/>
              </a:rPr>
              <a:t>ami</a:t>
            </a:r>
            <a:r>
              <a:rPr lang="de-CH" dirty="0">
                <a:highlight>
                  <a:srgbClr val="FFFF00"/>
                </a:highlight>
                <a:latin typeface="Segoe UI Web (East European)"/>
              </a:rPr>
              <a:t> </a:t>
            </a:r>
            <a:r>
              <a:rPr lang="hu-HU" dirty="0">
                <a:effectLst/>
                <a:highlight>
                  <a:srgbClr val="FFFF00"/>
                </a:highlight>
                <a:latin typeface="Segoe UI Web (East European)"/>
              </a:rPr>
              <a:t>hozzájárul a genetikailag eltérő egyének </a:t>
            </a:r>
            <a:r>
              <a:rPr lang="de-CH" dirty="0" err="1">
                <a:highlight>
                  <a:srgbClr val="FFFF00"/>
                </a:highlight>
                <a:latin typeface="Segoe UI Web (East European)"/>
              </a:rPr>
              <a:t>kiv</a:t>
            </a:r>
            <a:r>
              <a:rPr lang="hu-HU" dirty="0">
                <a:highlight>
                  <a:srgbClr val="FFFF00"/>
                </a:highlight>
                <a:latin typeface="Segoe UI Web (East European)"/>
              </a:rPr>
              <a:t>á</a:t>
            </a:r>
            <a:r>
              <a:rPr lang="de-CH" dirty="0" err="1">
                <a:highlight>
                  <a:srgbClr val="FFFF00"/>
                </a:highlight>
                <a:latin typeface="Segoe UI Web (East European)"/>
              </a:rPr>
              <a:t>laszt</a:t>
            </a:r>
            <a:r>
              <a:rPr lang="hu-HU" dirty="0">
                <a:highlight>
                  <a:srgbClr val="FFFF00"/>
                </a:highlight>
                <a:latin typeface="Segoe UI Web (East European)"/>
              </a:rPr>
              <a:t>á</a:t>
            </a:r>
            <a:r>
              <a:rPr lang="de-CH" dirty="0">
                <a:highlight>
                  <a:srgbClr val="FFFF00"/>
                </a:highlight>
                <a:latin typeface="Segoe UI Web (East European)"/>
              </a:rPr>
              <a:t>s</a:t>
            </a:r>
            <a:r>
              <a:rPr lang="hu-HU" dirty="0">
                <a:highlight>
                  <a:srgbClr val="FFFF00"/>
                </a:highlight>
                <a:latin typeface="Segoe UI Web (East European)"/>
              </a:rPr>
              <a:t>á</a:t>
            </a:r>
            <a:r>
              <a:rPr lang="de-CH" dirty="0" err="1">
                <a:highlight>
                  <a:srgbClr val="FFFF00"/>
                </a:highlight>
                <a:latin typeface="Segoe UI Web (East European)"/>
              </a:rPr>
              <a:t>hoz</a:t>
            </a:r>
            <a:r>
              <a:rPr lang="hu-HU" dirty="0">
                <a:effectLst/>
                <a:highlight>
                  <a:srgbClr val="FFFF00"/>
                </a:highlight>
                <a:latin typeface="Segoe UI Web (East European)"/>
              </a:rPr>
              <a:t>.</a:t>
            </a:r>
          </a:p>
          <a:p>
            <a:pPr marL="0" indent="0">
              <a:buNone/>
            </a:pPr>
            <a:endParaRPr lang="nl-NL" dirty="0"/>
          </a:p>
        </p:txBody>
      </p:sp>
    </p:spTree>
    <p:extLst>
      <p:ext uri="{BB962C8B-B14F-4D97-AF65-F5344CB8AC3E}">
        <p14:creationId xmlns:p14="http://schemas.microsoft.com/office/powerpoint/2010/main" val="3152800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inhoud 6">
            <a:extLst>
              <a:ext uri="{FF2B5EF4-FFF2-40B4-BE49-F238E27FC236}">
                <a16:creationId xmlns:a16="http://schemas.microsoft.com/office/drawing/2014/main" id="{57F1667F-9ECD-455F-ACBE-4E4A057A0D9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40089" y="184111"/>
            <a:ext cx="7780589" cy="6299315"/>
          </a:xfrm>
        </p:spPr>
      </p:pic>
    </p:spTree>
    <p:extLst>
      <p:ext uri="{BB962C8B-B14F-4D97-AF65-F5344CB8AC3E}">
        <p14:creationId xmlns:p14="http://schemas.microsoft.com/office/powerpoint/2010/main" val="4006154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5D6F5F14-CEB6-4218-9D63-922F56153A0A}"/>
              </a:ext>
            </a:extLst>
          </p:cNvPr>
          <p:cNvSpPr>
            <a:spLocks noGrp="1"/>
          </p:cNvSpPr>
          <p:nvPr>
            <p:ph idx="1"/>
          </p:nvPr>
        </p:nvSpPr>
        <p:spPr>
          <a:xfrm>
            <a:off x="838200" y="989601"/>
            <a:ext cx="10515600" cy="5585369"/>
          </a:xfrm>
        </p:spPr>
        <p:txBody>
          <a:bodyPr>
            <a:normAutofit/>
          </a:bodyPr>
          <a:lstStyle/>
          <a:p>
            <a:pPr marL="0" indent="0">
              <a:buNone/>
            </a:pPr>
            <a:r>
              <a:rPr lang="en-US" i="1" dirty="0"/>
              <a:t>While HLA polymorphism may help diversify humanity, it is a huge barrier for successful organ transplantation, which requires matching, as closely as possible, the HLA types of the recipient and donor *.  In the absence of a perfect match, effective immunosuppressive drugs are used to prevent organ rejection.   </a:t>
            </a:r>
            <a:endParaRPr lang="en-US" dirty="0"/>
          </a:p>
          <a:p>
            <a:pPr marL="0" indent="0">
              <a:buNone/>
            </a:pPr>
            <a:r>
              <a:rPr lang="en-US" sz="1800" i="1" dirty="0">
                <a:effectLst/>
                <a:latin typeface="Calibri" panose="020F0502020204030204" pitchFamily="34" charset="0"/>
                <a:ea typeface="Calibri" panose="020F0502020204030204" pitchFamily="34" charset="0"/>
                <a:cs typeface="Times New Roman" panose="02020603050405020304" pitchFamily="18" charset="0"/>
              </a:rPr>
              <a:t>* A perfect HLA fit is very difficult to find. Family members provide the best chance (brother, sister)</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hu-HU" dirty="0">
                <a:effectLst/>
                <a:highlight>
                  <a:srgbClr val="FFFF00"/>
                </a:highlight>
                <a:latin typeface="Segoe UI Web (East European)"/>
              </a:rPr>
              <a:t>Míg a HLA polimorfizmus segíthet az emberiség diverzifikálásában, ez hatalmas akadályt jelent a sikeres szervátültetés</a:t>
            </a:r>
            <a:r>
              <a:rPr lang="de-CH" dirty="0" err="1">
                <a:effectLst/>
                <a:highlight>
                  <a:srgbClr val="FFFF00"/>
                </a:highlight>
                <a:latin typeface="Segoe UI Web (East European)"/>
              </a:rPr>
              <a:t>ben</a:t>
            </a:r>
            <a:r>
              <a:rPr lang="hu-HU" dirty="0">
                <a:effectLst/>
                <a:highlight>
                  <a:srgbClr val="FFFF00"/>
                </a:highlight>
                <a:latin typeface="Segoe UI Web (East European)"/>
              </a:rPr>
              <a:t>, amely megköveteli, hogy a fogadó és a donor </a:t>
            </a:r>
            <a:r>
              <a:rPr lang="de-CH" dirty="0">
                <a:effectLst/>
                <a:highlight>
                  <a:srgbClr val="00FF00"/>
                </a:highlight>
                <a:latin typeface="Segoe UI Web (East European)"/>
              </a:rPr>
              <a:t>HLA t</a:t>
            </a:r>
            <a:r>
              <a:rPr lang="hu-HU" dirty="0">
                <a:effectLst/>
                <a:highlight>
                  <a:srgbClr val="00FF00"/>
                </a:highlight>
                <a:latin typeface="Segoe UI Web (East European)"/>
              </a:rPr>
              <a:t>í</a:t>
            </a:r>
            <a:r>
              <a:rPr lang="de-CH" dirty="0" err="1">
                <a:effectLst/>
                <a:highlight>
                  <a:srgbClr val="00FF00"/>
                </a:highlight>
                <a:latin typeface="Segoe UI Web (East European)"/>
              </a:rPr>
              <a:t>pusai</a:t>
            </a:r>
            <a:r>
              <a:rPr lang="de-CH" dirty="0">
                <a:effectLst/>
                <a:highlight>
                  <a:srgbClr val="00FF00"/>
                </a:highlight>
                <a:latin typeface="Segoe UI Web (East European)"/>
              </a:rPr>
              <a:t> </a:t>
            </a:r>
            <a:r>
              <a:rPr lang="hu-HU" dirty="0">
                <a:effectLst/>
                <a:highlight>
                  <a:srgbClr val="00FF00"/>
                </a:highlight>
                <a:latin typeface="Segoe UI Web (East European)"/>
              </a:rPr>
              <a:t>a lehető leghasonlóbbak </a:t>
            </a:r>
            <a:r>
              <a:rPr lang="de-CH" dirty="0" err="1">
                <a:effectLst/>
                <a:highlight>
                  <a:srgbClr val="00FF00"/>
                </a:highlight>
                <a:latin typeface="Segoe UI Web (East European)"/>
              </a:rPr>
              <a:t>legyenek</a:t>
            </a:r>
            <a:r>
              <a:rPr lang="hu-HU" dirty="0">
                <a:effectLst/>
                <a:highlight>
                  <a:srgbClr val="FFFF00"/>
                </a:highlight>
                <a:latin typeface="Segoe UI Web (East European)"/>
              </a:rPr>
              <a:t>*. Tökéletes egyezés hiányában hatékony immunszuppresszív gyógyszereket alkalmaznak a szervi kilökődés megelőzésére.</a:t>
            </a:r>
            <a:endParaRPr lang="de-CH" dirty="0">
              <a:effectLst/>
              <a:highlight>
                <a:srgbClr val="FFFF00"/>
              </a:highlight>
              <a:latin typeface="Segoe UI Web (East European)"/>
            </a:endParaRPr>
          </a:p>
          <a:p>
            <a:pPr marL="0" indent="0">
              <a:buNone/>
            </a:pPr>
            <a:r>
              <a:rPr lang="hu-HU" sz="1600" i="1" dirty="0">
                <a:effectLst/>
                <a:highlight>
                  <a:srgbClr val="FFFF00"/>
                </a:highlight>
                <a:latin typeface="Segoe UI Web (East European)"/>
              </a:rPr>
              <a:t> * A </a:t>
            </a:r>
            <a:r>
              <a:rPr lang="de-CH" sz="1600" i="1" dirty="0">
                <a:effectLst/>
                <a:highlight>
                  <a:srgbClr val="FFFF00"/>
                </a:highlight>
                <a:latin typeface="Segoe UI Web (East European)"/>
              </a:rPr>
              <a:t>HLA</a:t>
            </a:r>
            <a:r>
              <a:rPr lang="hu-HU" sz="1600" i="1" dirty="0">
                <a:effectLst/>
                <a:highlight>
                  <a:srgbClr val="FFFF00"/>
                </a:highlight>
                <a:latin typeface="Segoe UI Web (East European)"/>
              </a:rPr>
              <a:t>-hoz való tökéletes illeszkedést nagyon nehéz megtalálni. A családtagok biztosítják a legjobb esélyt (testvér, nővér)</a:t>
            </a:r>
          </a:p>
          <a:p>
            <a:pPr marL="0" indent="0">
              <a:buNone/>
            </a:pPr>
            <a:endParaRPr lang="nl-NL" dirty="0"/>
          </a:p>
        </p:txBody>
      </p:sp>
    </p:spTree>
    <p:extLst>
      <p:ext uri="{BB962C8B-B14F-4D97-AF65-F5344CB8AC3E}">
        <p14:creationId xmlns:p14="http://schemas.microsoft.com/office/powerpoint/2010/main" val="1855911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10823A-E0DF-4475-B9AE-51623B20CA51}"/>
              </a:ext>
            </a:extLst>
          </p:cNvPr>
          <p:cNvSpPr>
            <a:spLocks noGrp="1"/>
          </p:cNvSpPr>
          <p:nvPr>
            <p:ph type="title"/>
          </p:nvPr>
        </p:nvSpPr>
        <p:spPr/>
        <p:txBody>
          <a:bodyPr/>
          <a:lstStyle/>
          <a:p>
            <a:endParaRPr lang="nl-NL"/>
          </a:p>
        </p:txBody>
      </p:sp>
      <p:pic>
        <p:nvPicPr>
          <p:cNvPr id="5" name="Tijdelijke aanduiding voor inhoud 4">
            <a:extLst>
              <a:ext uri="{FF2B5EF4-FFF2-40B4-BE49-F238E27FC236}">
                <a16:creationId xmlns:a16="http://schemas.microsoft.com/office/drawing/2014/main" id="{0AC38027-58A0-4494-99CB-FFD01376CAE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83611" y="1245870"/>
            <a:ext cx="6224778" cy="4816793"/>
          </a:xfrm>
        </p:spPr>
      </p:pic>
    </p:spTree>
    <p:extLst>
      <p:ext uri="{BB962C8B-B14F-4D97-AF65-F5344CB8AC3E}">
        <p14:creationId xmlns:p14="http://schemas.microsoft.com/office/powerpoint/2010/main" val="1773498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0F5A3058-6DC4-49E9-AA5F-0447D135A995}"/>
              </a:ext>
            </a:extLst>
          </p:cNvPr>
          <p:cNvSpPr>
            <a:spLocks noGrp="1"/>
          </p:cNvSpPr>
          <p:nvPr>
            <p:ph idx="1"/>
          </p:nvPr>
        </p:nvSpPr>
        <p:spPr>
          <a:xfrm>
            <a:off x="838200" y="277044"/>
            <a:ext cx="10515600" cy="4351338"/>
          </a:xfrm>
        </p:spPr>
        <p:txBody>
          <a:bodyPr>
            <a:normAutofit lnSpcReduction="10000"/>
          </a:bodyPr>
          <a:lstStyle/>
          <a:p>
            <a:pPr marL="0" indent="0">
              <a:buNone/>
            </a:pPr>
            <a:endParaRPr lang="nl-NL" i="1" dirty="0"/>
          </a:p>
          <a:p>
            <a:pPr marL="0" indent="0">
              <a:buNone/>
            </a:pPr>
            <a:endParaRPr lang="nl-NL" i="1" dirty="0"/>
          </a:p>
          <a:p>
            <a:pPr marL="0" indent="0">
              <a:buNone/>
            </a:pPr>
            <a:r>
              <a:rPr lang="nl-NL" i="1" dirty="0"/>
              <a:t>Darwin </a:t>
            </a:r>
            <a:r>
              <a:rPr lang="nl-NL" i="1" dirty="0" err="1"/>
              <a:t>would</a:t>
            </a:r>
            <a:r>
              <a:rPr lang="nl-NL" i="1" dirty="0"/>
              <a:t> </a:t>
            </a:r>
            <a:r>
              <a:rPr lang="nl-NL" i="1" dirty="0" err="1"/>
              <a:t>be</a:t>
            </a:r>
            <a:r>
              <a:rPr lang="nl-NL" i="1" dirty="0"/>
              <a:t> </a:t>
            </a:r>
            <a:r>
              <a:rPr lang="nl-NL" i="1" dirty="0" err="1"/>
              <a:t>puzzled</a:t>
            </a:r>
            <a:r>
              <a:rPr lang="nl-NL" i="1" dirty="0"/>
              <a:t>. </a:t>
            </a:r>
            <a:r>
              <a:rPr lang="nl-NL" i="1" dirty="0" err="1"/>
              <a:t>Surely</a:t>
            </a:r>
            <a:r>
              <a:rPr lang="nl-NL" i="1" dirty="0"/>
              <a:t>, sm</a:t>
            </a:r>
            <a:r>
              <a:rPr lang="en-US" i="1" dirty="0" err="1">
                <a:effectLst/>
                <a:latin typeface="Calibri" panose="020F0502020204030204" pitchFamily="34" charset="0"/>
                <a:ea typeface="Calibri" panose="020F0502020204030204" pitchFamily="34" charset="0"/>
                <a:cs typeface="Times New Roman" panose="02020603050405020304" pitchFamily="18" charset="0"/>
              </a:rPr>
              <a:t>elling</a:t>
            </a:r>
            <a:r>
              <a:rPr lang="en-US" i="1" dirty="0">
                <a:effectLst/>
                <a:latin typeface="Calibri" panose="020F0502020204030204" pitchFamily="34" charset="0"/>
                <a:ea typeface="Calibri" panose="020F0502020204030204" pitchFamily="34" charset="0"/>
                <a:cs typeface="Times New Roman" panose="02020603050405020304" pitchFamily="18" charset="0"/>
              </a:rPr>
              <a:t> your perfect mate, preventing tissue transplantation, or finding the real father cannot be the principal evolutionary reasons for HLA polymorphism. </a:t>
            </a:r>
          </a:p>
          <a:p>
            <a:pPr marL="0" indent="0">
              <a:buNone/>
            </a:pPr>
            <a:endParaRPr lang="en-US" i="1" dirty="0">
              <a:latin typeface="Calibri" panose="020F0502020204030204" pitchFamily="34" charset="0"/>
              <a:cs typeface="Times New Roman" panose="02020603050405020304" pitchFamily="18" charset="0"/>
            </a:endParaRPr>
          </a:p>
          <a:p>
            <a:pPr marL="0" indent="0">
              <a:buNone/>
            </a:pPr>
            <a:r>
              <a:rPr lang="hu-HU" dirty="0">
                <a:effectLst/>
                <a:highlight>
                  <a:srgbClr val="FFFF00"/>
                </a:highlight>
                <a:latin typeface="Segoe UI Web (East European)"/>
              </a:rPr>
              <a:t>Darwin zavarba jönne. </a:t>
            </a:r>
            <a:r>
              <a:rPr lang="de-CH" dirty="0">
                <a:highlight>
                  <a:srgbClr val="FFFF00"/>
                </a:highlight>
                <a:latin typeface="Segoe UI Web (East European)"/>
              </a:rPr>
              <a:t>A</a:t>
            </a:r>
            <a:r>
              <a:rPr lang="hu-HU" dirty="0">
                <a:effectLst/>
                <a:highlight>
                  <a:srgbClr val="FFFF00"/>
                </a:highlight>
                <a:latin typeface="Segoe UI Web (East European)"/>
              </a:rPr>
              <a:t> tökéletes társ</a:t>
            </a:r>
            <a:r>
              <a:rPr lang="de-CH" dirty="0">
                <a:effectLst/>
                <a:highlight>
                  <a:srgbClr val="FFFF00"/>
                </a:highlight>
                <a:latin typeface="Segoe UI Web (East European)"/>
              </a:rPr>
              <a:t>a</a:t>
            </a:r>
            <a:r>
              <a:rPr lang="hu-HU" dirty="0">
                <a:effectLst/>
                <a:highlight>
                  <a:srgbClr val="FFFF00"/>
                </a:highlight>
                <a:latin typeface="Segoe UI Web (East European)"/>
              </a:rPr>
              <a:t>d </a:t>
            </a:r>
            <a:r>
              <a:rPr lang="de-CH" dirty="0" err="1">
                <a:highlight>
                  <a:srgbClr val="00FF00"/>
                </a:highlight>
                <a:latin typeface="Segoe UI Web (East European)"/>
              </a:rPr>
              <a:t>szagl</a:t>
            </a:r>
            <a:r>
              <a:rPr lang="hu-HU" dirty="0">
                <a:highlight>
                  <a:srgbClr val="00FF00"/>
                </a:highlight>
                <a:latin typeface="Segoe UI Web (East European)"/>
              </a:rPr>
              <a:t>á</a:t>
            </a:r>
            <a:r>
              <a:rPr lang="de-CH" dirty="0">
                <a:highlight>
                  <a:srgbClr val="00FF00"/>
                </a:highlight>
                <a:latin typeface="Segoe UI Web (East European)"/>
              </a:rPr>
              <a:t>s </a:t>
            </a:r>
            <a:r>
              <a:rPr lang="de-CH" dirty="0" err="1">
                <a:highlight>
                  <a:srgbClr val="00FF00"/>
                </a:highlight>
                <a:latin typeface="Segoe UI Web (East European)"/>
              </a:rPr>
              <a:t>alapj</a:t>
            </a:r>
            <a:r>
              <a:rPr lang="hu-HU" dirty="0">
                <a:highlight>
                  <a:srgbClr val="00FF00"/>
                </a:highlight>
                <a:latin typeface="Segoe UI Web (East European)"/>
              </a:rPr>
              <a:t>á</a:t>
            </a:r>
            <a:r>
              <a:rPr lang="de-CH" dirty="0">
                <a:highlight>
                  <a:srgbClr val="00FF00"/>
                </a:highlight>
                <a:latin typeface="Segoe UI Web (East European)"/>
              </a:rPr>
              <a:t>n </a:t>
            </a:r>
            <a:r>
              <a:rPr lang="de-CH" dirty="0" err="1">
                <a:highlight>
                  <a:srgbClr val="00FF00"/>
                </a:highlight>
                <a:latin typeface="Segoe UI Web (East European)"/>
              </a:rPr>
              <a:t>val</a:t>
            </a:r>
            <a:r>
              <a:rPr lang="hu-HU" dirty="0">
                <a:highlight>
                  <a:srgbClr val="00FF00"/>
                </a:highlight>
                <a:latin typeface="Segoe UI Web (East European)"/>
              </a:rPr>
              <a:t>ó</a:t>
            </a:r>
            <a:r>
              <a:rPr lang="de-CH" dirty="0">
                <a:highlight>
                  <a:srgbClr val="00FF00"/>
                </a:highlight>
                <a:latin typeface="Segoe UI Web (East European)"/>
              </a:rPr>
              <a:t> </a:t>
            </a:r>
            <a:r>
              <a:rPr lang="de-CH" dirty="0" err="1">
                <a:highlight>
                  <a:srgbClr val="00FF00"/>
                </a:highlight>
                <a:latin typeface="Segoe UI Web (East European)"/>
              </a:rPr>
              <a:t>kiv</a:t>
            </a:r>
            <a:r>
              <a:rPr lang="hu-HU" dirty="0">
                <a:highlight>
                  <a:srgbClr val="00FF00"/>
                </a:highlight>
                <a:latin typeface="Segoe UI Web (East European)"/>
              </a:rPr>
              <a:t>á</a:t>
            </a:r>
            <a:r>
              <a:rPr lang="de-CH" dirty="0" err="1">
                <a:highlight>
                  <a:srgbClr val="00FF00"/>
                </a:highlight>
                <a:latin typeface="Segoe UI Web (East European)"/>
              </a:rPr>
              <a:t>laszt</a:t>
            </a:r>
            <a:r>
              <a:rPr lang="hu-HU" dirty="0">
                <a:highlight>
                  <a:srgbClr val="00FF00"/>
                </a:highlight>
                <a:latin typeface="Segoe UI Web (East European)"/>
              </a:rPr>
              <a:t>á</a:t>
            </a:r>
            <a:r>
              <a:rPr lang="de-CH" dirty="0" err="1">
                <a:highlight>
                  <a:srgbClr val="00FF00"/>
                </a:highlight>
                <a:latin typeface="Segoe UI Web (East European)"/>
              </a:rPr>
              <a:t>sa</a:t>
            </a:r>
            <a:r>
              <a:rPr lang="hu-HU" dirty="0">
                <a:effectLst/>
                <a:highlight>
                  <a:srgbClr val="00FF00"/>
                </a:highlight>
                <a:latin typeface="Segoe UI Web (East European)"/>
              </a:rPr>
              <a:t>, </a:t>
            </a:r>
            <a:r>
              <a:rPr lang="hu-HU" dirty="0">
                <a:effectLst/>
                <a:highlight>
                  <a:srgbClr val="FFFF00"/>
                </a:highlight>
                <a:latin typeface="Segoe UI Web (East European)"/>
              </a:rPr>
              <a:t>a szövetátültetés megakadályozása vagy a valódi apa megtalálása</a:t>
            </a:r>
            <a:r>
              <a:rPr lang="de-CH" dirty="0">
                <a:highlight>
                  <a:srgbClr val="FFFF00"/>
                </a:highlight>
                <a:latin typeface="Segoe UI Web (East European)"/>
              </a:rPr>
              <a:t> b</a:t>
            </a:r>
            <a:r>
              <a:rPr lang="hu-HU" dirty="0">
                <a:effectLst/>
                <a:highlight>
                  <a:srgbClr val="FFFF00"/>
                </a:highlight>
                <a:latin typeface="Segoe UI Web (East European)"/>
              </a:rPr>
              <a:t>izonyára nem lehet a HLA polimorfizmus fő evolúciós oka. </a:t>
            </a:r>
            <a:endParaRPr lang="nl-NL" i="1" dirty="0">
              <a:highlight>
                <a:srgbClr val="FFFF00"/>
              </a:highlight>
            </a:endParaRPr>
          </a:p>
        </p:txBody>
      </p:sp>
    </p:spTree>
    <p:extLst>
      <p:ext uri="{BB962C8B-B14F-4D97-AF65-F5344CB8AC3E}">
        <p14:creationId xmlns:p14="http://schemas.microsoft.com/office/powerpoint/2010/main" val="3469446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jdelijke aanduiding voor inhoud 8">
            <a:extLst>
              <a:ext uri="{FF2B5EF4-FFF2-40B4-BE49-F238E27FC236}">
                <a16:creationId xmlns:a16="http://schemas.microsoft.com/office/drawing/2014/main" id="{C8C151DE-E1A3-4B40-8A87-F30FBF5621D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40961" y="460451"/>
            <a:ext cx="8374096" cy="5956224"/>
          </a:xfrm>
        </p:spPr>
      </p:pic>
    </p:spTree>
    <p:extLst>
      <p:ext uri="{BB962C8B-B14F-4D97-AF65-F5344CB8AC3E}">
        <p14:creationId xmlns:p14="http://schemas.microsoft.com/office/powerpoint/2010/main" val="3344552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644C6B-1CC7-449B-BDED-330822330CA2}"/>
              </a:ext>
            </a:extLst>
          </p:cNvPr>
          <p:cNvSpPr>
            <a:spLocks noGrp="1"/>
          </p:cNvSpPr>
          <p:nvPr>
            <p:ph type="title"/>
          </p:nvPr>
        </p:nvSpPr>
        <p:spPr/>
        <p:txBody>
          <a:bodyPr/>
          <a:lstStyle/>
          <a:p>
            <a:endParaRPr lang="nl-NL"/>
          </a:p>
        </p:txBody>
      </p:sp>
      <p:pic>
        <p:nvPicPr>
          <p:cNvPr id="5" name="Tijdelijke aanduiding voor inhoud 4">
            <a:extLst>
              <a:ext uri="{FF2B5EF4-FFF2-40B4-BE49-F238E27FC236}">
                <a16:creationId xmlns:a16="http://schemas.microsoft.com/office/drawing/2014/main" id="{0CC06FDB-D7B4-414A-903B-38D4053095F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73808" y="1690688"/>
            <a:ext cx="6450372" cy="4486275"/>
          </a:xfrm>
        </p:spPr>
      </p:pic>
    </p:spTree>
    <p:extLst>
      <p:ext uri="{BB962C8B-B14F-4D97-AF65-F5344CB8AC3E}">
        <p14:creationId xmlns:p14="http://schemas.microsoft.com/office/powerpoint/2010/main" val="9462186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6B53EF20-B969-4EC6-AD61-06EA03667D6B}"/>
              </a:ext>
            </a:extLst>
          </p:cNvPr>
          <p:cNvSpPr>
            <a:spLocks noGrp="1"/>
          </p:cNvSpPr>
          <p:nvPr>
            <p:ph idx="1"/>
          </p:nvPr>
        </p:nvSpPr>
        <p:spPr>
          <a:xfrm>
            <a:off x="769620" y="659764"/>
            <a:ext cx="10515600" cy="5862955"/>
          </a:xfrm>
        </p:spPr>
        <p:txBody>
          <a:bodyPr>
            <a:normAutofit lnSpcReduction="10000"/>
          </a:bodyPr>
          <a:lstStyle/>
          <a:p>
            <a:pPr marL="0" indent="0">
              <a:buNone/>
            </a:pPr>
            <a:r>
              <a:rPr lang="en-US" i="1" dirty="0"/>
              <a:t>But there’s another factor.  Viruses and other microbial pathogens abound in nature. Corona, Influenza, Ebola, Smallpox and many other viruses use our cells to create their own families. Even “self-limited “ infections would be lethal without an immune system. And the question is simple: how can the immune system detect viruses lurking inside cells to kill them before they can kill us? </a:t>
            </a:r>
          </a:p>
          <a:p>
            <a:pPr marL="0" indent="0">
              <a:buNone/>
            </a:pPr>
            <a:endParaRPr lang="en-US" i="1" dirty="0"/>
          </a:p>
          <a:p>
            <a:pPr marL="0" indent="0">
              <a:buNone/>
            </a:pPr>
            <a:r>
              <a:rPr lang="hu-HU" dirty="0">
                <a:effectLst/>
                <a:highlight>
                  <a:srgbClr val="FFFF00"/>
                </a:highlight>
                <a:latin typeface="Segoe UI Web (East European)"/>
              </a:rPr>
              <a:t>De van még egy </a:t>
            </a:r>
            <a:r>
              <a:rPr lang="de-CH" dirty="0">
                <a:effectLst/>
                <a:highlight>
                  <a:srgbClr val="FFFF00"/>
                </a:highlight>
                <a:latin typeface="Segoe UI Web (East European)"/>
              </a:rPr>
              <a:t>m</a:t>
            </a:r>
            <a:r>
              <a:rPr lang="hu-HU" dirty="0">
                <a:effectLst/>
                <a:highlight>
                  <a:srgbClr val="FFFF00"/>
                </a:highlight>
                <a:latin typeface="Segoe UI Web (East European)"/>
              </a:rPr>
              <a:t>á</a:t>
            </a:r>
            <a:r>
              <a:rPr lang="de-CH" dirty="0" err="1">
                <a:effectLst/>
                <a:highlight>
                  <a:srgbClr val="FFFF00"/>
                </a:highlight>
                <a:latin typeface="Segoe UI Web (East European)"/>
              </a:rPr>
              <a:t>sik</a:t>
            </a:r>
            <a:r>
              <a:rPr lang="de-CH" dirty="0">
                <a:effectLst/>
                <a:highlight>
                  <a:srgbClr val="FFFF00"/>
                </a:highlight>
                <a:latin typeface="Segoe UI Web (East European)"/>
              </a:rPr>
              <a:t> </a:t>
            </a:r>
            <a:r>
              <a:rPr lang="hu-HU" dirty="0">
                <a:effectLst/>
                <a:highlight>
                  <a:srgbClr val="FFFF00"/>
                </a:highlight>
                <a:latin typeface="Segoe UI Web (East European)"/>
              </a:rPr>
              <a:t>tényező is. </a:t>
            </a:r>
            <a:r>
              <a:rPr lang="de-CH" dirty="0">
                <a:effectLst/>
                <a:highlight>
                  <a:srgbClr val="FFFF00"/>
                </a:highlight>
                <a:latin typeface="Segoe UI Web (East European)"/>
              </a:rPr>
              <a:t>A </a:t>
            </a:r>
            <a:r>
              <a:rPr lang="hu-HU" dirty="0">
                <a:highlight>
                  <a:srgbClr val="FFFF00"/>
                </a:highlight>
                <a:latin typeface="Segoe UI Web (East European)"/>
              </a:rPr>
              <a:t>természet</a:t>
            </a:r>
            <a:r>
              <a:rPr lang="de-CH" dirty="0">
                <a:highlight>
                  <a:srgbClr val="FFFF00"/>
                </a:highlight>
                <a:latin typeface="Segoe UI Web (East European)"/>
              </a:rPr>
              <a:t> b</a:t>
            </a:r>
            <a:r>
              <a:rPr lang="hu-HU" dirty="0">
                <a:highlight>
                  <a:srgbClr val="FFFF00"/>
                </a:highlight>
                <a:latin typeface="Segoe UI Web (East European)"/>
              </a:rPr>
              <a:t>ő</a:t>
            </a:r>
            <a:r>
              <a:rPr lang="de-CH" dirty="0" err="1">
                <a:highlight>
                  <a:srgbClr val="FFFF00"/>
                </a:highlight>
                <a:latin typeface="Segoe UI Web (East European)"/>
              </a:rPr>
              <a:t>velkedik</a:t>
            </a:r>
            <a:r>
              <a:rPr lang="de-CH" dirty="0">
                <a:highlight>
                  <a:srgbClr val="FFFF00"/>
                </a:highlight>
                <a:latin typeface="Segoe UI Web (East European)"/>
              </a:rPr>
              <a:t> v</a:t>
            </a:r>
            <a:r>
              <a:rPr lang="hu-HU" dirty="0">
                <a:highlight>
                  <a:srgbClr val="FFFF00"/>
                </a:highlight>
                <a:latin typeface="Segoe UI Web (East European)"/>
              </a:rPr>
              <a:t>írusok</a:t>
            </a:r>
            <a:r>
              <a:rPr lang="de-CH" dirty="0" err="1">
                <a:highlight>
                  <a:srgbClr val="FFFF00"/>
                </a:highlight>
                <a:latin typeface="Segoe UI Web (East European)"/>
              </a:rPr>
              <a:t>ban</a:t>
            </a:r>
            <a:r>
              <a:rPr lang="hu-HU" dirty="0">
                <a:highlight>
                  <a:srgbClr val="FFFF00"/>
                </a:highlight>
                <a:latin typeface="Segoe UI Web (East European)"/>
              </a:rPr>
              <a:t> </a:t>
            </a:r>
            <a:r>
              <a:rPr lang="hu-HU" dirty="0">
                <a:effectLst/>
                <a:highlight>
                  <a:srgbClr val="FFFF00"/>
                </a:highlight>
                <a:latin typeface="Segoe UI Web (East European)"/>
              </a:rPr>
              <a:t>és más mikrobiális kórokozók</a:t>
            </a:r>
            <a:r>
              <a:rPr lang="de-CH" dirty="0" err="1">
                <a:highlight>
                  <a:srgbClr val="FFFF00"/>
                </a:highlight>
                <a:latin typeface="Segoe UI Web (East European)"/>
              </a:rPr>
              <a:t>ban</a:t>
            </a:r>
            <a:r>
              <a:rPr lang="hu-HU" dirty="0">
                <a:effectLst/>
                <a:highlight>
                  <a:srgbClr val="FFFF00"/>
                </a:highlight>
                <a:latin typeface="Segoe UI Web (East European)"/>
              </a:rPr>
              <a:t>. A </a:t>
            </a:r>
            <a:r>
              <a:rPr lang="de-CH" dirty="0" err="1">
                <a:effectLst/>
                <a:highlight>
                  <a:srgbClr val="FFFF00"/>
                </a:highlight>
                <a:latin typeface="Segoe UI Web (East European)"/>
              </a:rPr>
              <a:t>corona</a:t>
            </a:r>
            <a:r>
              <a:rPr lang="hu-HU" dirty="0">
                <a:effectLst/>
                <a:highlight>
                  <a:srgbClr val="FFFF00"/>
                </a:highlight>
                <a:latin typeface="Segoe UI Web (East European)"/>
              </a:rPr>
              <a:t>, az influenza, az ebola, a himlő és sok más vírus a sejtjeinket használja saját családjuk létrehozására. Még az "önkorlátozott" fertőzések is halálosak lennének immunrendszer nélkül. </a:t>
            </a:r>
            <a:endParaRPr lang="de-CH" dirty="0">
              <a:effectLst/>
              <a:highlight>
                <a:srgbClr val="FFFF00"/>
              </a:highlight>
              <a:latin typeface="Segoe UI Web (East European)"/>
            </a:endParaRPr>
          </a:p>
          <a:p>
            <a:pPr marL="0" indent="0">
              <a:buNone/>
            </a:pPr>
            <a:r>
              <a:rPr lang="hu-HU" dirty="0">
                <a:effectLst/>
                <a:highlight>
                  <a:srgbClr val="FFFF00"/>
                </a:highlight>
                <a:latin typeface="Segoe UI Web (East European)"/>
              </a:rPr>
              <a:t>A kérdés pedig egyszerű: hogyan tudja az immunrendszer kimutatni a sejtekben megbúvó vírusokat, hogy megölje őket, mielőtt megölhetnének minket?</a:t>
            </a:r>
            <a:endParaRPr lang="nl-NL" i="1" dirty="0">
              <a:highlight>
                <a:srgbClr val="FFFF00"/>
              </a:highlight>
            </a:endParaRPr>
          </a:p>
        </p:txBody>
      </p:sp>
    </p:spTree>
    <p:extLst>
      <p:ext uri="{BB962C8B-B14F-4D97-AF65-F5344CB8AC3E}">
        <p14:creationId xmlns:p14="http://schemas.microsoft.com/office/powerpoint/2010/main" val="30977495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EDF012-A007-470F-A947-61D78583A107}"/>
              </a:ext>
            </a:extLst>
          </p:cNvPr>
          <p:cNvSpPr>
            <a:spLocks noGrp="1"/>
          </p:cNvSpPr>
          <p:nvPr>
            <p:ph type="title"/>
          </p:nvPr>
        </p:nvSpPr>
        <p:spPr/>
        <p:txBody>
          <a:bodyPr/>
          <a:lstStyle/>
          <a:p>
            <a:endParaRPr lang="nl-NL"/>
          </a:p>
        </p:txBody>
      </p:sp>
      <p:pic>
        <p:nvPicPr>
          <p:cNvPr id="5" name="Tijdelijke aanduiding voor inhoud 4">
            <a:extLst>
              <a:ext uri="{FF2B5EF4-FFF2-40B4-BE49-F238E27FC236}">
                <a16:creationId xmlns:a16="http://schemas.microsoft.com/office/drawing/2014/main" id="{0135280D-4A37-4AED-A6A0-56EAC41F22A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51013" y="1371600"/>
            <a:ext cx="7794201" cy="4691063"/>
          </a:xfrm>
        </p:spPr>
      </p:pic>
    </p:spTree>
    <p:extLst>
      <p:ext uri="{BB962C8B-B14F-4D97-AF65-F5344CB8AC3E}">
        <p14:creationId xmlns:p14="http://schemas.microsoft.com/office/powerpoint/2010/main" val="3921323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9E6DF263-9B0B-411D-A83D-05499C478306}"/>
              </a:ext>
            </a:extLst>
          </p:cNvPr>
          <p:cNvSpPr>
            <a:spLocks noGrp="1"/>
          </p:cNvSpPr>
          <p:nvPr>
            <p:ph idx="1"/>
          </p:nvPr>
        </p:nvSpPr>
        <p:spPr>
          <a:xfrm>
            <a:off x="838200" y="1010194"/>
            <a:ext cx="10515600" cy="4705215"/>
          </a:xfrm>
        </p:spPr>
        <p:txBody>
          <a:bodyPr>
            <a:normAutofit fontScale="92500"/>
          </a:bodyPr>
          <a:lstStyle/>
          <a:p>
            <a:pPr marL="0" indent="0">
              <a:buNone/>
            </a:pPr>
            <a:r>
              <a:rPr lang="en-US" i="1" dirty="0"/>
              <a:t>To</a:t>
            </a:r>
            <a:r>
              <a:rPr lang="nl-NL" i="1" dirty="0"/>
              <a:t> limit </a:t>
            </a:r>
            <a:r>
              <a:rPr lang="nl-NL" i="1" dirty="0" err="1"/>
              <a:t>damage</a:t>
            </a:r>
            <a:r>
              <a:rPr lang="nl-NL" i="1" dirty="0"/>
              <a:t> </a:t>
            </a:r>
            <a:r>
              <a:rPr lang="nl-NL" i="1" dirty="0" err="1"/>
              <a:t>from</a:t>
            </a:r>
            <a:r>
              <a:rPr lang="nl-NL" i="1" dirty="0"/>
              <a:t> </a:t>
            </a:r>
            <a:r>
              <a:rPr lang="nl-NL" i="1" dirty="0" err="1"/>
              <a:t>viruses</a:t>
            </a:r>
            <a:r>
              <a:rPr lang="nl-NL" i="1" dirty="0"/>
              <a:t>, </a:t>
            </a:r>
            <a:r>
              <a:rPr lang="nl-NL" i="1" dirty="0" err="1"/>
              <a:t>the</a:t>
            </a:r>
            <a:r>
              <a:rPr lang="nl-NL" i="1" dirty="0"/>
              <a:t> immune system </a:t>
            </a:r>
            <a:r>
              <a:rPr lang="nl-NL" i="1" dirty="0" err="1"/>
              <a:t>evolved</a:t>
            </a:r>
            <a:r>
              <a:rPr lang="nl-NL" i="1" dirty="0"/>
              <a:t> multiple </a:t>
            </a:r>
            <a:r>
              <a:rPr lang="nl-NL" i="1" dirty="0" err="1"/>
              <a:t>weapons</a:t>
            </a:r>
            <a:r>
              <a:rPr lang="nl-NL" i="1" dirty="0"/>
              <a:t>. </a:t>
            </a:r>
            <a:r>
              <a:rPr lang="nl-NL" i="1" dirty="0" err="1"/>
              <a:t>Macrophages</a:t>
            </a:r>
            <a:r>
              <a:rPr lang="nl-NL" i="1" dirty="0"/>
              <a:t> </a:t>
            </a:r>
            <a:r>
              <a:rPr lang="nl-NL" i="1" dirty="0" err="1"/>
              <a:t>eat</a:t>
            </a:r>
            <a:r>
              <a:rPr lang="nl-NL" i="1" dirty="0"/>
              <a:t> </a:t>
            </a:r>
            <a:r>
              <a:rPr lang="nl-NL" i="1" dirty="0" err="1"/>
              <a:t>bacteria</a:t>
            </a:r>
            <a:r>
              <a:rPr lang="nl-NL" i="1" dirty="0"/>
              <a:t> </a:t>
            </a:r>
            <a:r>
              <a:rPr lang="nl-NL" i="1" dirty="0" err="1"/>
              <a:t>and</a:t>
            </a:r>
            <a:r>
              <a:rPr lang="nl-NL" i="1" dirty="0"/>
              <a:t> </a:t>
            </a:r>
            <a:r>
              <a:rPr lang="nl-NL" i="1" dirty="0" err="1"/>
              <a:t>viruses</a:t>
            </a:r>
            <a:r>
              <a:rPr lang="nl-NL" i="1" dirty="0"/>
              <a:t>, </a:t>
            </a:r>
            <a:r>
              <a:rPr lang="nl-NL" i="1" dirty="0" err="1"/>
              <a:t>neutrophils</a:t>
            </a:r>
            <a:r>
              <a:rPr lang="nl-NL" i="1" dirty="0"/>
              <a:t> release </a:t>
            </a:r>
            <a:r>
              <a:rPr lang="nl-NL" i="1" dirty="0" err="1"/>
              <a:t>killing</a:t>
            </a:r>
            <a:r>
              <a:rPr lang="nl-NL" i="1" dirty="0"/>
              <a:t> </a:t>
            </a:r>
            <a:r>
              <a:rPr lang="nl-NL" i="1" dirty="0" err="1"/>
              <a:t>substances</a:t>
            </a:r>
            <a:r>
              <a:rPr lang="nl-NL" i="1" dirty="0"/>
              <a:t> </a:t>
            </a:r>
            <a:r>
              <a:rPr lang="nl-NL" i="1" dirty="0" err="1"/>
              <a:t>for</a:t>
            </a:r>
            <a:r>
              <a:rPr lang="nl-NL" i="1" dirty="0"/>
              <a:t> </a:t>
            </a:r>
            <a:r>
              <a:rPr lang="nl-NL" i="1" dirty="0" err="1"/>
              <a:t>bacteria</a:t>
            </a:r>
            <a:r>
              <a:rPr lang="nl-NL" i="1" dirty="0"/>
              <a:t>, B </a:t>
            </a:r>
            <a:r>
              <a:rPr lang="nl-NL" i="1" dirty="0" err="1"/>
              <a:t>cells</a:t>
            </a:r>
            <a:r>
              <a:rPr lang="nl-NL" i="1" dirty="0"/>
              <a:t> make </a:t>
            </a:r>
            <a:r>
              <a:rPr lang="nl-NL" i="1" dirty="0" err="1"/>
              <a:t>antibodies</a:t>
            </a:r>
            <a:r>
              <a:rPr lang="nl-NL" i="1" dirty="0"/>
              <a:t>, T helper </a:t>
            </a:r>
            <a:r>
              <a:rPr lang="nl-NL" i="1" dirty="0" err="1"/>
              <a:t>cells</a:t>
            </a:r>
            <a:r>
              <a:rPr lang="nl-NL" i="1" dirty="0"/>
              <a:t> help B </a:t>
            </a:r>
            <a:r>
              <a:rPr lang="nl-NL" i="1" dirty="0" err="1"/>
              <a:t>cells</a:t>
            </a:r>
            <a:r>
              <a:rPr lang="nl-NL" i="1" dirty="0"/>
              <a:t> </a:t>
            </a:r>
            <a:r>
              <a:rPr lang="nl-NL" i="1" dirty="0" err="1"/>
              <a:t>and</a:t>
            </a:r>
            <a:r>
              <a:rPr lang="nl-NL" i="1" dirty="0"/>
              <a:t> </a:t>
            </a:r>
            <a:r>
              <a:rPr lang="nl-NL" i="1" dirty="0" err="1"/>
              <a:t>other</a:t>
            </a:r>
            <a:r>
              <a:rPr lang="nl-NL" i="1" dirty="0"/>
              <a:t> </a:t>
            </a:r>
            <a:r>
              <a:rPr lang="nl-NL" i="1" dirty="0" err="1"/>
              <a:t>cells</a:t>
            </a:r>
            <a:r>
              <a:rPr lang="nl-NL" i="1" dirty="0"/>
              <a:t>, T killer </a:t>
            </a:r>
            <a:r>
              <a:rPr lang="nl-NL" i="1" dirty="0" err="1"/>
              <a:t>cells</a:t>
            </a:r>
            <a:r>
              <a:rPr lang="nl-NL" i="1" dirty="0"/>
              <a:t> </a:t>
            </a:r>
            <a:r>
              <a:rPr lang="nl-NL" i="1" dirty="0" err="1"/>
              <a:t>kill</a:t>
            </a:r>
            <a:r>
              <a:rPr lang="nl-NL" i="1" dirty="0"/>
              <a:t> virus-</a:t>
            </a:r>
            <a:r>
              <a:rPr lang="nl-NL" i="1" dirty="0" err="1"/>
              <a:t>infected</a:t>
            </a:r>
            <a:r>
              <a:rPr lang="nl-NL" i="1" dirty="0"/>
              <a:t> </a:t>
            </a:r>
            <a:r>
              <a:rPr lang="nl-NL" i="1" dirty="0" err="1"/>
              <a:t>cells</a:t>
            </a:r>
            <a:r>
              <a:rPr lang="nl-NL" i="1" dirty="0"/>
              <a:t> (</a:t>
            </a:r>
            <a:r>
              <a:rPr lang="nl-NL" i="1" dirty="0" err="1"/>
              <a:t>and</a:t>
            </a:r>
            <a:r>
              <a:rPr lang="nl-NL" i="1" dirty="0"/>
              <a:t> even </a:t>
            </a:r>
            <a:r>
              <a:rPr lang="nl-NL" i="1" dirty="0" err="1"/>
              <a:t>cancer</a:t>
            </a:r>
            <a:r>
              <a:rPr lang="nl-NL" i="1" dirty="0"/>
              <a:t> </a:t>
            </a:r>
            <a:r>
              <a:rPr lang="nl-NL" i="1" dirty="0" err="1"/>
              <a:t>cells</a:t>
            </a:r>
            <a:r>
              <a:rPr lang="nl-NL" i="1" dirty="0"/>
              <a:t>).</a:t>
            </a:r>
          </a:p>
          <a:p>
            <a:pPr marL="0" indent="0">
              <a:buNone/>
            </a:pPr>
            <a:endParaRPr lang="nl-NL" i="1" dirty="0"/>
          </a:p>
          <a:p>
            <a:pPr marL="0" indent="0">
              <a:buNone/>
            </a:pPr>
            <a:r>
              <a:rPr lang="hu-HU" dirty="0">
                <a:effectLst/>
                <a:highlight>
                  <a:srgbClr val="FFFF00"/>
                </a:highlight>
                <a:latin typeface="Segoe UI Web (East European)"/>
              </a:rPr>
              <a:t>A vírusok okozta károk korlátozása érdekében az immunrendszer több fegyvert fejlesztett ki. A makrofágok baktériumokat és vírusokat fogyasztanak, a neutrofilek elpusztító anyagokat termelnek a baktériumok számára, a B-sejtek antitesteket termelnek, a T-segítő sejtek segítenek a B-sejteknek és más sejteknek funkcióik ellátásában, a T-gyilkos sejtek megölik a vírussal fertőzött és rákos sejteket is.</a:t>
            </a:r>
          </a:p>
          <a:p>
            <a:pPr marL="0" indent="0">
              <a:buNone/>
            </a:pPr>
            <a:endParaRPr lang="nl-NL" i="1" dirty="0"/>
          </a:p>
        </p:txBody>
      </p:sp>
    </p:spTree>
    <p:extLst>
      <p:ext uri="{BB962C8B-B14F-4D97-AF65-F5344CB8AC3E}">
        <p14:creationId xmlns:p14="http://schemas.microsoft.com/office/powerpoint/2010/main" val="38493812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206B05-3A04-4442-B900-C815E0BE18F0}"/>
              </a:ext>
            </a:extLst>
          </p:cNvPr>
          <p:cNvSpPr>
            <a:spLocks noGrp="1"/>
          </p:cNvSpPr>
          <p:nvPr>
            <p:ph type="title"/>
          </p:nvPr>
        </p:nvSpPr>
        <p:spPr/>
        <p:txBody>
          <a:bodyPr/>
          <a:lstStyle/>
          <a:p>
            <a:endParaRPr lang="nl-NL"/>
          </a:p>
        </p:txBody>
      </p:sp>
      <p:pic>
        <p:nvPicPr>
          <p:cNvPr id="5" name="Tijdelijke aanduiding voor inhoud 4">
            <a:extLst>
              <a:ext uri="{FF2B5EF4-FFF2-40B4-BE49-F238E27FC236}">
                <a16:creationId xmlns:a16="http://schemas.microsoft.com/office/drawing/2014/main" id="{A5F09B66-28CA-4B5A-959E-81FD25D7BCD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63290" y="1389372"/>
            <a:ext cx="5088863" cy="4821881"/>
          </a:xfrm>
        </p:spPr>
      </p:pic>
    </p:spTree>
    <p:extLst>
      <p:ext uri="{BB962C8B-B14F-4D97-AF65-F5344CB8AC3E}">
        <p14:creationId xmlns:p14="http://schemas.microsoft.com/office/powerpoint/2010/main" val="34160808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FFBCCE5-8C2A-4CEA-B7EC-815797D6A148}"/>
              </a:ext>
            </a:extLst>
          </p:cNvPr>
          <p:cNvSpPr>
            <a:spLocks noGrp="1"/>
          </p:cNvSpPr>
          <p:nvPr>
            <p:ph idx="1"/>
          </p:nvPr>
        </p:nvSpPr>
        <p:spPr>
          <a:xfrm>
            <a:off x="916577" y="606425"/>
            <a:ext cx="10515600" cy="6168844"/>
          </a:xfrm>
        </p:spPr>
        <p:txBody>
          <a:bodyPr>
            <a:normAutofit/>
          </a:bodyPr>
          <a:lstStyle/>
          <a:p>
            <a:pPr marL="0" indent="0">
              <a:buNone/>
            </a:pPr>
            <a:r>
              <a:rPr lang="en-US" sz="2400" i="1" dirty="0"/>
              <a:t>But how does a T killer cell know who to kill? The virus, being inside the cell, is shielded from detection, or is it?  Indeed, as the virus replicates, tiny pieces of its proteins are delivered to HLA-A, -B or -C molecules which carry them to the cell surface. The T killer cell recognizes this small fragment in the context of ONE specific HLA molecule.  Discovering this phenomenon, termed HLA-restriction, was sufficiently important to garner two Nobel Prizes. Each different type of MHC class I molecule presents a different repertoire of peptides to give the immune system lots of targets to aim for and kill the cells that produce these.</a:t>
            </a:r>
          </a:p>
          <a:p>
            <a:pPr marL="0" indent="0">
              <a:buNone/>
            </a:pPr>
            <a:endParaRPr lang="en-US" sz="2000" i="1" dirty="0"/>
          </a:p>
          <a:p>
            <a:pPr marL="0" indent="0">
              <a:buNone/>
            </a:pPr>
            <a:r>
              <a:rPr lang="hu-HU" sz="2000" dirty="0">
                <a:effectLst/>
                <a:highlight>
                  <a:srgbClr val="FFFF00"/>
                </a:highlight>
                <a:latin typeface="Segoe UI Web (East European)"/>
              </a:rPr>
              <a:t>De honnan tudja egy T gyilkos sejt, hogy kit öljön meg? A vírus, amely a sejten belül van, védve van a detektálástól, vagy mégsem? Valójában, ahogy a vírus replikálódik, fehérjéinek apró darabjai a HLA-A, -B vagy -C molekulákba kerülnek, amelyek a sejtfelszínre szállítják őket. </a:t>
            </a:r>
            <a:endParaRPr lang="de-CH" sz="2000" dirty="0">
              <a:effectLst/>
              <a:highlight>
                <a:srgbClr val="FFFF00"/>
              </a:highlight>
              <a:latin typeface="Segoe UI Web (East European)"/>
            </a:endParaRPr>
          </a:p>
          <a:p>
            <a:pPr marL="0" indent="0">
              <a:buNone/>
            </a:pPr>
            <a:r>
              <a:rPr lang="hu-HU" sz="2000" dirty="0">
                <a:effectLst/>
                <a:highlight>
                  <a:srgbClr val="FFFF00"/>
                </a:highlight>
                <a:latin typeface="Segoe UI Web (East European)"/>
              </a:rPr>
              <a:t>A T gyilkos sejt felismeri ezt a kis fragmenst </a:t>
            </a:r>
            <a:r>
              <a:rPr lang="de-CH" sz="2000" dirty="0">
                <a:effectLst/>
                <a:highlight>
                  <a:srgbClr val="FFFF00"/>
                </a:highlight>
                <a:latin typeface="Segoe UI Web (East European)"/>
              </a:rPr>
              <a:t>EGY</a:t>
            </a:r>
            <a:r>
              <a:rPr lang="hu-HU" sz="2000" dirty="0">
                <a:effectLst/>
                <a:highlight>
                  <a:srgbClr val="FFFF00"/>
                </a:highlight>
                <a:latin typeface="Segoe UI Web (East European)"/>
              </a:rPr>
              <a:t> specifikus HLA molekula segítségével. Ennek a jelenségnek a felfedezése, amelyet HLA-korlátozásnak neveznek, elég jelentős volt ahhoz, hogy két Nobel-díjat jelentsen. Az MHC I. osztályú molekuláinak minden egyes típusa más-más peptidrepertoárt mutat be, hogy az immunrendszernek sok célpontot biztosítson az ezeket előállító sejtek célzásához és elpusztításához.</a:t>
            </a:r>
          </a:p>
          <a:p>
            <a:pPr marL="0" indent="0">
              <a:buNone/>
            </a:pPr>
            <a:endParaRPr lang="nl-NL" sz="2400" i="1" dirty="0"/>
          </a:p>
        </p:txBody>
      </p:sp>
    </p:spTree>
    <p:extLst>
      <p:ext uri="{BB962C8B-B14F-4D97-AF65-F5344CB8AC3E}">
        <p14:creationId xmlns:p14="http://schemas.microsoft.com/office/powerpoint/2010/main" val="26419123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9E9535-A42B-401E-8E2E-9EC0EC8E2B6D}"/>
              </a:ext>
            </a:extLst>
          </p:cNvPr>
          <p:cNvSpPr>
            <a:spLocks noGrp="1"/>
          </p:cNvSpPr>
          <p:nvPr>
            <p:ph type="title"/>
          </p:nvPr>
        </p:nvSpPr>
        <p:spPr/>
        <p:txBody>
          <a:bodyPr/>
          <a:lstStyle/>
          <a:p>
            <a:endParaRPr lang="nl-NL"/>
          </a:p>
        </p:txBody>
      </p:sp>
      <p:pic>
        <p:nvPicPr>
          <p:cNvPr id="6" name="Tijdelijke aanduiding voor inhoud 5">
            <a:extLst>
              <a:ext uri="{FF2B5EF4-FFF2-40B4-BE49-F238E27FC236}">
                <a16:creationId xmlns:a16="http://schemas.microsoft.com/office/drawing/2014/main" id="{4B365C10-7152-4A39-91E9-B6A5309D1C0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60569" y="277755"/>
            <a:ext cx="8946712" cy="5952284"/>
          </a:xfrm>
        </p:spPr>
      </p:pic>
    </p:spTree>
    <p:extLst>
      <p:ext uri="{BB962C8B-B14F-4D97-AF65-F5344CB8AC3E}">
        <p14:creationId xmlns:p14="http://schemas.microsoft.com/office/powerpoint/2010/main" val="20227499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FFA4097B-3DE7-4606-971C-95D04AB1440D}"/>
              </a:ext>
            </a:extLst>
          </p:cNvPr>
          <p:cNvSpPr>
            <a:spLocks noGrp="1"/>
          </p:cNvSpPr>
          <p:nvPr>
            <p:ph idx="1"/>
          </p:nvPr>
        </p:nvSpPr>
        <p:spPr>
          <a:xfrm>
            <a:off x="838200" y="292916"/>
            <a:ext cx="10515600" cy="5585370"/>
          </a:xfrm>
        </p:spPr>
        <p:txBody>
          <a:bodyPr>
            <a:normAutofit/>
          </a:bodyPr>
          <a:lstStyle/>
          <a:p>
            <a:pPr marL="0" indent="0">
              <a:buNone/>
            </a:pPr>
            <a:r>
              <a:rPr lang="en-US" sz="2400" i="1" dirty="0"/>
              <a:t>But how does a virus fragment get generated in the first place? Viral proteins -just like any other protein inside cells- are degraded. Proteins are fragmented by a remarkable nano-machine called the proteasome, which is basically a </a:t>
            </a:r>
            <a:r>
              <a:rPr lang="en-US" sz="2400" i="1" dirty="0" err="1"/>
              <a:t>DisposeAll</a:t>
            </a:r>
            <a:r>
              <a:rPr lang="en-US" sz="2400" i="1" dirty="0"/>
              <a:t> for proteins. Other cell enzymes trim the ends of the fragments into smaller peptides, some of which are transported from the cytosol into the ER where they can bind HLA molecules. Once an HLA molecule has a bound peptide, it leaves the ER for the cell surface where it awaits detection by T killer cells.</a:t>
            </a:r>
          </a:p>
          <a:p>
            <a:pPr marL="0" indent="0">
              <a:buNone/>
            </a:pPr>
            <a:endParaRPr lang="en-US" sz="2400" i="1" dirty="0"/>
          </a:p>
          <a:p>
            <a:pPr marL="0" indent="0">
              <a:buNone/>
            </a:pPr>
            <a:r>
              <a:rPr lang="hu-HU" sz="2000" dirty="0">
                <a:effectLst/>
                <a:highlight>
                  <a:srgbClr val="FFFF00"/>
                </a:highlight>
                <a:latin typeface="Segoe UI Web (East European)"/>
              </a:rPr>
              <a:t>De hogyan keletkezik egyáltalán egy vírustöredék? A vírusfehérjék - csakúgy, mint bármely más fehérje a sejtekben lebomlanak. A fehérjéket egy figyelemre méltó nano-gépezet, az úgynevezett proteaszóma</a:t>
            </a:r>
            <a:r>
              <a:rPr lang="de-CH" sz="2000" dirty="0">
                <a:effectLst/>
                <a:highlight>
                  <a:srgbClr val="FFFF00"/>
                </a:highlight>
                <a:latin typeface="Segoe UI Web (East European)"/>
              </a:rPr>
              <a:t> </a:t>
            </a:r>
            <a:r>
              <a:rPr lang="de-CH" sz="2000" dirty="0" err="1">
                <a:effectLst/>
                <a:highlight>
                  <a:srgbClr val="FFFF00"/>
                </a:highlight>
                <a:latin typeface="Segoe UI Web (East European)"/>
              </a:rPr>
              <a:t>bontja</a:t>
            </a:r>
            <a:r>
              <a:rPr lang="de-CH" sz="2000" dirty="0">
                <a:effectLst/>
                <a:highlight>
                  <a:srgbClr val="FFFF00"/>
                </a:highlight>
                <a:latin typeface="Segoe UI Web (East European)"/>
              </a:rPr>
              <a:t> le, </a:t>
            </a:r>
            <a:r>
              <a:rPr lang="hu-HU" sz="2000" dirty="0">
                <a:effectLst/>
                <a:highlight>
                  <a:srgbClr val="FFFF00"/>
                </a:highlight>
                <a:latin typeface="Segoe UI Web (East European)"/>
              </a:rPr>
              <a:t> amely alapvetően a fehérjék </a:t>
            </a:r>
            <a:r>
              <a:rPr lang="de-CH" sz="2000" dirty="0">
                <a:effectLst/>
                <a:highlight>
                  <a:srgbClr val="FFFF00"/>
                </a:highlight>
                <a:latin typeface="Segoe UI Web (East European)"/>
              </a:rPr>
              <a:t>«</a:t>
            </a:r>
            <a:r>
              <a:rPr lang="de-CH" sz="2000" dirty="0" err="1">
                <a:effectLst/>
                <a:highlight>
                  <a:srgbClr val="00FF00"/>
                </a:highlight>
                <a:latin typeface="Segoe UI Web (East European)"/>
              </a:rPr>
              <a:t>dobj</a:t>
            </a:r>
            <a:r>
              <a:rPr lang="de-CH" sz="2000" dirty="0">
                <a:effectLst/>
                <a:highlight>
                  <a:srgbClr val="00FF00"/>
                </a:highlight>
                <a:latin typeface="Segoe UI Web (East European)"/>
              </a:rPr>
              <a:t> </a:t>
            </a:r>
            <a:r>
              <a:rPr lang="de-CH" sz="2000" dirty="0" err="1">
                <a:effectLst/>
                <a:highlight>
                  <a:srgbClr val="00FF00"/>
                </a:highlight>
                <a:latin typeface="Segoe UI Web (East European)"/>
              </a:rPr>
              <a:t>ki</a:t>
            </a:r>
            <a:r>
              <a:rPr lang="de-CH" sz="2000" dirty="0">
                <a:effectLst/>
                <a:highlight>
                  <a:srgbClr val="00FF00"/>
                </a:highlight>
                <a:latin typeface="Segoe UI Web (East European)"/>
              </a:rPr>
              <a:t> </a:t>
            </a:r>
            <a:r>
              <a:rPr lang="de-CH" sz="2000" dirty="0" err="1">
                <a:effectLst/>
                <a:highlight>
                  <a:srgbClr val="00FF00"/>
                </a:highlight>
                <a:latin typeface="Segoe UI Web (East European)"/>
              </a:rPr>
              <a:t>mindent</a:t>
            </a:r>
            <a:r>
              <a:rPr lang="de-CH" sz="2000" dirty="0">
                <a:effectLst/>
                <a:highlight>
                  <a:srgbClr val="00FF00"/>
                </a:highlight>
                <a:latin typeface="Segoe UI Web (East European)"/>
              </a:rPr>
              <a:t>»</a:t>
            </a:r>
            <a:r>
              <a:rPr lang="hu-HU" sz="2000" dirty="0">
                <a:effectLst/>
                <a:highlight>
                  <a:srgbClr val="00FF00"/>
                </a:highlight>
                <a:latin typeface="Segoe UI Web (East European)"/>
              </a:rPr>
              <a:t>-j</a:t>
            </a:r>
            <a:r>
              <a:rPr lang="de-CH" sz="2000" dirty="0">
                <a:effectLst/>
                <a:highlight>
                  <a:srgbClr val="00FF00"/>
                </a:highlight>
                <a:latin typeface="Segoe UI Web (East European)"/>
              </a:rPr>
              <a:t>e</a:t>
            </a:r>
            <a:r>
              <a:rPr lang="hu-HU" sz="2000" dirty="0">
                <a:effectLst/>
                <a:highlight>
                  <a:srgbClr val="00FF00"/>
                </a:highlight>
                <a:latin typeface="Segoe UI Web (East European)"/>
              </a:rPr>
              <a:t>. </a:t>
            </a:r>
            <a:r>
              <a:rPr lang="hu-HU" sz="2000" dirty="0">
                <a:effectLst/>
                <a:highlight>
                  <a:srgbClr val="FFFF00"/>
                </a:highlight>
                <a:latin typeface="Segoe UI Web (East European)"/>
              </a:rPr>
              <a:t>Más sejtenzimek a fragmensek végeit kisebb peptidekké vágják, amelyek közül néhányat a citoszolból az</a:t>
            </a:r>
            <a:r>
              <a:rPr lang="hu-HU" sz="2000" dirty="0">
                <a:effectLst/>
                <a:highlight>
                  <a:srgbClr val="00FF00"/>
                </a:highlight>
                <a:latin typeface="Segoe UI Web (East European)"/>
              </a:rPr>
              <a:t> </a:t>
            </a:r>
            <a:r>
              <a:rPr lang="hu-HU" sz="2000" dirty="0" err="1">
                <a:highlight>
                  <a:srgbClr val="00FF00"/>
                </a:highlight>
                <a:latin typeface="Segoe UI Web (East European)"/>
              </a:rPr>
              <a:t>endoplazmatikus</a:t>
            </a:r>
            <a:r>
              <a:rPr lang="de-CH" sz="2000" dirty="0">
                <a:highlight>
                  <a:srgbClr val="00FF00"/>
                </a:highlight>
                <a:latin typeface="Segoe UI Web (East European)"/>
              </a:rPr>
              <a:t> </a:t>
            </a:r>
            <a:r>
              <a:rPr lang="de-CH" sz="2000" dirty="0" err="1">
                <a:highlight>
                  <a:srgbClr val="00FF00"/>
                </a:highlight>
                <a:latin typeface="Segoe UI Web (East European)"/>
              </a:rPr>
              <a:t>retikulumba</a:t>
            </a:r>
            <a:r>
              <a:rPr lang="de-CH" sz="2000" dirty="0">
                <a:highlight>
                  <a:srgbClr val="00FF00"/>
                </a:highlight>
                <a:latin typeface="Segoe UI Web (East European)"/>
              </a:rPr>
              <a:t> (ER)</a:t>
            </a:r>
            <a:r>
              <a:rPr lang="hu-HU" sz="2000" dirty="0">
                <a:effectLst/>
                <a:highlight>
                  <a:srgbClr val="00FF00"/>
                </a:highlight>
                <a:latin typeface="Segoe UI Web (East European)"/>
              </a:rPr>
              <a:t> </a:t>
            </a:r>
            <a:r>
              <a:rPr lang="hu-HU" sz="2000" dirty="0">
                <a:effectLst/>
                <a:highlight>
                  <a:srgbClr val="FFFF00"/>
                </a:highlight>
                <a:latin typeface="Segoe UI Web (East European)"/>
              </a:rPr>
              <a:t>szállítanak, ahol HLA molekulákat köthetnek meg. Miután egy HLA molekula megköti a </a:t>
            </a:r>
            <a:r>
              <a:rPr lang="hu-HU" sz="2000" dirty="0" err="1">
                <a:effectLst/>
                <a:highlight>
                  <a:srgbClr val="FFFF00"/>
                </a:highlight>
                <a:latin typeface="Segoe UI Web (East European)"/>
              </a:rPr>
              <a:t>peptidet</a:t>
            </a:r>
            <a:r>
              <a:rPr lang="hu-HU" sz="2000" dirty="0">
                <a:effectLst/>
                <a:highlight>
                  <a:srgbClr val="FFFF00"/>
                </a:highlight>
                <a:latin typeface="Segoe UI Web (East European)"/>
              </a:rPr>
              <a:t>, elhagyja az </a:t>
            </a:r>
            <a:r>
              <a:rPr lang="hu-HU" sz="2000" dirty="0" err="1">
                <a:effectLst/>
                <a:highlight>
                  <a:srgbClr val="00FF00"/>
                </a:highlight>
                <a:latin typeface="Segoe UI Web (East European)"/>
              </a:rPr>
              <a:t>ER-t</a:t>
            </a:r>
            <a:r>
              <a:rPr lang="hu-HU" sz="2000" dirty="0">
                <a:effectLst/>
                <a:highlight>
                  <a:srgbClr val="FFFF00"/>
                </a:highlight>
                <a:latin typeface="Segoe UI Web (East European)"/>
              </a:rPr>
              <a:t> és a sejtfelszínre vándorol, ahol a T gyilkos sejtek </a:t>
            </a:r>
            <a:r>
              <a:rPr lang="hu-HU" sz="2000" dirty="0">
                <a:effectLst/>
                <a:highlight>
                  <a:srgbClr val="00FF00"/>
                </a:highlight>
                <a:latin typeface="Segoe UI Web (East European)"/>
              </a:rPr>
              <a:t>azonosíthatják.</a:t>
            </a:r>
          </a:p>
          <a:p>
            <a:pPr marL="0" indent="0">
              <a:buNone/>
            </a:pPr>
            <a:endParaRPr lang="nl-NL" sz="2400" i="1" dirty="0"/>
          </a:p>
        </p:txBody>
      </p:sp>
    </p:spTree>
    <p:extLst>
      <p:ext uri="{BB962C8B-B14F-4D97-AF65-F5344CB8AC3E}">
        <p14:creationId xmlns:p14="http://schemas.microsoft.com/office/powerpoint/2010/main" val="35935475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66631A-148F-4E79-97FB-D46BEAE133AA}"/>
              </a:ext>
            </a:extLst>
          </p:cNvPr>
          <p:cNvSpPr>
            <a:spLocks noGrp="1"/>
          </p:cNvSpPr>
          <p:nvPr>
            <p:ph type="title"/>
          </p:nvPr>
        </p:nvSpPr>
        <p:spPr/>
        <p:txBody>
          <a:bodyPr/>
          <a:lstStyle/>
          <a:p>
            <a:endParaRPr lang="nl-NL"/>
          </a:p>
        </p:txBody>
      </p:sp>
      <p:pic>
        <p:nvPicPr>
          <p:cNvPr id="5" name="Tijdelijke aanduiding voor inhoud 4">
            <a:extLst>
              <a:ext uri="{FF2B5EF4-FFF2-40B4-BE49-F238E27FC236}">
                <a16:creationId xmlns:a16="http://schemas.microsoft.com/office/drawing/2014/main" id="{55631566-D001-4BAB-9521-E3C7B6669DF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03270" y="1429164"/>
            <a:ext cx="6058760" cy="4770659"/>
          </a:xfrm>
        </p:spPr>
      </p:pic>
    </p:spTree>
    <p:extLst>
      <p:ext uri="{BB962C8B-B14F-4D97-AF65-F5344CB8AC3E}">
        <p14:creationId xmlns:p14="http://schemas.microsoft.com/office/powerpoint/2010/main" val="35556702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F00D4241-6572-415E-B1FF-9741DB58D9D4}"/>
              </a:ext>
            </a:extLst>
          </p:cNvPr>
          <p:cNvSpPr>
            <a:spLocks noGrp="1"/>
          </p:cNvSpPr>
          <p:nvPr>
            <p:ph idx="1"/>
          </p:nvPr>
        </p:nvSpPr>
        <p:spPr>
          <a:xfrm>
            <a:off x="838200" y="606424"/>
            <a:ext cx="10515600" cy="5820501"/>
          </a:xfrm>
        </p:spPr>
        <p:txBody>
          <a:bodyPr>
            <a:normAutofit fontScale="92500" lnSpcReduction="20000"/>
          </a:bodyPr>
          <a:lstStyle/>
          <a:p>
            <a:pPr marL="0" indent="0">
              <a:buNone/>
            </a:pPr>
            <a:r>
              <a:rPr lang="en-US" sz="2000" i="1" dirty="0"/>
              <a:t>Let’s get back to HLA polymorphism. As well all know from COVID-19 and influenza, viruses are very good at changing to escape the antibody response (think alpha, delta, omicron….).  To minimize this possibility for T cells, each of the different MHC alleles (varieties of genes) presents a different set of peptides. So many peptides are presented in one person, that virus evasion is difficult.  The differences in HLA types between people means that even if this does happen, the evading virus won’t keep up its deception in the next person. If we would all have been HLA identical, an escaping virus would kill the entire population, now it will ‘only’ kill a few individuals with HLA molecules unable to present viral peptides to the immune system. HLA polymorphism thus protects the population, the individual is less important. This provides a compelling explanation for the evolution of MHC polymorphism.  </a:t>
            </a:r>
          </a:p>
          <a:p>
            <a:pPr marL="0" indent="0">
              <a:buNone/>
            </a:pPr>
            <a:endParaRPr lang="en-US" sz="2000" i="1" dirty="0"/>
          </a:p>
          <a:p>
            <a:pPr marL="0" indent="0">
              <a:buNone/>
            </a:pPr>
            <a:r>
              <a:rPr lang="hu-HU" sz="2200" dirty="0">
                <a:effectLst/>
                <a:highlight>
                  <a:srgbClr val="FFFF00"/>
                </a:highlight>
                <a:latin typeface="Segoe UI Web (East European)"/>
              </a:rPr>
              <a:t>Térjünk vissza a HLA polimorfizmushoz. A COVID-19-ből és az influenzából is</a:t>
            </a:r>
            <a:r>
              <a:rPr lang="de-CH" sz="2200" dirty="0">
                <a:highlight>
                  <a:srgbClr val="FFFF00"/>
                </a:highlight>
                <a:latin typeface="Segoe UI Web (East European)"/>
              </a:rPr>
              <a:t> </a:t>
            </a:r>
            <a:r>
              <a:rPr lang="de-CH" sz="2200" dirty="0" err="1">
                <a:highlight>
                  <a:srgbClr val="FFFF00"/>
                </a:highlight>
                <a:latin typeface="Segoe UI Web (East European)"/>
              </a:rPr>
              <a:t>ismert</a:t>
            </a:r>
            <a:r>
              <a:rPr lang="de-CH" sz="2200" dirty="0">
                <a:highlight>
                  <a:srgbClr val="FFFF00"/>
                </a:highlight>
                <a:latin typeface="Segoe UI Web (East European)"/>
              </a:rPr>
              <a:t>,</a:t>
            </a:r>
            <a:r>
              <a:rPr lang="hu-HU" sz="2200" dirty="0">
                <a:effectLst/>
                <a:highlight>
                  <a:srgbClr val="FFFF00"/>
                </a:highlight>
                <a:latin typeface="Segoe UI Web (East European)"/>
              </a:rPr>
              <a:t>  hogy a vírusok nagyon jól változnak, hogy </a:t>
            </a:r>
            <a:r>
              <a:rPr lang="hu-HU" sz="2200" dirty="0">
                <a:effectLst/>
                <a:highlight>
                  <a:srgbClr val="00FF00"/>
                </a:highlight>
                <a:latin typeface="Segoe UI Web (East European)"/>
              </a:rPr>
              <a:t>elkerüljék az antitestválaszt</a:t>
            </a:r>
            <a:r>
              <a:rPr lang="de-CH" sz="2200" dirty="0">
                <a:highlight>
                  <a:srgbClr val="00FF00"/>
                </a:highlight>
                <a:latin typeface="Segoe UI Web (East European)"/>
              </a:rPr>
              <a:t>, </a:t>
            </a:r>
            <a:r>
              <a:rPr lang="de-CH" sz="2200" dirty="0" err="1">
                <a:highlight>
                  <a:srgbClr val="00FF00"/>
                </a:highlight>
                <a:latin typeface="Segoe UI Web (East European)"/>
              </a:rPr>
              <a:t>illetve</a:t>
            </a:r>
            <a:r>
              <a:rPr lang="de-CH" sz="2200" dirty="0">
                <a:highlight>
                  <a:srgbClr val="00FF00"/>
                </a:highlight>
                <a:latin typeface="Segoe UI Web (East European)"/>
              </a:rPr>
              <a:t> </a:t>
            </a:r>
            <a:r>
              <a:rPr lang="de-CH" sz="2200" dirty="0" err="1">
                <a:highlight>
                  <a:srgbClr val="00FF00"/>
                </a:highlight>
                <a:latin typeface="Segoe UI Web (East European)"/>
              </a:rPr>
              <a:t>elmeneküljenek</a:t>
            </a:r>
            <a:r>
              <a:rPr lang="de-CH" sz="2200" dirty="0">
                <a:highlight>
                  <a:srgbClr val="00FF00"/>
                </a:highlight>
                <a:latin typeface="Segoe UI Web (East European)"/>
              </a:rPr>
              <a:t> </a:t>
            </a:r>
            <a:r>
              <a:rPr lang="de-CH" sz="2200" dirty="0" err="1">
                <a:highlight>
                  <a:srgbClr val="00FF00"/>
                </a:highlight>
                <a:latin typeface="Segoe UI Web (East European)"/>
              </a:rPr>
              <a:t>el</a:t>
            </a:r>
            <a:r>
              <a:rPr lang="hu-HU" sz="2200" dirty="0">
                <a:highlight>
                  <a:srgbClr val="00FF00"/>
                </a:highlight>
                <a:latin typeface="Segoe UI Web (East European)"/>
              </a:rPr>
              <a:t>ő</a:t>
            </a:r>
            <a:r>
              <a:rPr lang="de-CH" sz="2200" dirty="0">
                <a:highlight>
                  <a:srgbClr val="00FF00"/>
                </a:highlight>
                <a:latin typeface="Segoe UI Web (East European)"/>
              </a:rPr>
              <a:t>le. </a:t>
            </a:r>
            <a:r>
              <a:rPr lang="hu-HU" sz="2200" dirty="0">
                <a:effectLst/>
                <a:highlight>
                  <a:srgbClr val="00FF00"/>
                </a:highlight>
                <a:latin typeface="Segoe UI Web (East European)"/>
              </a:rPr>
              <a:t> </a:t>
            </a:r>
            <a:r>
              <a:rPr lang="hu-HU" sz="2200" dirty="0">
                <a:effectLst/>
                <a:highlight>
                  <a:srgbClr val="FFFF00"/>
                </a:highlight>
                <a:latin typeface="Segoe UI Web (East European)"/>
              </a:rPr>
              <a:t>(gondoljunk csak az alfa, a delta, az omikron mutációkra...). </a:t>
            </a:r>
            <a:endParaRPr lang="de-CH" sz="2200" dirty="0">
              <a:effectLst/>
              <a:highlight>
                <a:srgbClr val="FFFF00"/>
              </a:highlight>
              <a:latin typeface="Segoe UI Web (East European)"/>
            </a:endParaRPr>
          </a:p>
          <a:p>
            <a:pPr marL="0" indent="0">
              <a:buNone/>
            </a:pPr>
            <a:r>
              <a:rPr lang="hu-HU" sz="2200" dirty="0">
                <a:effectLst/>
                <a:highlight>
                  <a:srgbClr val="FFFF00"/>
                </a:highlight>
                <a:latin typeface="Segoe UI Web (East European)"/>
              </a:rPr>
              <a:t>Azért, hogy csökkentsük a megszökés lehetőségét a T sejtek számára, minden különböző MHC molekula allélja különböző </a:t>
            </a:r>
            <a:r>
              <a:rPr lang="hu-HU" sz="2200" dirty="0" err="1">
                <a:effectLst/>
                <a:highlight>
                  <a:srgbClr val="FFFF00"/>
                </a:highlight>
                <a:latin typeface="Segoe UI Web (East European)"/>
              </a:rPr>
              <a:t>peptideket</a:t>
            </a:r>
            <a:r>
              <a:rPr lang="hu-HU" sz="2200" dirty="0">
                <a:effectLst/>
                <a:highlight>
                  <a:srgbClr val="FFFF00"/>
                </a:highlight>
                <a:latin typeface="Segoe UI Web (East European)"/>
              </a:rPr>
              <a:t> mutat be. </a:t>
            </a:r>
            <a:endParaRPr lang="de-CH" sz="2200" dirty="0">
              <a:effectLst/>
              <a:highlight>
                <a:srgbClr val="FFFF00"/>
              </a:highlight>
              <a:latin typeface="Segoe UI Web (East European)"/>
            </a:endParaRPr>
          </a:p>
          <a:p>
            <a:pPr marL="0" indent="0">
              <a:buNone/>
            </a:pPr>
            <a:r>
              <a:rPr lang="de-CH" sz="2200" dirty="0">
                <a:effectLst/>
                <a:highlight>
                  <a:srgbClr val="FFFF00"/>
                </a:highlight>
                <a:latin typeface="Segoe UI Web (East European)"/>
              </a:rPr>
              <a:t>Meg ha a v</a:t>
            </a:r>
            <a:r>
              <a:rPr lang="hu-HU" sz="2200" dirty="0">
                <a:effectLst/>
                <a:highlight>
                  <a:srgbClr val="FFFF00"/>
                </a:highlight>
                <a:latin typeface="Segoe UI Web (East European)"/>
              </a:rPr>
              <a:t>í</a:t>
            </a:r>
            <a:r>
              <a:rPr lang="de-CH" sz="2200" dirty="0" err="1">
                <a:effectLst/>
                <a:highlight>
                  <a:srgbClr val="FFFF00"/>
                </a:highlight>
                <a:latin typeface="Segoe UI Web (East European)"/>
              </a:rPr>
              <a:t>rus</a:t>
            </a:r>
            <a:r>
              <a:rPr lang="de-CH" sz="2200" dirty="0">
                <a:effectLst/>
                <a:highlight>
                  <a:srgbClr val="FFFF00"/>
                </a:highlight>
                <a:latin typeface="Segoe UI Web (East European)"/>
              </a:rPr>
              <a:t> egy </a:t>
            </a:r>
            <a:r>
              <a:rPr lang="de-CH" sz="2200" dirty="0" err="1">
                <a:effectLst/>
                <a:highlight>
                  <a:srgbClr val="FFFF00"/>
                </a:highlight>
                <a:latin typeface="Segoe UI Web (East European)"/>
              </a:rPr>
              <a:t>emberben</a:t>
            </a:r>
            <a:r>
              <a:rPr lang="de-CH" sz="2200" dirty="0">
                <a:effectLst/>
                <a:highlight>
                  <a:srgbClr val="FFFF00"/>
                </a:highlight>
                <a:latin typeface="Segoe UI Web (East European)"/>
              </a:rPr>
              <a:t> a T </a:t>
            </a:r>
            <a:r>
              <a:rPr lang="de-CH" sz="2200" dirty="0" err="1">
                <a:effectLst/>
                <a:highlight>
                  <a:srgbClr val="FFFF00"/>
                </a:highlight>
                <a:latin typeface="Segoe UI Web (East European)"/>
              </a:rPr>
              <a:t>sejt</a:t>
            </a:r>
            <a:r>
              <a:rPr lang="de-CH" sz="2200" dirty="0">
                <a:effectLst/>
                <a:highlight>
                  <a:srgbClr val="FFFF00"/>
                </a:highlight>
                <a:latin typeface="Segoe UI Web (East European)"/>
              </a:rPr>
              <a:t> v</a:t>
            </a:r>
            <a:r>
              <a:rPr lang="hu-HU" sz="2200" dirty="0">
                <a:effectLst/>
                <a:highlight>
                  <a:srgbClr val="FFFF00"/>
                </a:highlight>
                <a:latin typeface="Segoe UI Web (East European)"/>
              </a:rPr>
              <a:t>á</a:t>
            </a:r>
            <a:r>
              <a:rPr lang="de-CH" sz="2200" dirty="0" err="1">
                <a:effectLst/>
                <a:highlight>
                  <a:srgbClr val="FFFF00"/>
                </a:highlight>
                <a:latin typeface="Segoe UI Web (East European)"/>
              </a:rPr>
              <a:t>lasza</a:t>
            </a:r>
            <a:r>
              <a:rPr lang="de-CH" sz="2200" dirty="0">
                <a:effectLst/>
                <a:highlight>
                  <a:srgbClr val="FFFF00"/>
                </a:highlight>
                <a:latin typeface="Segoe UI Web (East European)"/>
              </a:rPr>
              <a:t> </a:t>
            </a:r>
            <a:r>
              <a:rPr lang="de-CH" sz="2200" dirty="0" err="1">
                <a:effectLst/>
                <a:highlight>
                  <a:srgbClr val="FFFF00"/>
                </a:highlight>
                <a:latin typeface="Segoe UI Web (East European)"/>
              </a:rPr>
              <a:t>el</a:t>
            </a:r>
            <a:r>
              <a:rPr lang="hu-HU" sz="2200" dirty="0">
                <a:effectLst/>
                <a:highlight>
                  <a:srgbClr val="FFFF00"/>
                </a:highlight>
                <a:latin typeface="Segoe UI Web (East European)"/>
              </a:rPr>
              <a:t>ő</a:t>
            </a:r>
            <a:r>
              <a:rPr lang="de-CH" sz="2200" dirty="0">
                <a:effectLst/>
                <a:highlight>
                  <a:srgbClr val="FFFF00"/>
                </a:highlight>
                <a:latin typeface="Segoe UI Web (East European)"/>
              </a:rPr>
              <a:t>l </a:t>
            </a:r>
            <a:r>
              <a:rPr lang="de-CH" sz="2200" dirty="0" err="1">
                <a:effectLst/>
                <a:highlight>
                  <a:srgbClr val="FFFF00"/>
                </a:highlight>
                <a:latin typeface="Segoe UI Web (East European)"/>
              </a:rPr>
              <a:t>meg</a:t>
            </a:r>
            <a:r>
              <a:rPr lang="de-CH" sz="2200" dirty="0">
                <a:effectLst/>
                <a:highlight>
                  <a:srgbClr val="FFFF00"/>
                </a:highlight>
                <a:latin typeface="Segoe UI Web (East European)"/>
              </a:rPr>
              <a:t> </a:t>
            </a:r>
            <a:r>
              <a:rPr lang="de-CH" sz="2200" dirty="0" err="1">
                <a:effectLst/>
                <a:highlight>
                  <a:srgbClr val="FFFF00"/>
                </a:highlight>
                <a:latin typeface="Segoe UI Web (East European)"/>
              </a:rPr>
              <a:t>is</a:t>
            </a:r>
            <a:r>
              <a:rPr lang="de-CH" sz="2200" dirty="0">
                <a:effectLst/>
                <a:highlight>
                  <a:srgbClr val="FFFF00"/>
                </a:highlight>
                <a:latin typeface="Segoe UI Web (East European)"/>
              </a:rPr>
              <a:t> </a:t>
            </a:r>
            <a:r>
              <a:rPr lang="de-CH" sz="2200" dirty="0" err="1">
                <a:effectLst/>
                <a:highlight>
                  <a:srgbClr val="FFFF00"/>
                </a:highlight>
                <a:latin typeface="Segoe UI Web (East European)"/>
              </a:rPr>
              <a:t>menekül</a:t>
            </a:r>
            <a:r>
              <a:rPr lang="de-CH" sz="2200" dirty="0">
                <a:effectLst/>
                <a:highlight>
                  <a:srgbClr val="FFFF00"/>
                </a:highlight>
                <a:latin typeface="Segoe UI Web (East European)"/>
              </a:rPr>
              <a:t>, </a:t>
            </a:r>
            <a:r>
              <a:rPr lang="de-CH" sz="2200" dirty="0" err="1">
                <a:effectLst/>
                <a:highlight>
                  <a:srgbClr val="FFFF00"/>
                </a:highlight>
                <a:latin typeface="Segoe UI Web (East European)"/>
              </a:rPr>
              <a:t>egy</a:t>
            </a:r>
            <a:r>
              <a:rPr lang="de-CH" sz="2200" dirty="0">
                <a:effectLst/>
                <a:highlight>
                  <a:srgbClr val="FFFF00"/>
                </a:highlight>
                <a:latin typeface="Segoe UI Web (East European)"/>
              </a:rPr>
              <a:t> m</a:t>
            </a:r>
            <a:r>
              <a:rPr lang="hu-HU" sz="2200" dirty="0">
                <a:effectLst/>
                <a:highlight>
                  <a:srgbClr val="FFFF00"/>
                </a:highlight>
                <a:latin typeface="Segoe UI Web (East European)"/>
              </a:rPr>
              <a:t>á</a:t>
            </a:r>
            <a:r>
              <a:rPr lang="de-CH" sz="2200" dirty="0" err="1">
                <a:effectLst/>
                <a:highlight>
                  <a:srgbClr val="FFFF00"/>
                </a:highlight>
                <a:latin typeface="Segoe UI Web (East European)"/>
              </a:rPr>
              <a:t>sik</a:t>
            </a:r>
            <a:r>
              <a:rPr lang="de-CH" sz="2200" dirty="0">
                <a:effectLst/>
                <a:highlight>
                  <a:srgbClr val="FFFF00"/>
                </a:highlight>
                <a:latin typeface="Segoe UI Web (East European)"/>
              </a:rPr>
              <a:t> </a:t>
            </a:r>
            <a:r>
              <a:rPr lang="de-CH" sz="2200" dirty="0" err="1">
                <a:effectLst/>
                <a:highlight>
                  <a:srgbClr val="FFFF00"/>
                </a:highlight>
                <a:latin typeface="Segoe UI Web (East European)"/>
              </a:rPr>
              <a:t>ember</a:t>
            </a:r>
            <a:r>
              <a:rPr lang="de-CH" sz="2200" dirty="0">
                <a:effectLst/>
                <a:highlight>
                  <a:srgbClr val="FFFF00"/>
                </a:highlight>
                <a:latin typeface="Segoe UI Web (East European)"/>
              </a:rPr>
              <a:t> T </a:t>
            </a:r>
            <a:r>
              <a:rPr lang="de-CH" sz="2200" dirty="0" err="1">
                <a:effectLst/>
                <a:highlight>
                  <a:srgbClr val="FFFF00"/>
                </a:highlight>
                <a:latin typeface="Segoe UI Web (East European)"/>
              </a:rPr>
              <a:t>sejtje</a:t>
            </a:r>
            <a:r>
              <a:rPr lang="de-CH" sz="2200" dirty="0">
                <a:effectLst/>
                <a:highlight>
                  <a:srgbClr val="FFFF00"/>
                </a:highlight>
                <a:latin typeface="Segoe UI Web (East European)"/>
              </a:rPr>
              <a:t> </a:t>
            </a:r>
            <a:r>
              <a:rPr lang="de-CH" sz="2200" dirty="0" err="1">
                <a:effectLst/>
                <a:highlight>
                  <a:srgbClr val="FFFF00"/>
                </a:highlight>
                <a:latin typeface="Segoe UI Web (East European)"/>
              </a:rPr>
              <a:t>reag</a:t>
            </a:r>
            <a:r>
              <a:rPr lang="hu-HU" sz="2200" dirty="0">
                <a:effectLst/>
                <a:highlight>
                  <a:srgbClr val="FFFF00"/>
                </a:highlight>
                <a:latin typeface="Segoe UI Web (East European)"/>
              </a:rPr>
              <a:t>á</a:t>
            </a:r>
            <a:r>
              <a:rPr lang="de-CH" sz="2200" dirty="0" err="1">
                <a:effectLst/>
                <a:highlight>
                  <a:srgbClr val="FFFF00"/>
                </a:highlight>
                <a:latin typeface="Segoe UI Web (East European)"/>
              </a:rPr>
              <a:t>lhat</a:t>
            </a:r>
            <a:r>
              <a:rPr lang="de-CH" sz="2200" dirty="0">
                <a:highlight>
                  <a:srgbClr val="FFFF00"/>
                </a:highlight>
                <a:latin typeface="Segoe UI Web (East European)"/>
              </a:rPr>
              <a:t>,</a:t>
            </a:r>
            <a:r>
              <a:rPr lang="de-CH" sz="2200" dirty="0">
                <a:effectLst/>
                <a:highlight>
                  <a:srgbClr val="FFFF00"/>
                </a:highlight>
                <a:latin typeface="Segoe UI Web (East European)"/>
              </a:rPr>
              <a:t> </a:t>
            </a:r>
            <a:r>
              <a:rPr lang="de-CH" sz="2200" dirty="0" err="1">
                <a:effectLst/>
                <a:highlight>
                  <a:srgbClr val="FFFF00"/>
                </a:highlight>
                <a:latin typeface="Segoe UI Web (East European)"/>
              </a:rPr>
              <a:t>mert</a:t>
            </a:r>
            <a:r>
              <a:rPr lang="de-CH" sz="2200" dirty="0">
                <a:effectLst/>
                <a:highlight>
                  <a:srgbClr val="FFFF00"/>
                </a:highlight>
                <a:latin typeface="Segoe UI Web (East European)"/>
              </a:rPr>
              <a:t> </a:t>
            </a:r>
            <a:r>
              <a:rPr lang="de-CH" sz="2200" dirty="0" err="1">
                <a:effectLst/>
                <a:highlight>
                  <a:srgbClr val="FFFF00"/>
                </a:highlight>
                <a:latin typeface="Segoe UI Web (East European)"/>
              </a:rPr>
              <a:t>az</a:t>
            </a:r>
            <a:r>
              <a:rPr lang="de-CH" sz="2200" dirty="0">
                <a:effectLst/>
                <a:highlight>
                  <a:srgbClr val="FFFF00"/>
                </a:highlight>
                <a:latin typeface="Segoe UI Web (East European)"/>
              </a:rPr>
              <a:t> </a:t>
            </a:r>
            <a:r>
              <a:rPr lang="de-CH" sz="2200" dirty="0" err="1">
                <a:effectLst/>
                <a:highlight>
                  <a:srgbClr val="FFFF00"/>
                </a:highlight>
                <a:latin typeface="Segoe UI Web (East European)"/>
              </a:rPr>
              <a:t>emberek</a:t>
            </a:r>
            <a:r>
              <a:rPr lang="de-CH" sz="2200" dirty="0">
                <a:effectLst/>
                <a:highlight>
                  <a:srgbClr val="FFFF00"/>
                </a:highlight>
                <a:latin typeface="Segoe UI Web (East European)"/>
              </a:rPr>
              <a:t> </a:t>
            </a:r>
            <a:r>
              <a:rPr lang="de-CH" sz="2200" dirty="0" err="1">
                <a:effectLst/>
                <a:highlight>
                  <a:srgbClr val="FFFF00"/>
                </a:highlight>
                <a:latin typeface="Segoe UI Web (East European)"/>
              </a:rPr>
              <a:t>különbözö</a:t>
            </a:r>
            <a:r>
              <a:rPr lang="de-CH" sz="2200" dirty="0">
                <a:effectLst/>
                <a:highlight>
                  <a:srgbClr val="FFFF00"/>
                </a:highlight>
                <a:latin typeface="Segoe UI Web (East European)"/>
              </a:rPr>
              <a:t> </a:t>
            </a:r>
            <a:r>
              <a:rPr lang="de-CH" sz="2200" dirty="0" err="1">
                <a:effectLst/>
                <a:highlight>
                  <a:srgbClr val="FFFF00"/>
                </a:highlight>
                <a:latin typeface="Segoe UI Web (East European)"/>
              </a:rPr>
              <a:t>peptide</a:t>
            </a:r>
            <a:r>
              <a:rPr lang="de-CH" sz="2200" dirty="0" err="1">
                <a:highlight>
                  <a:srgbClr val="FFFF00"/>
                </a:highlight>
                <a:latin typeface="Segoe UI Web (East European)"/>
              </a:rPr>
              <a:t>ket</a:t>
            </a:r>
            <a:r>
              <a:rPr lang="de-CH" sz="2200" dirty="0">
                <a:highlight>
                  <a:srgbClr val="FFFF00"/>
                </a:highlight>
                <a:latin typeface="Segoe UI Web (East European)"/>
              </a:rPr>
              <a:t> </a:t>
            </a:r>
            <a:r>
              <a:rPr lang="de-CH" sz="2200" dirty="0" err="1">
                <a:effectLst/>
                <a:highlight>
                  <a:srgbClr val="FFFF00"/>
                </a:highlight>
                <a:latin typeface="Segoe UI Web (East European)"/>
              </a:rPr>
              <a:t>mutatnak</a:t>
            </a:r>
            <a:r>
              <a:rPr lang="de-CH" sz="2200" dirty="0">
                <a:effectLst/>
                <a:highlight>
                  <a:srgbClr val="FFFF00"/>
                </a:highlight>
                <a:latin typeface="Segoe UI Web (East European)"/>
              </a:rPr>
              <a:t> </a:t>
            </a:r>
            <a:r>
              <a:rPr lang="de-CH" sz="2200" dirty="0" err="1">
                <a:effectLst/>
                <a:highlight>
                  <a:srgbClr val="FFFF00"/>
                </a:highlight>
                <a:latin typeface="Segoe UI Web (East European)"/>
              </a:rPr>
              <a:t>be</a:t>
            </a:r>
            <a:r>
              <a:rPr lang="de-CH" sz="2200" dirty="0">
                <a:effectLst/>
                <a:highlight>
                  <a:srgbClr val="FFFF00"/>
                </a:highlight>
                <a:latin typeface="Segoe UI Web (East European)"/>
              </a:rPr>
              <a:t>. </a:t>
            </a:r>
          </a:p>
          <a:p>
            <a:pPr marL="0" indent="0">
              <a:buNone/>
            </a:pPr>
            <a:r>
              <a:rPr lang="hu-HU" sz="2200" dirty="0">
                <a:effectLst/>
                <a:highlight>
                  <a:srgbClr val="FFFF00"/>
                </a:highlight>
                <a:latin typeface="Segoe UI Web (East European)"/>
              </a:rPr>
              <a:t>Ha </a:t>
            </a:r>
            <a:r>
              <a:rPr lang="hu-HU" sz="2200" dirty="0">
                <a:highlight>
                  <a:srgbClr val="FFFF00"/>
                </a:highlight>
                <a:latin typeface="Segoe UI Web (East European)"/>
              </a:rPr>
              <a:t>mindannyian HLA azonosak le</a:t>
            </a:r>
            <a:r>
              <a:rPr lang="de-CH" sz="2200" dirty="0" err="1">
                <a:highlight>
                  <a:srgbClr val="FFFF00"/>
                </a:highlight>
                <a:latin typeface="Segoe UI Web (East European)"/>
              </a:rPr>
              <a:t>nn</a:t>
            </a:r>
            <a:r>
              <a:rPr lang="hu-HU" sz="2200" dirty="0">
                <a:highlight>
                  <a:srgbClr val="FFFF00"/>
                </a:highlight>
                <a:latin typeface="Segoe UI Web (East European)"/>
              </a:rPr>
              <a:t>é</a:t>
            </a:r>
            <a:r>
              <a:rPr lang="de-CH" sz="2200" dirty="0" err="1">
                <a:highlight>
                  <a:srgbClr val="FFFF00"/>
                </a:highlight>
                <a:latin typeface="Segoe UI Web (East European)"/>
              </a:rPr>
              <a:t>nk</a:t>
            </a:r>
            <a:r>
              <a:rPr lang="hu-HU" sz="2200" dirty="0">
                <a:highlight>
                  <a:srgbClr val="FFFF00"/>
                </a:highlight>
                <a:latin typeface="Segoe UI Web (East European)"/>
              </a:rPr>
              <a:t>, egy menekülő vírus megölné az egész populációt</a:t>
            </a:r>
            <a:r>
              <a:rPr lang="de-CH" sz="2200" dirty="0">
                <a:highlight>
                  <a:srgbClr val="FFFF00"/>
                </a:highlight>
                <a:latin typeface="Segoe UI Web (East European)"/>
              </a:rPr>
              <a:t>. </a:t>
            </a:r>
            <a:r>
              <a:rPr lang="de-CH" sz="2200" dirty="0" err="1">
                <a:highlight>
                  <a:srgbClr val="FFFF00"/>
                </a:highlight>
                <a:latin typeface="Segoe UI Web (East European)"/>
              </a:rPr>
              <a:t>Igy</a:t>
            </a:r>
            <a:r>
              <a:rPr lang="hu-HU" sz="2200" dirty="0">
                <a:highlight>
                  <a:srgbClr val="FFFF00"/>
                </a:highlight>
                <a:latin typeface="Segoe UI Web (East European)"/>
              </a:rPr>
              <a:t> </a:t>
            </a:r>
            <a:r>
              <a:rPr lang="de-CH" sz="2200" dirty="0">
                <a:highlight>
                  <a:srgbClr val="FFFF00"/>
                </a:highlight>
                <a:latin typeface="Segoe UI Web (East European)"/>
              </a:rPr>
              <a:t>«</a:t>
            </a:r>
            <a:r>
              <a:rPr lang="hu-HU" sz="2200" dirty="0">
                <a:effectLst/>
                <a:highlight>
                  <a:srgbClr val="FFFF00"/>
                </a:highlight>
                <a:latin typeface="Segoe UI Web (East European)"/>
              </a:rPr>
              <a:t>csak</a:t>
            </a:r>
            <a:r>
              <a:rPr lang="de-CH" sz="2200" dirty="0">
                <a:effectLst/>
                <a:highlight>
                  <a:srgbClr val="FFFF00"/>
                </a:highlight>
                <a:latin typeface="Segoe UI Web (East European)"/>
              </a:rPr>
              <a:t>» </a:t>
            </a:r>
            <a:r>
              <a:rPr lang="hu-HU" sz="2200" dirty="0">
                <a:effectLst/>
                <a:highlight>
                  <a:srgbClr val="FFFF00"/>
                </a:highlight>
                <a:latin typeface="Segoe UI Web (East European)"/>
              </a:rPr>
              <a:t>néhány </a:t>
            </a:r>
            <a:r>
              <a:rPr lang="de-CH" sz="2200" dirty="0" err="1">
                <a:effectLst/>
                <a:highlight>
                  <a:srgbClr val="FFFF00"/>
                </a:highlight>
                <a:latin typeface="Segoe UI Web (East European)"/>
              </a:rPr>
              <a:t>olyan</a:t>
            </a:r>
            <a:r>
              <a:rPr lang="de-CH" sz="2200" dirty="0">
                <a:effectLst/>
                <a:highlight>
                  <a:srgbClr val="FFFF00"/>
                </a:highlight>
                <a:latin typeface="Segoe UI Web (East European)"/>
              </a:rPr>
              <a:t> </a:t>
            </a:r>
            <a:r>
              <a:rPr lang="de-CH" sz="2200" dirty="0" err="1">
                <a:effectLst/>
                <a:highlight>
                  <a:srgbClr val="FFFF00"/>
                </a:highlight>
                <a:latin typeface="Segoe UI Web (East European)"/>
              </a:rPr>
              <a:t>személyt</a:t>
            </a:r>
            <a:r>
              <a:rPr lang="de-CH" sz="2200" dirty="0">
                <a:effectLst/>
                <a:highlight>
                  <a:srgbClr val="FFFF00"/>
                </a:highlight>
                <a:latin typeface="Segoe UI Web (East European)"/>
              </a:rPr>
              <a:t> öl </a:t>
            </a:r>
            <a:r>
              <a:rPr lang="de-CH" sz="2200" dirty="0" err="1">
                <a:effectLst/>
                <a:highlight>
                  <a:srgbClr val="FFFF00"/>
                </a:highlight>
                <a:latin typeface="Segoe UI Web (East European)"/>
              </a:rPr>
              <a:t>meg</a:t>
            </a:r>
            <a:r>
              <a:rPr lang="hu-HU" sz="2200" dirty="0">
                <a:effectLst/>
                <a:highlight>
                  <a:srgbClr val="FFFF00"/>
                </a:highlight>
                <a:latin typeface="Segoe UI Web (East European)"/>
              </a:rPr>
              <a:t>,</a:t>
            </a:r>
            <a:r>
              <a:rPr lang="de-CH" sz="2200" dirty="0">
                <a:effectLst/>
                <a:highlight>
                  <a:srgbClr val="FFFF00"/>
                </a:highlight>
                <a:latin typeface="Segoe UI Web (East European)"/>
              </a:rPr>
              <a:t> </a:t>
            </a:r>
            <a:r>
              <a:rPr lang="hu-HU" sz="2200" dirty="0">
                <a:effectLst/>
                <a:highlight>
                  <a:srgbClr val="FFFF00"/>
                </a:highlight>
                <a:latin typeface="Segoe UI Web (East European)"/>
              </a:rPr>
              <a:t>akik </a:t>
            </a:r>
            <a:r>
              <a:rPr lang="de-CH" sz="2200" dirty="0" err="1">
                <a:effectLst/>
                <a:highlight>
                  <a:srgbClr val="FFFF00"/>
                </a:highlight>
                <a:latin typeface="Segoe UI Web (East European)"/>
              </a:rPr>
              <a:t>olyan</a:t>
            </a:r>
            <a:r>
              <a:rPr lang="de-CH" sz="2200" dirty="0">
                <a:effectLst/>
                <a:highlight>
                  <a:srgbClr val="FFFF00"/>
                </a:highlight>
                <a:latin typeface="Segoe UI Web (East European)"/>
              </a:rPr>
              <a:t> </a:t>
            </a:r>
            <a:r>
              <a:rPr lang="hu-HU" sz="2200" dirty="0">
                <a:effectLst/>
                <a:highlight>
                  <a:srgbClr val="FFFF00"/>
                </a:highlight>
                <a:latin typeface="Segoe UI Web (East European)"/>
              </a:rPr>
              <a:t>HLA molekulával rendelkeznek</a:t>
            </a:r>
            <a:r>
              <a:rPr lang="de-CH" sz="2200" dirty="0">
                <a:effectLst/>
                <a:highlight>
                  <a:srgbClr val="FFFF00"/>
                </a:highlight>
                <a:latin typeface="Segoe UI Web (East European)"/>
              </a:rPr>
              <a:t>, </a:t>
            </a:r>
            <a:r>
              <a:rPr lang="de-CH" sz="2200" dirty="0" err="1">
                <a:effectLst/>
                <a:highlight>
                  <a:srgbClr val="FFFF00"/>
                </a:highlight>
                <a:latin typeface="Segoe UI Web (East European)"/>
              </a:rPr>
              <a:t>amelyek</a:t>
            </a:r>
            <a:r>
              <a:rPr lang="de-CH" sz="2200" dirty="0">
                <a:effectLst/>
                <a:highlight>
                  <a:srgbClr val="FFFF00"/>
                </a:highlight>
                <a:latin typeface="Segoe UI Web (East European)"/>
              </a:rPr>
              <a:t> </a:t>
            </a:r>
            <a:r>
              <a:rPr lang="hu-HU" sz="2200" dirty="0">
                <a:effectLst/>
                <a:highlight>
                  <a:srgbClr val="FFFF00"/>
                </a:highlight>
                <a:latin typeface="Segoe UI Web (East European)"/>
              </a:rPr>
              <a:t>nem képesek </a:t>
            </a:r>
            <a:r>
              <a:rPr lang="hu-HU" sz="2200" dirty="0" err="1">
                <a:effectLst/>
                <a:highlight>
                  <a:srgbClr val="FFFF00"/>
                </a:highlight>
                <a:latin typeface="Segoe UI Web (East European)"/>
              </a:rPr>
              <a:t>víruspeptideket</a:t>
            </a:r>
            <a:r>
              <a:rPr lang="hu-HU" sz="2200" dirty="0">
                <a:effectLst/>
                <a:highlight>
                  <a:srgbClr val="FFFF00"/>
                </a:highlight>
                <a:latin typeface="Segoe UI Web (East European)"/>
              </a:rPr>
              <a:t> </a:t>
            </a:r>
            <a:r>
              <a:rPr lang="hu-HU" sz="2200" dirty="0">
                <a:effectLst/>
                <a:highlight>
                  <a:srgbClr val="00FF00"/>
                </a:highlight>
                <a:latin typeface="Segoe UI Web (East European)"/>
              </a:rPr>
              <a:t>produkálni </a:t>
            </a:r>
            <a:r>
              <a:rPr lang="hu-HU" sz="2200" dirty="0">
                <a:effectLst/>
                <a:highlight>
                  <a:srgbClr val="FFFF00"/>
                </a:highlight>
                <a:latin typeface="Segoe UI Web (East European)"/>
              </a:rPr>
              <a:t>az immunrendszernek. </a:t>
            </a:r>
            <a:endParaRPr lang="de-CH" sz="2200" dirty="0">
              <a:effectLst/>
              <a:highlight>
                <a:srgbClr val="FFFF00"/>
              </a:highlight>
              <a:latin typeface="Segoe UI Web (East European)"/>
            </a:endParaRPr>
          </a:p>
          <a:p>
            <a:pPr marL="0" indent="0">
              <a:buNone/>
            </a:pPr>
            <a:r>
              <a:rPr lang="hu-HU" sz="2200" dirty="0">
                <a:effectLst/>
                <a:highlight>
                  <a:srgbClr val="FFFF00"/>
                </a:highlight>
                <a:latin typeface="Segoe UI Web (East European)"/>
              </a:rPr>
              <a:t>A HLA polimorfizmus így </a:t>
            </a:r>
            <a:r>
              <a:rPr lang="de-CH" sz="2200" dirty="0" err="1">
                <a:effectLst/>
                <a:highlight>
                  <a:srgbClr val="FFFF00"/>
                </a:highlight>
                <a:latin typeface="Segoe UI Web (East European)"/>
              </a:rPr>
              <a:t>megv</a:t>
            </a:r>
            <a:r>
              <a:rPr lang="hu-HU" sz="2200" dirty="0">
                <a:effectLst/>
                <a:highlight>
                  <a:srgbClr val="FFFF00"/>
                </a:highlight>
                <a:latin typeface="Segoe UI Web (East European)"/>
              </a:rPr>
              <a:t>é</a:t>
            </a:r>
            <a:r>
              <a:rPr lang="de-CH" sz="2200" dirty="0">
                <a:effectLst/>
                <a:highlight>
                  <a:srgbClr val="FFFF00"/>
                </a:highlight>
                <a:latin typeface="Segoe UI Web (East European)"/>
              </a:rPr>
              <a:t>di a </a:t>
            </a:r>
            <a:r>
              <a:rPr lang="de-CH" sz="2200" dirty="0" err="1">
                <a:effectLst/>
                <a:highlight>
                  <a:srgbClr val="FFFF00"/>
                </a:highlight>
                <a:latin typeface="Segoe UI Web (East European)"/>
              </a:rPr>
              <a:t>lakoss</a:t>
            </a:r>
            <a:r>
              <a:rPr lang="hu-HU" sz="2200" dirty="0">
                <a:effectLst/>
                <a:highlight>
                  <a:srgbClr val="FFFF00"/>
                </a:highlight>
                <a:latin typeface="Segoe UI Web (East European)"/>
              </a:rPr>
              <a:t>á</a:t>
            </a:r>
            <a:r>
              <a:rPr lang="de-CH" sz="2200" dirty="0" err="1">
                <a:effectLst/>
                <a:highlight>
                  <a:srgbClr val="FFFF00"/>
                </a:highlight>
                <a:latin typeface="Segoe UI Web (East European)"/>
              </a:rPr>
              <a:t>got</a:t>
            </a:r>
            <a:r>
              <a:rPr lang="hu-HU" sz="2200" dirty="0">
                <a:highlight>
                  <a:srgbClr val="FFFF00"/>
                </a:highlight>
                <a:latin typeface="Segoe UI Web (East European)"/>
              </a:rPr>
              <a:t>,</a:t>
            </a:r>
            <a:r>
              <a:rPr lang="hu-HU" sz="2200" dirty="0">
                <a:effectLst/>
                <a:highlight>
                  <a:srgbClr val="FFFF00"/>
                </a:highlight>
                <a:latin typeface="Segoe UI Web (East European)"/>
              </a:rPr>
              <a:t> az egyén kevésbé fontos. Ez meggyőző magyarázatot ad az MHC polimorfizmus kialakulására.</a:t>
            </a:r>
          </a:p>
          <a:p>
            <a:pPr marL="0" indent="0">
              <a:buNone/>
            </a:pPr>
            <a:endParaRPr lang="nl-NL" sz="2000" i="1" dirty="0"/>
          </a:p>
        </p:txBody>
      </p:sp>
    </p:spTree>
    <p:extLst>
      <p:ext uri="{BB962C8B-B14F-4D97-AF65-F5344CB8AC3E}">
        <p14:creationId xmlns:p14="http://schemas.microsoft.com/office/powerpoint/2010/main" val="3015380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E852AE4-D1CE-41C4-AFCC-76BDA0E9D58A}"/>
              </a:ext>
            </a:extLst>
          </p:cNvPr>
          <p:cNvSpPr>
            <a:spLocks noGrp="1"/>
          </p:cNvSpPr>
          <p:nvPr>
            <p:ph idx="1"/>
          </p:nvPr>
        </p:nvSpPr>
        <p:spPr/>
        <p:txBody>
          <a:bodyPr/>
          <a:lstStyle/>
          <a:p>
            <a:pPr marL="0" indent="0">
              <a:buNone/>
            </a:pPr>
            <a:r>
              <a:rPr lang="en-US" i="1" dirty="0"/>
              <a:t>Some 1900 years ago, two Arab brothers and clinicians Cosmas and </a:t>
            </a:r>
            <a:r>
              <a:rPr lang="en-US" i="1" dirty="0" err="1"/>
              <a:t>Damianus</a:t>
            </a:r>
            <a:r>
              <a:rPr lang="en-US" i="1" dirty="0"/>
              <a:t> performed the first known transplantation, replacing a merchant’s gangrenous leg with that of his slave. The fate of the slave is unknown in history, but it was unlikely a voluntary donation.</a:t>
            </a:r>
          </a:p>
          <a:p>
            <a:pPr marL="0" indent="0">
              <a:buNone/>
            </a:pPr>
            <a:endParaRPr lang="en-US" i="1" dirty="0"/>
          </a:p>
          <a:p>
            <a:pPr marL="0" indent="0">
              <a:buNone/>
            </a:pPr>
            <a:r>
              <a:rPr lang="hu-HU" i="1" dirty="0">
                <a:effectLst/>
                <a:highlight>
                  <a:srgbClr val="FFFF00"/>
                </a:highlight>
                <a:latin typeface="Segoe UI Web (East European)"/>
              </a:rPr>
              <a:t>Mintegy 1900 évvel ezelőtt két arab testvér és klinikus, Cosmas és Damianus hajtotta végre az első ismert transzplantációt, </a:t>
            </a:r>
            <a:r>
              <a:rPr lang="de-CH" i="1" dirty="0" err="1">
                <a:effectLst/>
                <a:highlight>
                  <a:srgbClr val="FFFF00"/>
                </a:highlight>
                <a:latin typeface="Segoe UI Web (East European)"/>
              </a:rPr>
              <a:t>amikoris</a:t>
            </a:r>
            <a:r>
              <a:rPr lang="de-CH" i="1" dirty="0">
                <a:effectLst/>
                <a:highlight>
                  <a:srgbClr val="FFFF00"/>
                </a:highlight>
                <a:latin typeface="Segoe UI Web (East European)"/>
              </a:rPr>
              <a:t> egy </a:t>
            </a:r>
            <a:r>
              <a:rPr lang="hu-HU" i="1" dirty="0">
                <a:effectLst/>
                <a:highlight>
                  <a:srgbClr val="FFFF00"/>
                </a:highlight>
                <a:latin typeface="Segoe UI Web (East European)"/>
              </a:rPr>
              <a:t>kereskedő </a:t>
            </a:r>
            <a:r>
              <a:rPr lang="de-CH" i="1" dirty="0" err="1">
                <a:highlight>
                  <a:srgbClr val="FFFF00"/>
                </a:highlight>
                <a:latin typeface="Segoe UI Web (East European)"/>
              </a:rPr>
              <a:t>üszkös</a:t>
            </a:r>
            <a:r>
              <a:rPr lang="de-CH" i="1" dirty="0">
                <a:highlight>
                  <a:srgbClr val="FFFF00"/>
                </a:highlight>
                <a:latin typeface="Segoe UI Web (East European)"/>
              </a:rPr>
              <a:t> </a:t>
            </a:r>
            <a:r>
              <a:rPr lang="hu-HU" i="1" dirty="0">
                <a:effectLst/>
                <a:highlight>
                  <a:srgbClr val="FFFF00"/>
                </a:highlight>
                <a:latin typeface="Segoe UI Web (East European)"/>
              </a:rPr>
              <a:t>lábát a rabszolgája lábával helyettesítetté</a:t>
            </a:r>
            <a:r>
              <a:rPr lang="de-CH" i="1" dirty="0">
                <a:effectLst/>
                <a:highlight>
                  <a:srgbClr val="FFFF00"/>
                </a:highlight>
                <a:latin typeface="Segoe UI Web (East European)"/>
              </a:rPr>
              <a:t>k</a:t>
            </a:r>
            <a:r>
              <a:rPr lang="hu-HU" i="1" dirty="0">
                <a:effectLst/>
                <a:highlight>
                  <a:srgbClr val="FFFF00"/>
                </a:highlight>
                <a:latin typeface="Segoe UI Web (East European)"/>
              </a:rPr>
              <a:t>. A rabszolga sorsa ismeretlen a történelemben, de nem valószínű, hogy önkéntes adomány volt.</a:t>
            </a:r>
          </a:p>
          <a:p>
            <a:pPr marL="0" indent="0">
              <a:buNone/>
            </a:pPr>
            <a:endParaRPr lang="nl-NL" i="1" dirty="0"/>
          </a:p>
        </p:txBody>
      </p:sp>
    </p:spTree>
    <p:extLst>
      <p:ext uri="{BB962C8B-B14F-4D97-AF65-F5344CB8AC3E}">
        <p14:creationId xmlns:p14="http://schemas.microsoft.com/office/powerpoint/2010/main" val="9521308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B6DA30-C67D-4DA8-8A64-3922726A9A3E}"/>
              </a:ext>
            </a:extLst>
          </p:cNvPr>
          <p:cNvSpPr>
            <a:spLocks noGrp="1"/>
          </p:cNvSpPr>
          <p:nvPr>
            <p:ph type="title"/>
          </p:nvPr>
        </p:nvSpPr>
        <p:spPr/>
        <p:txBody>
          <a:bodyPr/>
          <a:lstStyle/>
          <a:p>
            <a:endParaRPr lang="nl-NL"/>
          </a:p>
        </p:txBody>
      </p:sp>
      <p:pic>
        <p:nvPicPr>
          <p:cNvPr id="5" name="Tijdelijke aanduiding voor inhoud 4">
            <a:extLst>
              <a:ext uri="{FF2B5EF4-FFF2-40B4-BE49-F238E27FC236}">
                <a16:creationId xmlns:a16="http://schemas.microsoft.com/office/drawing/2014/main" id="{4CE49042-0554-4D72-99B3-FE150C20FBD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26030" y="1655428"/>
            <a:ext cx="6880932" cy="4521535"/>
          </a:xfrm>
        </p:spPr>
      </p:pic>
    </p:spTree>
    <p:extLst>
      <p:ext uri="{BB962C8B-B14F-4D97-AF65-F5344CB8AC3E}">
        <p14:creationId xmlns:p14="http://schemas.microsoft.com/office/powerpoint/2010/main" val="12493264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4AD350C1-17D8-4973-9040-50DA10137582}"/>
              </a:ext>
            </a:extLst>
          </p:cNvPr>
          <p:cNvSpPr>
            <a:spLocks noGrp="1"/>
          </p:cNvSpPr>
          <p:nvPr>
            <p:ph idx="1"/>
          </p:nvPr>
        </p:nvSpPr>
        <p:spPr>
          <a:xfrm>
            <a:off x="916577" y="858973"/>
            <a:ext cx="10515600" cy="5402489"/>
          </a:xfrm>
        </p:spPr>
        <p:txBody>
          <a:bodyPr>
            <a:normAutofit fontScale="92500" lnSpcReduction="10000"/>
          </a:bodyPr>
          <a:lstStyle/>
          <a:p>
            <a:pPr marL="0" indent="0">
              <a:buNone/>
            </a:pPr>
            <a:r>
              <a:rPr lang="en-US" i="1" dirty="0">
                <a:effectLst/>
                <a:latin typeface="Calibri" panose="020F0502020204030204" pitchFamily="34" charset="0"/>
                <a:ea typeface="Calibri" panose="020F0502020204030204" pitchFamily="34" charset="0"/>
                <a:cs typeface="Times New Roman" panose="02020603050405020304" pitchFamily="18" charset="0"/>
              </a:rPr>
              <a:t>But alas, bad news for you, dear reader if you happen to need a new organ or two.  HLA polymorphism promotes the survival of a species population, not an individual with kidney disease. Transplantation rejection is the consequence of the immune system confusing a donor organ with a virus infected </a:t>
            </a:r>
            <a:r>
              <a:rPr lang="en-US" i="1" dirty="0">
                <a:latin typeface="Calibri" panose="020F0502020204030204" pitchFamily="34" charset="0"/>
                <a:ea typeface="Calibri" panose="020F0502020204030204" pitchFamily="34" charset="0"/>
                <a:cs typeface="Times New Roman" panose="02020603050405020304" pitchFamily="18" charset="0"/>
              </a:rPr>
              <a:t>organ and responding accordingly by attacking the organ resulting in transplant rejection</a:t>
            </a:r>
            <a:r>
              <a:rPr lang="en-US" i="1"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endParaRPr lang="en-US" i="1" dirty="0">
              <a:latin typeface="Calibri" panose="020F0502020204030204" pitchFamily="34" charset="0"/>
              <a:cs typeface="Times New Roman" panose="02020603050405020304" pitchFamily="18" charset="0"/>
            </a:endParaRPr>
          </a:p>
          <a:p>
            <a:pPr marL="0" indent="0">
              <a:buNone/>
            </a:pPr>
            <a:r>
              <a:rPr lang="hu-HU" dirty="0">
                <a:effectLst/>
                <a:highlight>
                  <a:srgbClr val="FFFF00"/>
                </a:highlight>
                <a:latin typeface="Segoe UI Web (East European)"/>
              </a:rPr>
              <a:t>De sajnos, rossz hír az Ön számára, Kedves </a:t>
            </a:r>
            <a:r>
              <a:rPr lang="hu-HU" dirty="0">
                <a:highlight>
                  <a:srgbClr val="FFFF00"/>
                </a:highlight>
                <a:latin typeface="Segoe UI Web (East European)"/>
              </a:rPr>
              <a:t>O</a:t>
            </a:r>
            <a:r>
              <a:rPr lang="hu-HU" dirty="0">
                <a:effectLst/>
                <a:highlight>
                  <a:srgbClr val="FFFF00"/>
                </a:highlight>
                <a:latin typeface="Segoe UI Web (East European)"/>
              </a:rPr>
              <a:t>lvasó, ha valaha szüksége van egy-két új donor </a:t>
            </a:r>
            <a:r>
              <a:rPr lang="de-CH" dirty="0" err="1">
                <a:effectLst/>
                <a:highlight>
                  <a:srgbClr val="FFFF00"/>
                </a:highlight>
                <a:latin typeface="Segoe UI Web (East European)"/>
              </a:rPr>
              <a:t>szervre</a:t>
            </a:r>
            <a:r>
              <a:rPr lang="hu-HU" dirty="0">
                <a:effectLst/>
                <a:highlight>
                  <a:srgbClr val="FFFF00"/>
                </a:highlight>
                <a:latin typeface="Segoe UI Web (East European)"/>
              </a:rPr>
              <a:t>. </a:t>
            </a:r>
            <a:endParaRPr lang="de-CH" dirty="0">
              <a:effectLst/>
              <a:highlight>
                <a:srgbClr val="FFFF00"/>
              </a:highlight>
              <a:latin typeface="Segoe UI Web (East European)"/>
            </a:endParaRPr>
          </a:p>
          <a:p>
            <a:pPr marL="0" indent="0">
              <a:buNone/>
            </a:pPr>
            <a:r>
              <a:rPr lang="hu-HU" dirty="0">
                <a:effectLst/>
                <a:highlight>
                  <a:srgbClr val="FFFF00"/>
                </a:highlight>
                <a:latin typeface="Segoe UI Web (East European)"/>
              </a:rPr>
              <a:t>A HLA polimorfizmus elősegíti a fajpopuláció túlélését, de nem a vesebetegségben szenvedő egyénét. A transzplantációs kilökődés annak a következménye, hogy az immunrendszer összekeveri a donor szervet egy vírussal fertőzött szervvel, és ennek megfelelően reagál a szerv megtámadásával, ami a szerv kilökődését eredményezi.</a:t>
            </a:r>
            <a:endParaRPr lang="nl-NL" i="1" dirty="0">
              <a:highlight>
                <a:srgbClr val="FFFF00"/>
              </a:highlight>
            </a:endParaRPr>
          </a:p>
        </p:txBody>
      </p:sp>
    </p:spTree>
    <p:extLst>
      <p:ext uri="{BB962C8B-B14F-4D97-AF65-F5344CB8AC3E}">
        <p14:creationId xmlns:p14="http://schemas.microsoft.com/office/powerpoint/2010/main" val="42634748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874310-068D-4BBB-BEBB-7E70F0654A37}"/>
              </a:ext>
            </a:extLst>
          </p:cNvPr>
          <p:cNvSpPr>
            <a:spLocks noGrp="1"/>
          </p:cNvSpPr>
          <p:nvPr>
            <p:ph type="title"/>
          </p:nvPr>
        </p:nvSpPr>
        <p:spPr/>
        <p:txBody>
          <a:bodyPr/>
          <a:lstStyle/>
          <a:p>
            <a:endParaRPr lang="nl-NL"/>
          </a:p>
        </p:txBody>
      </p:sp>
      <p:pic>
        <p:nvPicPr>
          <p:cNvPr id="5" name="Tijdelijke aanduiding voor inhoud 4">
            <a:extLst>
              <a:ext uri="{FF2B5EF4-FFF2-40B4-BE49-F238E27FC236}">
                <a16:creationId xmlns:a16="http://schemas.microsoft.com/office/drawing/2014/main" id="{1A159911-ECB4-4A05-86E9-064E7F6DA67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1892038"/>
            <a:ext cx="10515600" cy="4218512"/>
          </a:xfrm>
        </p:spPr>
      </p:pic>
    </p:spTree>
    <p:extLst>
      <p:ext uri="{BB962C8B-B14F-4D97-AF65-F5344CB8AC3E}">
        <p14:creationId xmlns:p14="http://schemas.microsoft.com/office/powerpoint/2010/main" val="18998094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33211470-A266-482F-9E31-CA66257A9028}"/>
              </a:ext>
            </a:extLst>
          </p:cNvPr>
          <p:cNvSpPr>
            <a:spLocks noGrp="1"/>
          </p:cNvSpPr>
          <p:nvPr>
            <p:ph idx="1"/>
          </p:nvPr>
        </p:nvSpPr>
        <p:spPr>
          <a:xfrm>
            <a:off x="759822" y="423544"/>
            <a:ext cx="10970624" cy="6003381"/>
          </a:xfrm>
        </p:spPr>
        <p:txBody>
          <a:bodyPr>
            <a:normAutofit/>
          </a:bodyPr>
          <a:lstStyle/>
          <a:p>
            <a:pPr marL="0" indent="0">
              <a:buNone/>
            </a:pPr>
            <a:r>
              <a:rPr lang="en-US" sz="2400" i="1" dirty="0">
                <a:latin typeface="Calibri" panose="020F0502020204030204" pitchFamily="34" charset="0"/>
                <a:ea typeface="Calibri" panose="020F0502020204030204" pitchFamily="34" charset="0"/>
                <a:cs typeface="Times New Roman" panose="02020603050405020304" pitchFamily="18" charset="0"/>
              </a:rPr>
              <a:t>An important general lesson: </a:t>
            </a:r>
            <a:r>
              <a:rPr lang="en-US" sz="2400" i="1" dirty="0">
                <a:effectLst/>
                <a:latin typeface="Calibri" panose="020F0502020204030204" pitchFamily="34" charset="0"/>
                <a:ea typeface="Calibri" panose="020F0502020204030204" pitchFamily="34" charset="0"/>
                <a:cs typeface="Times New Roman" panose="02020603050405020304" pitchFamily="18" charset="0"/>
              </a:rPr>
              <a:t>nothing, including the immune system is perfect! </a:t>
            </a:r>
            <a:r>
              <a:rPr lang="en-US" sz="2400" i="1" dirty="0">
                <a:latin typeface="Calibri" panose="020F0502020204030204" pitchFamily="34" charset="0"/>
                <a:ea typeface="Calibri" panose="020F0502020204030204" pitchFamily="34" charset="0"/>
                <a:cs typeface="Times New Roman" panose="02020603050405020304" pitchFamily="18" charset="0"/>
              </a:rPr>
              <a:t>Speaking of which, lets think about how T killer cells can find virus infected cells quickly enough to be of any use. Viruses can produce their offspring very quickly, in some cases in just a few hours. This is too slow to wait for viral proteins to be degraded at the end of their natural life.  But just like the immune system itself, the synthesis of proteins, including viral proteins, is far from perfect.  These imperfect proteins, termed </a:t>
            </a:r>
            <a:r>
              <a:rPr lang="en-US" sz="2400" i="1" dirty="0" err="1">
                <a:latin typeface="Calibri" panose="020F0502020204030204" pitchFamily="34" charset="0"/>
                <a:ea typeface="Calibri" panose="020F0502020204030204" pitchFamily="34" charset="0"/>
                <a:cs typeface="Times New Roman" panose="02020603050405020304" pitchFamily="18" charset="0"/>
              </a:rPr>
              <a:t>DRiPs</a:t>
            </a:r>
            <a:r>
              <a:rPr lang="en-US" sz="2400" i="1" dirty="0">
                <a:latin typeface="Calibri" panose="020F0502020204030204" pitchFamily="34" charset="0"/>
                <a:ea typeface="Calibri" panose="020F0502020204030204" pitchFamily="34" charset="0"/>
                <a:cs typeface="Times New Roman" panose="02020603050405020304" pitchFamily="18" charset="0"/>
              </a:rPr>
              <a:t>,  are degraded immediately, </a:t>
            </a:r>
            <a:r>
              <a:rPr lang="en-US" sz="2400" i="1" dirty="0">
                <a:effectLst/>
                <a:latin typeface="Calibri" panose="020F0502020204030204" pitchFamily="34" charset="0"/>
                <a:ea typeface="Calibri" panose="020F0502020204030204" pitchFamily="34" charset="0"/>
                <a:cs typeface="Times New Roman" panose="02020603050405020304" pitchFamily="18" charset="0"/>
              </a:rPr>
              <a:t>coupling the start of virus infection to antigen presentation</a:t>
            </a:r>
            <a:r>
              <a:rPr lang="en-US" sz="2400" i="1" dirty="0">
                <a:latin typeface="Calibri" panose="020F0502020204030204" pitchFamily="34" charset="0"/>
                <a:ea typeface="Calibri" panose="020F0502020204030204" pitchFamily="34" charset="0"/>
                <a:cs typeface="Times New Roman" panose="02020603050405020304" pitchFamily="18" charset="0"/>
              </a:rPr>
              <a:t> and allowing effective T killer cell immunosurveillance.</a:t>
            </a:r>
          </a:p>
          <a:p>
            <a:pPr marL="0" indent="0">
              <a:buNone/>
            </a:pPr>
            <a:endParaRPr lang="en-US" sz="2400" i="1" dirty="0">
              <a:latin typeface="Calibri" panose="020F0502020204030204" pitchFamily="34" charset="0"/>
              <a:cs typeface="Times New Roman" panose="02020603050405020304" pitchFamily="18" charset="0"/>
            </a:endParaRPr>
          </a:p>
          <a:p>
            <a:pPr marL="0" indent="0">
              <a:buNone/>
            </a:pPr>
            <a:r>
              <a:rPr lang="hu-HU" sz="2000" dirty="0">
                <a:effectLst/>
                <a:highlight>
                  <a:srgbClr val="FFFF00"/>
                </a:highlight>
                <a:latin typeface="Segoe UI Web (East European)"/>
              </a:rPr>
              <a:t>Fontos általános tanulság: semmi, beleértve az immunrendszert </a:t>
            </a:r>
            <a:r>
              <a:rPr lang="hu-HU" sz="2000" dirty="0">
                <a:highlight>
                  <a:srgbClr val="FFFF00"/>
                </a:highlight>
                <a:latin typeface="Segoe UI Web (East European)"/>
              </a:rPr>
              <a:t>sem</a:t>
            </a:r>
            <a:r>
              <a:rPr lang="hu-HU" sz="2000" dirty="0">
                <a:effectLst/>
                <a:highlight>
                  <a:srgbClr val="FFFF00"/>
                </a:highlight>
                <a:latin typeface="Segoe UI Web (East European)"/>
              </a:rPr>
              <a:t>, nem tökéletes! Ha már itt tartunk, gondoljunk csak bele, hogy a T gyilkos sejtek hogyan találják meg elég gyorsan a vírussal</a:t>
            </a:r>
            <a:r>
              <a:rPr lang="en-US" sz="2000" i="1" dirty="0">
                <a:highlight>
                  <a:srgbClr val="FFFF00"/>
                </a:highlight>
                <a:latin typeface="Calibri" panose="020F0502020204030204" pitchFamily="34" charset="0"/>
                <a:cs typeface="Times New Roman" panose="02020603050405020304" pitchFamily="18" charset="0"/>
              </a:rPr>
              <a:t> </a:t>
            </a:r>
            <a:r>
              <a:rPr lang="hu-HU" sz="2000" dirty="0">
                <a:effectLst/>
                <a:highlight>
                  <a:srgbClr val="FFFF00"/>
                </a:highlight>
                <a:latin typeface="Segoe UI Web (East European)"/>
              </a:rPr>
              <a:t>fertőzött sejteket ahhoz, hogy bármilyen hasznuk legyen. A vírusok nagyon gyorsan, bizonyos esetekben néhány óra alatt képesek előállítani utódaikat. De csakúgy, mint maga az immunrendszer, a fehérjék szintézise, beleértve a vírusfehérjéket is, messze nem tökéletes. Ezek a tökéletlen fehérjék, amelyeket DRiP-nek neveznek, azonnal lebomlanak, összekapcsolva a vírusfertőzés kezdetét az antigének bemutatásával,  lehetővé téve a hatékony T gyilkos sejt immun</a:t>
            </a:r>
            <a:r>
              <a:rPr lang="de-CH" sz="2000" dirty="0" err="1">
                <a:effectLst/>
                <a:highlight>
                  <a:srgbClr val="FFFF00"/>
                </a:highlight>
                <a:latin typeface="Segoe UI Web (East European)"/>
              </a:rPr>
              <a:t>felügyeletét</a:t>
            </a:r>
            <a:r>
              <a:rPr lang="de-CH" sz="2000" dirty="0">
                <a:effectLst/>
                <a:highlight>
                  <a:srgbClr val="FFFF00"/>
                </a:highlight>
                <a:latin typeface="Segoe UI Web (East European)"/>
              </a:rPr>
              <a:t>. </a:t>
            </a:r>
            <a:endParaRPr lang="nl-NL" sz="2000" i="1" dirty="0">
              <a:highlight>
                <a:srgbClr val="FFFF00"/>
              </a:highlight>
            </a:endParaRPr>
          </a:p>
        </p:txBody>
      </p:sp>
    </p:spTree>
    <p:extLst>
      <p:ext uri="{BB962C8B-B14F-4D97-AF65-F5344CB8AC3E}">
        <p14:creationId xmlns:p14="http://schemas.microsoft.com/office/powerpoint/2010/main" val="18987217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A1216444-0AE4-46B2-9E21-75BA9A02E2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6497"/>
            <a:ext cx="12192000" cy="6585006"/>
          </a:xfrm>
          <a:prstGeom prst="rect">
            <a:avLst/>
          </a:prstGeom>
        </p:spPr>
      </p:pic>
    </p:spTree>
    <p:extLst>
      <p:ext uri="{BB962C8B-B14F-4D97-AF65-F5344CB8AC3E}">
        <p14:creationId xmlns:p14="http://schemas.microsoft.com/office/powerpoint/2010/main" val="9988220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FF98F536-A28B-453B-A326-F70E759C708C}"/>
              </a:ext>
            </a:extLst>
          </p:cNvPr>
          <p:cNvSpPr>
            <a:spLocks noGrp="1"/>
          </p:cNvSpPr>
          <p:nvPr>
            <p:ph idx="1"/>
          </p:nvPr>
        </p:nvSpPr>
        <p:spPr>
          <a:xfrm>
            <a:off x="838200" y="1155064"/>
            <a:ext cx="10515600" cy="4792889"/>
          </a:xfrm>
        </p:spPr>
        <p:txBody>
          <a:bodyPr>
            <a:normAutofit fontScale="92500" lnSpcReduction="10000"/>
          </a:bodyPr>
          <a:lstStyle/>
          <a:p>
            <a:pPr marL="0" indent="0">
              <a:buNone/>
            </a:pPr>
            <a:r>
              <a:rPr lang="en-US" i="1" dirty="0"/>
              <a:t>Check mate, immune system? Not so fast! Some clever viruses, especially herpesviruses, have evolved to interfere with antigen presentation. Human cytomegalovirus HCMV, which infects 60% of humanity makes a suite of proteins (US2, US3, US6, US11 and US18) that limit peptide production or interfere with HLA class I function.</a:t>
            </a:r>
          </a:p>
          <a:p>
            <a:pPr marL="0" indent="0">
              <a:buNone/>
            </a:pPr>
            <a:endParaRPr lang="en-US" i="1" dirty="0"/>
          </a:p>
          <a:p>
            <a:pPr marL="0" indent="0">
              <a:buNone/>
            </a:pPr>
            <a:r>
              <a:rPr lang="hu-HU" dirty="0">
                <a:highlight>
                  <a:srgbClr val="FFFF00"/>
                </a:highlight>
                <a:latin typeface="Segoe UI Web (East European)"/>
              </a:rPr>
              <a:t>Immunrendszer s</a:t>
            </a:r>
            <a:r>
              <a:rPr lang="de-CH" dirty="0" err="1">
                <a:highlight>
                  <a:srgbClr val="FFFF00"/>
                </a:highlight>
                <a:latin typeface="Segoe UI Web (East European)"/>
              </a:rPr>
              <a:t>akk</a:t>
            </a:r>
            <a:r>
              <a:rPr lang="de-CH" dirty="0">
                <a:highlight>
                  <a:srgbClr val="FFFF00"/>
                </a:highlight>
                <a:latin typeface="Segoe UI Web (East European)"/>
              </a:rPr>
              <a:t>-matt</a:t>
            </a:r>
            <a:r>
              <a:rPr lang="hu-HU" dirty="0">
                <a:effectLst/>
                <a:highlight>
                  <a:srgbClr val="FFFF00"/>
                </a:highlight>
                <a:latin typeface="Segoe UI Web (East European)"/>
              </a:rPr>
              <a:t>? Ne olyan sebesen! Néhány okos vírus, különösen a herpeszvírusok, úgy alakultak ki, hogy megzavarják az antigének bemutatását. </a:t>
            </a:r>
            <a:endParaRPr lang="de-CH" dirty="0">
              <a:effectLst/>
              <a:highlight>
                <a:srgbClr val="FFFF00"/>
              </a:highlight>
              <a:latin typeface="Segoe UI Web (East European)"/>
            </a:endParaRPr>
          </a:p>
          <a:p>
            <a:pPr marL="0" indent="0">
              <a:buNone/>
            </a:pPr>
            <a:r>
              <a:rPr lang="hu-HU" dirty="0">
                <a:effectLst/>
                <a:highlight>
                  <a:srgbClr val="FFFF00"/>
                </a:highlight>
                <a:latin typeface="Segoe UI Web (East European)"/>
              </a:rPr>
              <a:t>Az emberi citomegalovírus HCMV, amely az emberiség 60% </a:t>
            </a:r>
            <a:r>
              <a:rPr lang="hu-HU" dirty="0" err="1">
                <a:effectLst/>
                <a:highlight>
                  <a:srgbClr val="FFFF00"/>
                </a:highlight>
                <a:latin typeface="Segoe UI Web (East European)"/>
              </a:rPr>
              <a:t>-át</a:t>
            </a:r>
            <a:r>
              <a:rPr lang="hu-HU" dirty="0">
                <a:effectLst/>
                <a:highlight>
                  <a:srgbClr val="FFFF00"/>
                </a:highlight>
                <a:latin typeface="Segoe UI Web (East European)"/>
              </a:rPr>
              <a:t> fertőzik meg, olyan fehérjekészletet termelnek (US2, US3, US6, US11 és US18), amelyek korlátozzák a peptidtermelést vagy zavarják a HLA I osztály működését.</a:t>
            </a:r>
          </a:p>
          <a:p>
            <a:pPr marL="0" indent="0">
              <a:buNone/>
            </a:pPr>
            <a:endParaRPr lang="nl-NL" i="1" dirty="0"/>
          </a:p>
        </p:txBody>
      </p:sp>
    </p:spTree>
    <p:extLst>
      <p:ext uri="{BB962C8B-B14F-4D97-AF65-F5344CB8AC3E}">
        <p14:creationId xmlns:p14="http://schemas.microsoft.com/office/powerpoint/2010/main" val="12937674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294DCB-8218-4D4F-9DF8-DC99084DDC7F}"/>
              </a:ext>
            </a:extLst>
          </p:cNvPr>
          <p:cNvSpPr>
            <a:spLocks noGrp="1"/>
          </p:cNvSpPr>
          <p:nvPr>
            <p:ph type="title"/>
          </p:nvPr>
        </p:nvSpPr>
        <p:spPr/>
        <p:txBody>
          <a:bodyPr/>
          <a:lstStyle/>
          <a:p>
            <a:endParaRPr lang="nl-NL"/>
          </a:p>
        </p:txBody>
      </p:sp>
      <p:pic>
        <p:nvPicPr>
          <p:cNvPr id="5" name="Tijdelijke aanduiding voor inhoud 4">
            <a:extLst>
              <a:ext uri="{FF2B5EF4-FFF2-40B4-BE49-F238E27FC236}">
                <a16:creationId xmlns:a16="http://schemas.microsoft.com/office/drawing/2014/main" id="{F55F984D-EBE3-4F41-8C62-CBA42D97F4A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43250" y="1438847"/>
            <a:ext cx="5612169" cy="4840986"/>
          </a:xfrm>
        </p:spPr>
      </p:pic>
    </p:spTree>
    <p:extLst>
      <p:ext uri="{BB962C8B-B14F-4D97-AF65-F5344CB8AC3E}">
        <p14:creationId xmlns:p14="http://schemas.microsoft.com/office/powerpoint/2010/main" val="41702955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9F8339E3-A4B0-4132-A7F0-BEFB5B2D189B}"/>
              </a:ext>
            </a:extLst>
          </p:cNvPr>
          <p:cNvSpPr>
            <a:spLocks noGrp="1"/>
          </p:cNvSpPr>
          <p:nvPr>
            <p:ph idx="1"/>
          </p:nvPr>
        </p:nvSpPr>
        <p:spPr>
          <a:xfrm>
            <a:off x="683623" y="528046"/>
            <a:ext cx="10515600" cy="6329953"/>
          </a:xfrm>
        </p:spPr>
        <p:txBody>
          <a:bodyPr>
            <a:normAutofit fontScale="92500" lnSpcReduction="10000"/>
          </a:bodyPr>
          <a:lstStyle/>
          <a:p>
            <a:pPr marL="0" indent="0">
              <a:buNone/>
            </a:pPr>
            <a:r>
              <a:rPr lang="en-US" i="1" dirty="0"/>
              <a:t>Is it then possible that some HLA alleles are better in handling virus infections than others? Indeed, some HLA-B </a:t>
            </a:r>
            <a:r>
              <a:rPr lang="en-US" i="1" dirty="0">
                <a:highlight>
                  <a:srgbClr val="FFFF00"/>
                </a:highlight>
              </a:rPr>
              <a:t>alleles</a:t>
            </a:r>
            <a:r>
              <a:rPr lang="en-US" i="1" dirty="0"/>
              <a:t> protect better against HIV, others are better for Covid. The different HLA alleles have been selected over the </a:t>
            </a:r>
            <a:r>
              <a:rPr lang="en-US" i="1" dirty="0">
                <a:highlight>
                  <a:srgbClr val="FFFF00"/>
                </a:highlight>
              </a:rPr>
              <a:t>eons to deal </a:t>
            </a:r>
            <a:r>
              <a:rPr lang="en-US" i="1" dirty="0"/>
              <a:t>with different pathogens. For example, HLA-A2 is found </a:t>
            </a:r>
            <a:r>
              <a:rPr lang="en-US" i="1" dirty="0">
                <a:highlight>
                  <a:srgbClr val="FFFF00"/>
                </a:highlight>
              </a:rPr>
              <a:t>in 40% </a:t>
            </a:r>
            <a:r>
              <a:rPr lang="en-US" i="1" dirty="0"/>
              <a:t>of the European population, the highest prevalence of any HLA allele in a given group. This probably results from the ability of HLA-A2 to protect against a pathogen at one point back in time, which may well be no longer a major cause of human disease.</a:t>
            </a:r>
          </a:p>
          <a:p>
            <a:pPr marL="0" indent="0">
              <a:buNone/>
            </a:pPr>
            <a:endParaRPr lang="en-US" i="1" dirty="0"/>
          </a:p>
          <a:p>
            <a:pPr marL="0" indent="0">
              <a:buNone/>
            </a:pPr>
            <a:r>
              <a:rPr lang="hu-HU" dirty="0">
                <a:effectLst/>
                <a:highlight>
                  <a:srgbClr val="FFFF00"/>
                </a:highlight>
                <a:latin typeface="Segoe UI Web (East European)"/>
              </a:rPr>
              <a:t>Lehetséges tehát, hogy egyes HLA allélok jobban kezelik a vírusfertőzéseket, mint mások? Való</a:t>
            </a:r>
            <a:r>
              <a:rPr lang="de-CH" dirty="0" err="1">
                <a:effectLst/>
                <a:highlight>
                  <a:srgbClr val="FFFF00"/>
                </a:highlight>
                <a:latin typeface="Segoe UI Web (East European)"/>
              </a:rPr>
              <a:t>ban</a:t>
            </a:r>
            <a:r>
              <a:rPr lang="de-CH" dirty="0">
                <a:effectLst/>
                <a:highlight>
                  <a:srgbClr val="FFFF00"/>
                </a:highlight>
                <a:latin typeface="Segoe UI Web (East European)"/>
              </a:rPr>
              <a:t>,</a:t>
            </a:r>
            <a:r>
              <a:rPr lang="hu-HU" dirty="0">
                <a:effectLst/>
                <a:highlight>
                  <a:srgbClr val="FFFF00"/>
                </a:highlight>
                <a:latin typeface="Segoe UI Web (East European)"/>
              </a:rPr>
              <a:t> egyes HLA-B allélok jobban védenek a HIV ellen, mások jobbak a Covid ellen. </a:t>
            </a:r>
            <a:endParaRPr lang="de-CH" dirty="0">
              <a:effectLst/>
              <a:highlight>
                <a:srgbClr val="FFFF00"/>
              </a:highlight>
              <a:latin typeface="Segoe UI Web (East European)"/>
            </a:endParaRPr>
          </a:p>
          <a:p>
            <a:pPr marL="0" indent="0">
              <a:buNone/>
            </a:pPr>
            <a:r>
              <a:rPr lang="hu-HU" dirty="0">
                <a:effectLst/>
                <a:highlight>
                  <a:srgbClr val="FFFF00"/>
                </a:highlight>
                <a:latin typeface="Segoe UI Web (East European)"/>
              </a:rPr>
              <a:t>A különböző HLA allélok </a:t>
            </a:r>
            <a:r>
              <a:rPr lang="de-CH" dirty="0" err="1">
                <a:effectLst/>
                <a:highlight>
                  <a:srgbClr val="FFFF00"/>
                </a:highlight>
                <a:latin typeface="Segoe UI Web (East European)"/>
              </a:rPr>
              <a:t>évezredek</a:t>
            </a:r>
            <a:r>
              <a:rPr lang="de-CH" dirty="0">
                <a:effectLst/>
                <a:highlight>
                  <a:srgbClr val="FFFF00"/>
                </a:highlight>
                <a:latin typeface="Segoe UI Web (East European)"/>
              </a:rPr>
              <a:t> </a:t>
            </a:r>
            <a:r>
              <a:rPr lang="de-CH" dirty="0" err="1">
                <a:effectLst/>
                <a:highlight>
                  <a:srgbClr val="FFFF00"/>
                </a:highlight>
                <a:latin typeface="Segoe UI Web (East European)"/>
              </a:rPr>
              <a:t>sor</a:t>
            </a:r>
            <a:r>
              <a:rPr lang="hu-HU" dirty="0">
                <a:effectLst/>
                <a:highlight>
                  <a:srgbClr val="FFFF00"/>
                </a:highlight>
                <a:latin typeface="Segoe UI Web (East European)"/>
              </a:rPr>
              <a:t>á</a:t>
            </a:r>
            <a:r>
              <a:rPr lang="de-CH" dirty="0">
                <a:effectLst/>
                <a:highlight>
                  <a:srgbClr val="FFFF00"/>
                </a:highlight>
                <a:latin typeface="Segoe UI Web (East European)"/>
              </a:rPr>
              <a:t>n v</a:t>
            </a:r>
            <a:r>
              <a:rPr lang="hu-HU" dirty="0">
                <a:effectLst/>
                <a:highlight>
                  <a:srgbClr val="FFFF00"/>
                </a:highlight>
                <a:latin typeface="Segoe UI Web (East European)"/>
              </a:rPr>
              <a:t>á</a:t>
            </a:r>
            <a:r>
              <a:rPr lang="de-CH" dirty="0" err="1">
                <a:effectLst/>
                <a:highlight>
                  <a:srgbClr val="FFFF00"/>
                </a:highlight>
                <a:latin typeface="Segoe UI Web (East European)"/>
              </a:rPr>
              <a:t>laszt</a:t>
            </a:r>
            <a:r>
              <a:rPr lang="hu-HU" dirty="0">
                <a:effectLst/>
                <a:highlight>
                  <a:srgbClr val="FFFF00"/>
                </a:highlight>
                <a:latin typeface="Segoe UI Web (East European)"/>
              </a:rPr>
              <a:t>ó</a:t>
            </a:r>
            <a:r>
              <a:rPr lang="de-CH" dirty="0" err="1">
                <a:effectLst/>
                <a:highlight>
                  <a:srgbClr val="FFFF00"/>
                </a:highlight>
                <a:latin typeface="Segoe UI Web (East European)"/>
              </a:rPr>
              <a:t>dtak</a:t>
            </a:r>
            <a:r>
              <a:rPr lang="de-CH" dirty="0">
                <a:effectLst/>
                <a:highlight>
                  <a:srgbClr val="FFFF00"/>
                </a:highlight>
                <a:latin typeface="Segoe UI Web (East European)"/>
              </a:rPr>
              <a:t> </a:t>
            </a:r>
            <a:r>
              <a:rPr lang="de-CH" dirty="0" err="1">
                <a:effectLst/>
                <a:highlight>
                  <a:srgbClr val="FFFF00"/>
                </a:highlight>
                <a:latin typeface="Segoe UI Web (East European)"/>
              </a:rPr>
              <a:t>ki</a:t>
            </a:r>
            <a:r>
              <a:rPr lang="de-CH" dirty="0">
                <a:effectLst/>
                <a:highlight>
                  <a:srgbClr val="FFFF00"/>
                </a:highlight>
                <a:latin typeface="Segoe UI Web (East European)"/>
              </a:rPr>
              <a:t> </a:t>
            </a:r>
            <a:r>
              <a:rPr lang="hu-HU" dirty="0">
                <a:effectLst/>
                <a:highlight>
                  <a:srgbClr val="FFFF00"/>
                </a:highlight>
                <a:latin typeface="Segoe UI Web (East European)"/>
              </a:rPr>
              <a:t>a különböző kórokozók </a:t>
            </a:r>
            <a:r>
              <a:rPr lang="de-CH" dirty="0" err="1">
                <a:effectLst/>
                <a:highlight>
                  <a:srgbClr val="FFFF00"/>
                </a:highlight>
                <a:latin typeface="Segoe UI Web (East European)"/>
              </a:rPr>
              <a:t>lek</a:t>
            </a:r>
            <a:r>
              <a:rPr lang="hu-HU" dirty="0">
                <a:effectLst/>
                <a:highlight>
                  <a:srgbClr val="FFFF00"/>
                </a:highlight>
                <a:latin typeface="Segoe UI Web (East European)"/>
              </a:rPr>
              <a:t>ű</a:t>
            </a:r>
            <a:r>
              <a:rPr lang="de-CH" dirty="0" err="1">
                <a:effectLst/>
                <a:highlight>
                  <a:srgbClr val="FFFF00"/>
                </a:highlight>
                <a:latin typeface="Segoe UI Web (East European)"/>
              </a:rPr>
              <a:t>zdésére</a:t>
            </a:r>
            <a:r>
              <a:rPr lang="hu-HU" dirty="0">
                <a:effectLst/>
                <a:highlight>
                  <a:srgbClr val="FFFF00"/>
                </a:highlight>
                <a:latin typeface="Segoe UI Web (East European)"/>
              </a:rPr>
              <a:t>. Például a HLA-A2 az európai népesség 40%-ában fordul elő, ami a legmagasabb prevalenciája a HLA alléloknak egy adott csoportban. Ez valószínűleg abból adódik, hogy a HLA-A2 képes </a:t>
            </a:r>
            <a:r>
              <a:rPr lang="de-CH" dirty="0" err="1">
                <a:effectLst/>
                <a:highlight>
                  <a:srgbClr val="FFFF00"/>
                </a:highlight>
                <a:latin typeface="Segoe UI Web (East European)"/>
              </a:rPr>
              <a:t>volt</a:t>
            </a:r>
            <a:r>
              <a:rPr lang="de-CH" dirty="0">
                <a:effectLst/>
                <a:highlight>
                  <a:srgbClr val="FFFF00"/>
                </a:highlight>
                <a:latin typeface="Segoe UI Web (East European)"/>
              </a:rPr>
              <a:t> </a:t>
            </a:r>
            <a:r>
              <a:rPr lang="de-CH" dirty="0" err="1">
                <a:effectLst/>
                <a:highlight>
                  <a:srgbClr val="FFFF00"/>
                </a:highlight>
                <a:latin typeface="Segoe UI Web (East European)"/>
              </a:rPr>
              <a:t>valamikor</a:t>
            </a:r>
            <a:r>
              <a:rPr lang="de-CH" dirty="0">
                <a:effectLst/>
                <a:highlight>
                  <a:srgbClr val="FFFF00"/>
                </a:highlight>
                <a:latin typeface="Segoe UI Web (East European)"/>
              </a:rPr>
              <a:t> </a:t>
            </a:r>
            <a:r>
              <a:rPr lang="de-CH" dirty="0" err="1">
                <a:effectLst/>
                <a:highlight>
                  <a:srgbClr val="FFFF00"/>
                </a:highlight>
                <a:latin typeface="Segoe UI Web (East European)"/>
              </a:rPr>
              <a:t>az</a:t>
            </a:r>
            <a:r>
              <a:rPr lang="de-CH" dirty="0">
                <a:effectLst/>
                <a:highlight>
                  <a:srgbClr val="FFFF00"/>
                </a:highlight>
                <a:latin typeface="Segoe UI Web (East European)"/>
              </a:rPr>
              <a:t> </a:t>
            </a:r>
            <a:r>
              <a:rPr lang="de-CH" dirty="0" err="1">
                <a:effectLst/>
                <a:highlight>
                  <a:srgbClr val="FFFF00"/>
                </a:highlight>
                <a:latin typeface="Segoe UI Web (East European)"/>
              </a:rPr>
              <a:t>emberi</a:t>
            </a:r>
            <a:r>
              <a:rPr lang="de-CH" dirty="0">
                <a:effectLst/>
                <a:highlight>
                  <a:srgbClr val="FFFF00"/>
                </a:highlight>
                <a:latin typeface="Segoe UI Web (East European)"/>
              </a:rPr>
              <a:t> </a:t>
            </a:r>
            <a:r>
              <a:rPr lang="de-CH" dirty="0" err="1">
                <a:effectLst/>
                <a:highlight>
                  <a:srgbClr val="FFFF00"/>
                </a:highlight>
                <a:latin typeface="Segoe UI Web (East European)"/>
              </a:rPr>
              <a:t>fejl</a:t>
            </a:r>
            <a:r>
              <a:rPr lang="hu-HU" dirty="0">
                <a:effectLst/>
                <a:highlight>
                  <a:srgbClr val="FFFF00"/>
                </a:highlight>
                <a:latin typeface="Segoe UI Web (East European)"/>
              </a:rPr>
              <a:t>ő</a:t>
            </a:r>
            <a:r>
              <a:rPr lang="de-CH" dirty="0">
                <a:effectLst/>
                <a:highlight>
                  <a:srgbClr val="FFFF00"/>
                </a:highlight>
                <a:latin typeface="Segoe UI Web (East European)"/>
              </a:rPr>
              <a:t>des </a:t>
            </a:r>
            <a:r>
              <a:rPr lang="de-CH" dirty="0" err="1">
                <a:effectLst/>
                <a:highlight>
                  <a:srgbClr val="FFFF00"/>
                </a:highlight>
                <a:latin typeface="Segoe UI Web (East European)"/>
              </a:rPr>
              <a:t>sor</a:t>
            </a:r>
            <a:r>
              <a:rPr lang="hu-HU" dirty="0">
                <a:effectLst/>
                <a:highlight>
                  <a:srgbClr val="FFFF00"/>
                </a:highlight>
                <a:latin typeface="Segoe UI Web (East European)"/>
              </a:rPr>
              <a:t>á</a:t>
            </a:r>
            <a:r>
              <a:rPr lang="de-CH" dirty="0">
                <a:effectLst/>
                <a:highlight>
                  <a:srgbClr val="FFFF00"/>
                </a:highlight>
                <a:latin typeface="Segoe UI Web (East European)"/>
              </a:rPr>
              <a:t>n </a:t>
            </a:r>
            <a:r>
              <a:rPr lang="de-CH" dirty="0" err="1">
                <a:effectLst/>
                <a:highlight>
                  <a:srgbClr val="FFFF00"/>
                </a:highlight>
                <a:latin typeface="Segoe UI Web (East European)"/>
              </a:rPr>
              <a:t>egy</a:t>
            </a:r>
            <a:r>
              <a:rPr lang="de-CH" dirty="0">
                <a:effectLst/>
                <a:highlight>
                  <a:srgbClr val="FFFF00"/>
                </a:highlight>
                <a:latin typeface="Segoe UI Web (East European)"/>
              </a:rPr>
              <a:t> k</a:t>
            </a:r>
            <a:r>
              <a:rPr lang="hu-HU" dirty="0">
                <a:effectLst/>
                <a:highlight>
                  <a:srgbClr val="FFFF00"/>
                </a:highlight>
                <a:latin typeface="Segoe UI Web (East European)"/>
              </a:rPr>
              <a:t>ó</a:t>
            </a:r>
            <a:r>
              <a:rPr lang="de-CH" dirty="0" err="1">
                <a:effectLst/>
                <a:highlight>
                  <a:srgbClr val="FFFF00"/>
                </a:highlight>
                <a:latin typeface="Segoe UI Web (East European)"/>
              </a:rPr>
              <a:t>rokoz</a:t>
            </a:r>
            <a:r>
              <a:rPr lang="hu-HU" dirty="0">
                <a:effectLst/>
                <a:highlight>
                  <a:srgbClr val="FFFF00"/>
                </a:highlight>
                <a:latin typeface="Segoe UI Web (East European)"/>
              </a:rPr>
              <a:t>ó</a:t>
            </a:r>
            <a:r>
              <a:rPr lang="de-CH" dirty="0">
                <a:highlight>
                  <a:srgbClr val="FFFF00"/>
                </a:highlight>
                <a:latin typeface="Segoe UI Web (East European)"/>
              </a:rPr>
              <a:t> </a:t>
            </a:r>
            <a:r>
              <a:rPr lang="de-CH" dirty="0" err="1">
                <a:highlight>
                  <a:srgbClr val="FFFF00"/>
                </a:highlight>
                <a:latin typeface="Segoe UI Web (East European)"/>
              </a:rPr>
              <a:t>ellen</a:t>
            </a:r>
            <a:r>
              <a:rPr lang="de-CH" dirty="0">
                <a:highlight>
                  <a:srgbClr val="FFFF00"/>
                </a:highlight>
                <a:latin typeface="Segoe UI Web (East European)"/>
              </a:rPr>
              <a:t> </a:t>
            </a:r>
            <a:r>
              <a:rPr lang="de-CH" dirty="0" err="1">
                <a:highlight>
                  <a:srgbClr val="FFFF00"/>
                </a:highlight>
                <a:latin typeface="Segoe UI Web (East European)"/>
              </a:rPr>
              <a:t>védekezni</a:t>
            </a:r>
            <a:r>
              <a:rPr lang="hu-HU" dirty="0">
                <a:effectLst/>
                <a:highlight>
                  <a:srgbClr val="FFFF00"/>
                </a:highlight>
                <a:latin typeface="Segoe UI Web (East European)"/>
              </a:rPr>
              <a:t>, ami </a:t>
            </a:r>
            <a:r>
              <a:rPr lang="de-CH" dirty="0" err="1">
                <a:effectLst/>
                <a:highlight>
                  <a:srgbClr val="FFFF00"/>
                </a:highlight>
                <a:latin typeface="Segoe UI Web (East European)"/>
              </a:rPr>
              <a:t>ma</a:t>
            </a:r>
            <a:r>
              <a:rPr lang="de-CH" dirty="0">
                <a:effectLst/>
                <a:highlight>
                  <a:srgbClr val="FFFF00"/>
                </a:highlight>
                <a:latin typeface="Segoe UI Web (East European)"/>
              </a:rPr>
              <a:t> m</a:t>
            </a:r>
            <a:r>
              <a:rPr lang="hu-HU" dirty="0">
                <a:effectLst/>
                <a:highlight>
                  <a:srgbClr val="FFFF00"/>
                </a:highlight>
                <a:latin typeface="Segoe UI Web (East European)"/>
              </a:rPr>
              <a:t>á</a:t>
            </a:r>
            <a:r>
              <a:rPr lang="de-CH" dirty="0">
                <a:highlight>
                  <a:srgbClr val="FFFF00"/>
                </a:highlight>
                <a:latin typeface="Segoe UI Web (East European)"/>
              </a:rPr>
              <a:t>r</a:t>
            </a:r>
            <a:r>
              <a:rPr lang="hu-HU" dirty="0">
                <a:highlight>
                  <a:srgbClr val="FFFF00"/>
                </a:highlight>
                <a:latin typeface="Segoe UI Web (East European)"/>
              </a:rPr>
              <a:t> </a:t>
            </a:r>
            <a:r>
              <a:rPr lang="de-CH" dirty="0" err="1">
                <a:highlight>
                  <a:srgbClr val="FFFF00"/>
                </a:highlight>
                <a:latin typeface="Segoe UI Web (East European)"/>
              </a:rPr>
              <a:t>vesz</a:t>
            </a:r>
            <a:r>
              <a:rPr lang="hu-HU" dirty="0">
                <a:highlight>
                  <a:srgbClr val="FFFF00"/>
                </a:highlight>
                <a:latin typeface="Segoe UI Web (East European)"/>
              </a:rPr>
              <a:t>é</a:t>
            </a:r>
            <a:r>
              <a:rPr lang="de-CH" dirty="0" err="1">
                <a:highlight>
                  <a:srgbClr val="FFFF00"/>
                </a:highlight>
                <a:latin typeface="Segoe UI Web (East European)"/>
              </a:rPr>
              <a:t>lyt</a:t>
            </a:r>
            <a:r>
              <a:rPr lang="de-CH" dirty="0">
                <a:highlight>
                  <a:srgbClr val="FFFF00"/>
                </a:highlight>
                <a:latin typeface="Segoe UI Web (East European)"/>
              </a:rPr>
              <a:t> </a:t>
            </a:r>
            <a:r>
              <a:rPr lang="hu-HU" dirty="0">
                <a:highlight>
                  <a:srgbClr val="FFFF00"/>
                </a:highlight>
                <a:latin typeface="Segoe UI Web (East European)"/>
              </a:rPr>
              <a:t>nem </a:t>
            </a:r>
            <a:r>
              <a:rPr lang="de-CH" dirty="0" err="1">
                <a:highlight>
                  <a:srgbClr val="FFFF00"/>
                </a:highlight>
                <a:latin typeface="Segoe UI Web (East European)"/>
              </a:rPr>
              <a:t>jelent</a:t>
            </a:r>
            <a:r>
              <a:rPr lang="de-CH" dirty="0">
                <a:highlight>
                  <a:srgbClr val="FFFF00"/>
                </a:highlight>
                <a:latin typeface="Segoe UI Web (East European)"/>
              </a:rPr>
              <a:t>. </a:t>
            </a:r>
            <a:endParaRPr lang="hu-HU" dirty="0">
              <a:effectLst/>
              <a:highlight>
                <a:srgbClr val="FFFF00"/>
              </a:highlight>
              <a:latin typeface="Segoe UI Web (East European)"/>
            </a:endParaRPr>
          </a:p>
          <a:p>
            <a:pPr marL="0" indent="0">
              <a:buNone/>
            </a:pPr>
            <a:endParaRPr lang="nl-NL" i="1" dirty="0"/>
          </a:p>
        </p:txBody>
      </p:sp>
    </p:spTree>
    <p:extLst>
      <p:ext uri="{BB962C8B-B14F-4D97-AF65-F5344CB8AC3E}">
        <p14:creationId xmlns:p14="http://schemas.microsoft.com/office/powerpoint/2010/main" val="4884656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21CD56-2960-447C-8A47-2ECA6E3898A3}"/>
              </a:ext>
            </a:extLst>
          </p:cNvPr>
          <p:cNvSpPr>
            <a:spLocks noGrp="1"/>
          </p:cNvSpPr>
          <p:nvPr>
            <p:ph type="title"/>
          </p:nvPr>
        </p:nvSpPr>
        <p:spPr/>
        <p:txBody>
          <a:bodyPr/>
          <a:lstStyle/>
          <a:p>
            <a:endParaRPr lang="nl-NL"/>
          </a:p>
        </p:txBody>
      </p:sp>
      <p:pic>
        <p:nvPicPr>
          <p:cNvPr id="5" name="Tijdelijke aanduiding voor inhoud 4">
            <a:extLst>
              <a:ext uri="{FF2B5EF4-FFF2-40B4-BE49-F238E27FC236}">
                <a16:creationId xmlns:a16="http://schemas.microsoft.com/office/drawing/2014/main" id="{425EE507-28CA-49C9-8610-FC6C20CEFFC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64390" y="1576249"/>
            <a:ext cx="6263220" cy="4795024"/>
          </a:xfrm>
        </p:spPr>
      </p:pic>
    </p:spTree>
    <p:extLst>
      <p:ext uri="{BB962C8B-B14F-4D97-AF65-F5344CB8AC3E}">
        <p14:creationId xmlns:p14="http://schemas.microsoft.com/office/powerpoint/2010/main" val="24364202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44956667-881B-485C-A692-6C7BFE9B3AAE}"/>
              </a:ext>
            </a:extLst>
          </p:cNvPr>
          <p:cNvSpPr>
            <a:spLocks noGrp="1"/>
          </p:cNvSpPr>
          <p:nvPr>
            <p:ph idx="1"/>
          </p:nvPr>
        </p:nvSpPr>
        <p:spPr>
          <a:xfrm>
            <a:off x="742405" y="885100"/>
            <a:ext cx="10515600" cy="5237026"/>
          </a:xfrm>
        </p:spPr>
        <p:txBody>
          <a:bodyPr>
            <a:normAutofit lnSpcReduction="10000"/>
          </a:bodyPr>
          <a:lstStyle/>
          <a:p>
            <a:pPr marL="0" indent="0">
              <a:buNone/>
            </a:pPr>
            <a:r>
              <a:rPr lang="en-US" i="1" dirty="0"/>
              <a:t>But there are collateral consequences. Take the HLA allele </a:t>
            </a:r>
            <a:r>
              <a:rPr lang="en-US" i="1" dirty="0">
                <a:highlight>
                  <a:srgbClr val="FFFF00"/>
                </a:highlight>
              </a:rPr>
              <a:t>HLA-B*27:05</a:t>
            </a:r>
            <a:r>
              <a:rPr lang="en-US" i="1" dirty="0"/>
              <a:t>. Present in 8% of the Caucasian population, over 90% of </a:t>
            </a:r>
            <a:r>
              <a:rPr lang="en-US" i="1" dirty="0">
                <a:highlight>
                  <a:srgbClr val="FFFF00"/>
                </a:highlight>
              </a:rPr>
              <a:t>Ankylosing Spondylitis </a:t>
            </a:r>
            <a:r>
              <a:rPr lang="en-US" i="1" dirty="0"/>
              <a:t>patients have this allele, which likely triggers an autoimmune T cell reaction in the spine.  The immune system operates on a knife edge between providing effective immunity to without damaging tissues from friendly fire.  </a:t>
            </a:r>
          </a:p>
          <a:p>
            <a:pPr marL="0" indent="0">
              <a:buNone/>
            </a:pPr>
            <a:endParaRPr lang="en-US" i="1" dirty="0"/>
          </a:p>
          <a:p>
            <a:pPr marL="0" indent="0">
              <a:buNone/>
            </a:pPr>
            <a:r>
              <a:rPr lang="hu-HU" dirty="0">
                <a:effectLst/>
                <a:highlight>
                  <a:srgbClr val="FFFF00"/>
                </a:highlight>
                <a:latin typeface="Segoe UI Web (East European)"/>
              </a:rPr>
              <a:t>De vannak járulékos következmények is. Vegyük a HLA allél HLA-B*27:05-öt. A kaukázusi lakosság 8% -ában jelen van, az Ankylopoetica Spondylitis betegek több mint 90% </a:t>
            </a:r>
            <a:r>
              <a:rPr lang="hu-HU" dirty="0" err="1">
                <a:effectLst/>
                <a:highlight>
                  <a:srgbClr val="FFFF00"/>
                </a:highlight>
                <a:latin typeface="Segoe UI Web (East European)"/>
              </a:rPr>
              <a:t>-nál</a:t>
            </a:r>
            <a:r>
              <a:rPr lang="hu-HU" dirty="0">
                <a:effectLst/>
                <a:highlight>
                  <a:srgbClr val="FFFF00"/>
                </a:highlight>
                <a:latin typeface="Segoe UI Web (East European)"/>
              </a:rPr>
              <a:t> van ez az allél, ami valószínűleg autoimmun T-sejt reakciót vált ki a gerincben. (Az immunrendszer késélen működik, és hatékony immunitást biztosít anélkül, hogy a </a:t>
            </a:r>
            <a:r>
              <a:rPr lang="hu-HU" dirty="0">
                <a:highlight>
                  <a:srgbClr val="FFFF00"/>
                </a:highlight>
                <a:latin typeface="Segoe UI Web (East European)"/>
              </a:rPr>
              <a:t>barátságos tűz miatt megkárosítaná </a:t>
            </a:r>
            <a:r>
              <a:rPr lang="hu-HU" dirty="0">
                <a:effectLst/>
                <a:highlight>
                  <a:srgbClr val="FFFF00"/>
                </a:highlight>
                <a:latin typeface="Segoe UI Web (East European)"/>
              </a:rPr>
              <a:t>a szöveteket. )</a:t>
            </a:r>
            <a:endParaRPr lang="nl-NL" i="1" dirty="0">
              <a:highlight>
                <a:srgbClr val="FFFF00"/>
              </a:highlight>
            </a:endParaRPr>
          </a:p>
        </p:txBody>
      </p:sp>
    </p:spTree>
    <p:extLst>
      <p:ext uri="{BB962C8B-B14F-4D97-AF65-F5344CB8AC3E}">
        <p14:creationId xmlns:p14="http://schemas.microsoft.com/office/powerpoint/2010/main" val="1686262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F0D62E-72E5-4F29-9489-34D3CF48AE78}"/>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A835FB44-F8E7-4627-8EBF-892DE98866CE}"/>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B0B73312-F8F2-464E-953D-5F8246BDFD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80381" y="0"/>
            <a:ext cx="8031238" cy="6858000"/>
          </a:xfrm>
          <a:prstGeom prst="rect">
            <a:avLst/>
          </a:prstGeom>
        </p:spPr>
      </p:pic>
    </p:spTree>
    <p:extLst>
      <p:ext uri="{BB962C8B-B14F-4D97-AF65-F5344CB8AC3E}">
        <p14:creationId xmlns:p14="http://schemas.microsoft.com/office/powerpoint/2010/main" val="15591471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B53C20-EC6F-49A4-97B4-B9558F5DA79B}"/>
              </a:ext>
            </a:extLst>
          </p:cNvPr>
          <p:cNvSpPr>
            <a:spLocks noGrp="1"/>
          </p:cNvSpPr>
          <p:nvPr>
            <p:ph type="title"/>
          </p:nvPr>
        </p:nvSpPr>
        <p:spPr/>
        <p:txBody>
          <a:bodyPr/>
          <a:lstStyle/>
          <a:p>
            <a:endParaRPr lang="nl-NL"/>
          </a:p>
        </p:txBody>
      </p:sp>
      <p:pic>
        <p:nvPicPr>
          <p:cNvPr id="5" name="Tijdelijke aanduiding voor inhoud 4">
            <a:extLst>
              <a:ext uri="{FF2B5EF4-FFF2-40B4-BE49-F238E27FC236}">
                <a16:creationId xmlns:a16="http://schemas.microsoft.com/office/drawing/2014/main" id="{5608A554-9473-4A28-8B54-035C27BD1BA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00905" y="1690688"/>
            <a:ext cx="8628157" cy="4576763"/>
          </a:xfrm>
        </p:spPr>
      </p:pic>
    </p:spTree>
    <p:extLst>
      <p:ext uri="{BB962C8B-B14F-4D97-AF65-F5344CB8AC3E}">
        <p14:creationId xmlns:p14="http://schemas.microsoft.com/office/powerpoint/2010/main" val="13050161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D6FB5896-D463-42E2-A95E-DF264B7C6751}"/>
              </a:ext>
            </a:extLst>
          </p:cNvPr>
          <p:cNvSpPr>
            <a:spLocks noGrp="1"/>
          </p:cNvSpPr>
          <p:nvPr>
            <p:ph idx="1"/>
          </p:nvPr>
        </p:nvSpPr>
        <p:spPr>
          <a:xfrm>
            <a:off x="838200" y="815431"/>
            <a:ext cx="10515600" cy="4351338"/>
          </a:xfrm>
        </p:spPr>
        <p:txBody>
          <a:bodyPr>
            <a:normAutofit fontScale="92500" lnSpcReduction="10000"/>
          </a:bodyPr>
          <a:lstStyle/>
          <a:p>
            <a:pPr marL="0" indent="0">
              <a:buNone/>
            </a:pPr>
            <a:r>
              <a:rPr lang="en-US" i="1" dirty="0"/>
              <a:t>T cell autoimmunity can also be beneficial. Cancer cells typically have many mutations and other alterations that lead to generating peptides that differ from normal cellular peptides. Cancer immunotherapy exploits mechanisms used by the immune system in recognizing viral and bacterial infections to kill cancer cells.</a:t>
            </a:r>
          </a:p>
          <a:p>
            <a:pPr marL="0" indent="0">
              <a:buNone/>
            </a:pPr>
            <a:endParaRPr lang="en-US" i="1" dirty="0"/>
          </a:p>
          <a:p>
            <a:pPr marL="0" indent="0">
              <a:buNone/>
            </a:pPr>
            <a:r>
              <a:rPr lang="hu-HU" dirty="0">
                <a:effectLst/>
                <a:highlight>
                  <a:srgbClr val="FFFF00"/>
                </a:highlight>
                <a:latin typeface="Segoe UI Web (East European)"/>
              </a:rPr>
              <a:t>A T-sejtes autoimmunitás előnyös </a:t>
            </a:r>
            <a:r>
              <a:rPr lang="de-CH" dirty="0" err="1">
                <a:effectLst/>
                <a:highlight>
                  <a:srgbClr val="FFFF00"/>
                </a:highlight>
                <a:latin typeface="Segoe UI Web (East European)"/>
              </a:rPr>
              <a:t>is</a:t>
            </a:r>
            <a:r>
              <a:rPr lang="de-CH" dirty="0">
                <a:effectLst/>
                <a:highlight>
                  <a:srgbClr val="FFFF00"/>
                </a:highlight>
                <a:latin typeface="Segoe UI Web (East European)"/>
              </a:rPr>
              <a:t> </a:t>
            </a:r>
            <a:r>
              <a:rPr lang="hu-HU" dirty="0">
                <a:effectLst/>
                <a:highlight>
                  <a:srgbClr val="FFFF00"/>
                </a:highlight>
                <a:latin typeface="Segoe UI Web (East European)"/>
              </a:rPr>
              <a:t>lehet. A rákos sejtek általában számos mutációval és egyéb változással rendelkeznek, amelyek peptidek létrehozásához vezetnek</a:t>
            </a:r>
            <a:r>
              <a:rPr lang="de-CH" dirty="0">
                <a:effectLst/>
                <a:highlight>
                  <a:srgbClr val="FFFF00"/>
                </a:highlight>
                <a:latin typeface="Segoe UI Web (East European)"/>
              </a:rPr>
              <a:t>. </a:t>
            </a:r>
            <a:r>
              <a:rPr lang="de-CH" dirty="0" err="1">
                <a:effectLst/>
                <a:highlight>
                  <a:srgbClr val="FFFF00"/>
                </a:highlight>
                <a:latin typeface="Segoe UI Web (East European)"/>
              </a:rPr>
              <a:t>Ezek</a:t>
            </a:r>
            <a:r>
              <a:rPr lang="de-CH" dirty="0">
                <a:effectLst/>
                <a:highlight>
                  <a:srgbClr val="FFFF00"/>
                </a:highlight>
                <a:latin typeface="Segoe UI Web (East European)"/>
              </a:rPr>
              <a:t> </a:t>
            </a:r>
            <a:r>
              <a:rPr lang="de-CH" dirty="0" err="1">
                <a:effectLst/>
                <a:highlight>
                  <a:srgbClr val="FFFF00"/>
                </a:highlight>
                <a:latin typeface="Segoe UI Web (East European)"/>
              </a:rPr>
              <a:t>viszont</a:t>
            </a:r>
            <a:r>
              <a:rPr lang="de-CH" dirty="0">
                <a:effectLst/>
                <a:highlight>
                  <a:srgbClr val="FFFF00"/>
                </a:highlight>
                <a:latin typeface="Segoe UI Web (East European)"/>
              </a:rPr>
              <a:t> </a:t>
            </a:r>
            <a:r>
              <a:rPr lang="hu-HU" dirty="0">
                <a:effectLst/>
                <a:highlight>
                  <a:srgbClr val="FFFF00"/>
                </a:highlight>
                <a:latin typeface="Segoe UI Web (East European)"/>
              </a:rPr>
              <a:t>eltérnek a normál sejtpeptidektől. A rák immunterápiája kihasználja az immunrendszer által a vírusos és bakteriális fertőzések felismerésére használt mechanizmusokat a rákos sejtek elpusztítására.</a:t>
            </a:r>
          </a:p>
          <a:p>
            <a:pPr marL="0" indent="0">
              <a:buNone/>
            </a:pPr>
            <a:endParaRPr lang="nl-NL" i="1" dirty="0"/>
          </a:p>
        </p:txBody>
      </p:sp>
    </p:spTree>
    <p:extLst>
      <p:ext uri="{BB962C8B-B14F-4D97-AF65-F5344CB8AC3E}">
        <p14:creationId xmlns:p14="http://schemas.microsoft.com/office/powerpoint/2010/main" val="17890874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1641F1-62A0-4B86-8A3B-75CC03B42E33}"/>
              </a:ext>
            </a:extLst>
          </p:cNvPr>
          <p:cNvSpPr>
            <a:spLocks noGrp="1"/>
          </p:cNvSpPr>
          <p:nvPr>
            <p:ph type="title"/>
          </p:nvPr>
        </p:nvSpPr>
        <p:spPr/>
        <p:txBody>
          <a:bodyPr/>
          <a:lstStyle/>
          <a:p>
            <a:endParaRPr lang="nl-NL"/>
          </a:p>
        </p:txBody>
      </p:sp>
      <p:pic>
        <p:nvPicPr>
          <p:cNvPr id="5" name="Tijdelijke aanduiding voor inhoud 4">
            <a:extLst>
              <a:ext uri="{FF2B5EF4-FFF2-40B4-BE49-F238E27FC236}">
                <a16:creationId xmlns:a16="http://schemas.microsoft.com/office/drawing/2014/main" id="{DAD10995-9294-4005-9F0F-87C64B382E1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35041" y="1554480"/>
            <a:ext cx="8630284" cy="4656773"/>
          </a:xfrm>
        </p:spPr>
      </p:pic>
    </p:spTree>
    <p:extLst>
      <p:ext uri="{BB962C8B-B14F-4D97-AF65-F5344CB8AC3E}">
        <p14:creationId xmlns:p14="http://schemas.microsoft.com/office/powerpoint/2010/main" val="31742699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97C48EB8-9695-49A2-88B2-26DAC1F057AE}"/>
              </a:ext>
            </a:extLst>
          </p:cNvPr>
          <p:cNvSpPr>
            <a:spLocks noGrp="1"/>
          </p:cNvSpPr>
          <p:nvPr>
            <p:ph idx="1"/>
          </p:nvPr>
        </p:nvSpPr>
        <p:spPr>
          <a:xfrm>
            <a:off x="768532" y="493213"/>
            <a:ext cx="10515600" cy="5655037"/>
          </a:xfrm>
        </p:spPr>
        <p:txBody>
          <a:bodyPr>
            <a:normAutofit lnSpcReduction="10000"/>
          </a:bodyPr>
          <a:lstStyle/>
          <a:p>
            <a:pPr marL="0" indent="0">
              <a:buNone/>
            </a:pPr>
            <a:r>
              <a:rPr lang="en-US" sz="2000" i="1" dirty="0"/>
              <a:t>But what about the HLA-DR, -DQ and -DP MHC class II molecules? These molecules present pathogenic peptides to T helper cells, which then produce cytokines </a:t>
            </a:r>
            <a:r>
              <a:rPr lang="en-US" sz="2000" i="1" dirty="0">
                <a:highlight>
                  <a:srgbClr val="00FF00"/>
                </a:highlight>
              </a:rPr>
              <a:t>to help B cells differentiate into antibody producing factories. </a:t>
            </a:r>
            <a:r>
              <a:rPr lang="en-US" sz="2000" i="1" dirty="0"/>
              <a:t>T helper cells also help to optimize T killer responses.</a:t>
            </a:r>
          </a:p>
          <a:p>
            <a:pPr marL="0" indent="0">
              <a:buNone/>
            </a:pPr>
            <a:endParaRPr lang="en-US" sz="2000" dirty="0"/>
          </a:p>
          <a:p>
            <a:pPr marL="0" indent="0">
              <a:buNone/>
            </a:pPr>
            <a:r>
              <a:rPr lang="en-US" sz="2000" i="1" dirty="0">
                <a:effectLst/>
                <a:latin typeface="Calibri" panose="020F0502020204030204" pitchFamily="34" charset="0"/>
                <a:ea typeface="Calibri" panose="020F0502020204030204" pitchFamily="34" charset="0"/>
                <a:cs typeface="Times New Roman" panose="02020603050405020304" pitchFamily="18" charset="0"/>
              </a:rPr>
              <a:t>MHC class II are highly similar in shape to MHC class I but present protein fragments </a:t>
            </a:r>
            <a:r>
              <a:rPr lang="en-US" sz="2000" i="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that are longer and made in lysosomes, which are small organelles that degrad</a:t>
            </a:r>
            <a:r>
              <a:rPr lang="en-US" sz="2000" i="1" dirty="0">
                <a:highlight>
                  <a:srgbClr val="00FF00"/>
                </a:highlight>
                <a:latin typeface="Calibri" panose="020F0502020204030204" pitchFamily="34" charset="0"/>
                <a:ea typeface="Calibri" panose="020F0502020204030204" pitchFamily="34" charset="0"/>
                <a:cs typeface="Times New Roman" panose="02020603050405020304" pitchFamily="18" charset="0"/>
              </a:rPr>
              <a:t>e proteins acquired from outside of the cells.</a:t>
            </a:r>
          </a:p>
          <a:p>
            <a:pPr marL="0" indent="0">
              <a:buNone/>
            </a:pPr>
            <a:endParaRPr lang="en-US" sz="2000" i="1" dirty="0">
              <a:latin typeface="Calibri" panose="020F0502020204030204" pitchFamily="34" charset="0"/>
              <a:cs typeface="Times New Roman" panose="02020603050405020304" pitchFamily="18" charset="0"/>
            </a:endParaRPr>
          </a:p>
          <a:p>
            <a:pPr marL="0" indent="0">
              <a:buNone/>
            </a:pPr>
            <a:r>
              <a:rPr lang="hu-HU" sz="2400" dirty="0">
                <a:effectLst/>
                <a:highlight>
                  <a:srgbClr val="FFFF00"/>
                </a:highlight>
                <a:latin typeface="Segoe UI Web (East European)"/>
              </a:rPr>
              <a:t>De mi a helyzet a HLA-DR, -DQ és -DP MHC II. osztályú molekulákkal? Ezek a molekulák patogén </a:t>
            </a:r>
            <a:r>
              <a:rPr lang="hu-HU" sz="2400" dirty="0" err="1">
                <a:effectLst/>
                <a:highlight>
                  <a:srgbClr val="FFFF00"/>
                </a:highlight>
                <a:latin typeface="Segoe UI Web (East European)"/>
              </a:rPr>
              <a:t>peptideket</a:t>
            </a:r>
            <a:r>
              <a:rPr lang="hu-HU" sz="2400" dirty="0">
                <a:effectLst/>
                <a:highlight>
                  <a:srgbClr val="FFFF00"/>
                </a:highlight>
                <a:latin typeface="Segoe UI Web (East European)"/>
              </a:rPr>
              <a:t> </a:t>
            </a:r>
            <a:r>
              <a:rPr lang="hu-HU" sz="2400" dirty="0">
                <a:highlight>
                  <a:srgbClr val="00FF00"/>
                </a:highlight>
                <a:latin typeface="Segoe UI Web (East European)"/>
              </a:rPr>
              <a:t>mutatnak be </a:t>
            </a:r>
            <a:r>
              <a:rPr lang="hu-HU" sz="2400" dirty="0">
                <a:effectLst/>
                <a:highlight>
                  <a:srgbClr val="FFFF00"/>
                </a:highlight>
                <a:latin typeface="Segoe UI Web (East European)"/>
              </a:rPr>
              <a:t>a T segítő sejtek</a:t>
            </a:r>
            <a:r>
              <a:rPr lang="de-CH" sz="2400" dirty="0" err="1">
                <a:highlight>
                  <a:srgbClr val="FFFF00"/>
                </a:highlight>
                <a:latin typeface="Segoe UI Web (East European)"/>
              </a:rPr>
              <a:t>nek</a:t>
            </a:r>
            <a:r>
              <a:rPr lang="hu-HU" sz="2400" dirty="0">
                <a:effectLst/>
                <a:highlight>
                  <a:srgbClr val="FFFF00"/>
                </a:highlight>
                <a:latin typeface="Segoe UI Web (East European)"/>
              </a:rPr>
              <a:t>, amelyek ezután citokineket termelnek, hogy segítsék a B-sejteket az antitesttermelő gyárakká való differenciálódásban. A T segítő sejtek segítenek a T gyilkos válaszok optimalizálásában is. </a:t>
            </a:r>
            <a:endParaRPr lang="de-CH" sz="2400" dirty="0">
              <a:effectLst/>
              <a:highlight>
                <a:srgbClr val="FFFF00"/>
              </a:highlight>
              <a:latin typeface="Segoe UI Web (East European)"/>
            </a:endParaRPr>
          </a:p>
          <a:p>
            <a:pPr marL="0" indent="0">
              <a:buNone/>
            </a:pPr>
            <a:r>
              <a:rPr lang="hu-HU" sz="2400" dirty="0">
                <a:effectLst/>
                <a:highlight>
                  <a:srgbClr val="FFFF00"/>
                </a:highlight>
                <a:latin typeface="Segoe UI Web (East European)"/>
              </a:rPr>
              <a:t>Az MHC II. osztály alakja nagyon hasonló az MHC I. osztályához</a:t>
            </a:r>
            <a:r>
              <a:rPr lang="hu-HU" sz="2400" dirty="0">
                <a:highlight>
                  <a:srgbClr val="FFFF00"/>
                </a:highlight>
                <a:latin typeface="Segoe UI Web (East European)"/>
              </a:rPr>
              <a:t>, de</a:t>
            </a:r>
            <a:r>
              <a:rPr lang="de-CH" sz="2400" dirty="0">
                <a:highlight>
                  <a:srgbClr val="FFFF00"/>
                </a:highlight>
                <a:latin typeface="Segoe UI Web (East European)"/>
              </a:rPr>
              <a:t> </a:t>
            </a:r>
            <a:r>
              <a:rPr lang="de-CH" sz="2400" dirty="0" err="1">
                <a:highlight>
                  <a:srgbClr val="FFFF00"/>
                </a:highlight>
                <a:latin typeface="Segoe UI Web (East European)"/>
              </a:rPr>
              <a:t>olyan</a:t>
            </a:r>
            <a:r>
              <a:rPr lang="de-CH" sz="2400" dirty="0">
                <a:highlight>
                  <a:srgbClr val="FFFF00"/>
                </a:highlight>
                <a:latin typeface="Segoe UI Web (East European)"/>
              </a:rPr>
              <a:t> </a:t>
            </a:r>
            <a:r>
              <a:rPr lang="hu-HU" sz="2400" dirty="0">
                <a:highlight>
                  <a:srgbClr val="FFFF00"/>
                </a:highlight>
                <a:latin typeface="Segoe UI Web (East European)"/>
              </a:rPr>
              <a:t>fehérjefragmenseket </a:t>
            </a:r>
            <a:r>
              <a:rPr lang="de-CH" sz="2400" dirty="0" err="1">
                <a:highlight>
                  <a:srgbClr val="FFFF00"/>
                </a:highlight>
                <a:latin typeface="Segoe UI Web (East European)"/>
              </a:rPr>
              <a:t>mutatnak</a:t>
            </a:r>
            <a:r>
              <a:rPr lang="de-CH" sz="2400" dirty="0">
                <a:highlight>
                  <a:srgbClr val="FFFF00"/>
                </a:highlight>
                <a:latin typeface="Segoe UI Web (East European)"/>
              </a:rPr>
              <a:t>, </a:t>
            </a:r>
            <a:r>
              <a:rPr lang="de-CH" sz="2400" dirty="0" err="1">
                <a:highlight>
                  <a:srgbClr val="FFFF00"/>
                </a:highlight>
                <a:latin typeface="Segoe UI Web (East European)"/>
              </a:rPr>
              <a:t>amelyek</a:t>
            </a:r>
            <a:r>
              <a:rPr lang="hu-HU" sz="2400" dirty="0">
                <a:highlight>
                  <a:srgbClr val="FFFF00"/>
                </a:highlight>
                <a:latin typeface="Segoe UI Web (East European)"/>
              </a:rPr>
              <a:t> </a:t>
            </a:r>
            <a:r>
              <a:rPr lang="hu-HU" sz="2400" dirty="0">
                <a:effectLst/>
                <a:highlight>
                  <a:srgbClr val="FFFF00"/>
                </a:highlight>
                <a:latin typeface="Segoe UI Web (East European)"/>
              </a:rPr>
              <a:t>hosszabb</a:t>
            </a:r>
            <a:r>
              <a:rPr lang="de-CH" sz="2400" dirty="0" err="1">
                <a:effectLst/>
                <a:highlight>
                  <a:srgbClr val="FFFF00"/>
                </a:highlight>
                <a:latin typeface="Segoe UI Web (East European)"/>
              </a:rPr>
              <a:t>ak</a:t>
            </a:r>
            <a:r>
              <a:rPr lang="hu-HU" sz="2400" dirty="0">
                <a:effectLst/>
                <a:highlight>
                  <a:srgbClr val="FFFF00"/>
                </a:highlight>
                <a:latin typeface="Segoe UI Web (East European)"/>
              </a:rPr>
              <a:t> és a </a:t>
            </a:r>
            <a:r>
              <a:rPr lang="hu-HU" sz="2400" dirty="0" err="1">
                <a:effectLst/>
                <a:highlight>
                  <a:srgbClr val="FFFF00"/>
                </a:highlight>
                <a:latin typeface="Segoe UI Web (East European)"/>
              </a:rPr>
              <a:t>lizoszómákban</a:t>
            </a:r>
            <a:r>
              <a:rPr lang="hu-HU" sz="2400" dirty="0">
                <a:effectLst/>
                <a:highlight>
                  <a:srgbClr val="FFFF00"/>
                </a:highlight>
                <a:latin typeface="Segoe UI Web (East European)"/>
              </a:rPr>
              <a:t> termelődnek</a:t>
            </a:r>
            <a:r>
              <a:rPr lang="de-CH" sz="2400" dirty="0">
                <a:effectLst/>
                <a:highlight>
                  <a:srgbClr val="FFFF00"/>
                </a:highlight>
                <a:latin typeface="Segoe UI Web (East European)"/>
              </a:rPr>
              <a:t>. </a:t>
            </a:r>
            <a:r>
              <a:rPr lang="de-CH" sz="2400" dirty="0" err="1">
                <a:effectLst/>
                <a:highlight>
                  <a:srgbClr val="FFFF00"/>
                </a:highlight>
                <a:latin typeface="Segoe UI Web (East European)"/>
              </a:rPr>
              <a:t>Ezek</a:t>
            </a:r>
            <a:r>
              <a:rPr lang="hu-HU" sz="2400" dirty="0">
                <a:effectLst/>
                <a:highlight>
                  <a:srgbClr val="FFFF00"/>
                </a:highlight>
                <a:latin typeface="Segoe UI Web (East European)"/>
              </a:rPr>
              <a:t> kis </a:t>
            </a:r>
            <a:r>
              <a:rPr lang="de-CH" sz="2400" dirty="0" err="1">
                <a:highlight>
                  <a:srgbClr val="FFFF00"/>
                </a:highlight>
                <a:latin typeface="Segoe UI Web (East European)"/>
              </a:rPr>
              <a:t>szervecsk</a:t>
            </a:r>
            <a:r>
              <a:rPr lang="hu-HU" sz="2400" dirty="0">
                <a:highlight>
                  <a:srgbClr val="FFFF00"/>
                </a:highlight>
                <a:latin typeface="Segoe UI Web (East European)"/>
              </a:rPr>
              <a:t>é</a:t>
            </a:r>
            <a:r>
              <a:rPr lang="de-CH" sz="2400" dirty="0">
                <a:highlight>
                  <a:srgbClr val="FFFF00"/>
                </a:highlight>
                <a:latin typeface="Segoe UI Web (East European)"/>
              </a:rPr>
              <a:t>k</a:t>
            </a:r>
            <a:r>
              <a:rPr lang="hu-HU" sz="2400" dirty="0">
                <a:effectLst/>
                <a:highlight>
                  <a:srgbClr val="FFFF00"/>
                </a:highlight>
                <a:latin typeface="Segoe UI Web (East European)"/>
              </a:rPr>
              <a:t>, amelyek lebontják a sejteken kívülről érkező </a:t>
            </a:r>
            <a:r>
              <a:rPr lang="de-CH" sz="2400" dirty="0" err="1">
                <a:effectLst/>
                <a:highlight>
                  <a:srgbClr val="FFFF00"/>
                </a:highlight>
                <a:latin typeface="Segoe UI Web (East European)"/>
              </a:rPr>
              <a:t>fehérjéket</a:t>
            </a:r>
            <a:r>
              <a:rPr lang="de-CH" sz="2400" dirty="0">
                <a:highlight>
                  <a:srgbClr val="FFFF00"/>
                </a:highlight>
                <a:latin typeface="Segoe UI Web (East European)"/>
              </a:rPr>
              <a:t>. </a:t>
            </a:r>
            <a:endParaRPr lang="hu-HU" sz="2400" dirty="0">
              <a:effectLst/>
              <a:highlight>
                <a:srgbClr val="FFFF00"/>
              </a:highlight>
              <a:latin typeface="Segoe UI Web (East European)"/>
            </a:endParaRPr>
          </a:p>
          <a:p>
            <a:pPr marL="0" indent="0">
              <a:buNone/>
            </a:pPr>
            <a:endParaRPr lang="nl-NL" sz="2000" i="1" dirty="0"/>
          </a:p>
        </p:txBody>
      </p:sp>
    </p:spTree>
    <p:extLst>
      <p:ext uri="{BB962C8B-B14F-4D97-AF65-F5344CB8AC3E}">
        <p14:creationId xmlns:p14="http://schemas.microsoft.com/office/powerpoint/2010/main" val="10195665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inhoud 6">
            <a:extLst>
              <a:ext uri="{FF2B5EF4-FFF2-40B4-BE49-F238E27FC236}">
                <a16:creationId xmlns:a16="http://schemas.microsoft.com/office/drawing/2014/main" id="{A43E4963-BE91-45A3-8D6D-590EEB73208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93433" y="245061"/>
            <a:ext cx="7968360" cy="6367878"/>
          </a:xfrm>
        </p:spPr>
      </p:pic>
    </p:spTree>
    <p:extLst>
      <p:ext uri="{BB962C8B-B14F-4D97-AF65-F5344CB8AC3E}">
        <p14:creationId xmlns:p14="http://schemas.microsoft.com/office/powerpoint/2010/main" val="4570542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868D41B-C23B-4350-8C8D-F8F5C124A63E}"/>
              </a:ext>
            </a:extLst>
          </p:cNvPr>
          <p:cNvSpPr>
            <a:spLocks noGrp="1"/>
          </p:cNvSpPr>
          <p:nvPr>
            <p:ph idx="1"/>
          </p:nvPr>
        </p:nvSpPr>
        <p:spPr>
          <a:xfrm>
            <a:off x="916577" y="312511"/>
            <a:ext cx="10515600" cy="6413142"/>
          </a:xfrm>
        </p:spPr>
        <p:txBody>
          <a:bodyPr>
            <a:normAutofit fontScale="92500"/>
          </a:bodyPr>
          <a:lstStyle/>
          <a:p>
            <a:pPr marL="0" indent="0">
              <a:buNone/>
            </a:pPr>
            <a:r>
              <a:rPr lang="en-US" sz="2400" i="1" dirty="0"/>
              <a:t>How do they do this? MHC class II is made in </a:t>
            </a:r>
            <a:r>
              <a:rPr lang="en-US" sz="2400" i="1" dirty="0">
                <a:highlight>
                  <a:srgbClr val="00FF00"/>
                </a:highlight>
              </a:rPr>
              <a:t>the ER </a:t>
            </a:r>
            <a:r>
              <a:rPr lang="en-US" sz="2400" i="1" dirty="0"/>
              <a:t>(like any other protein that has to go to the cell’s outer membrane or lysosomes) where its binds a protein (invariant chain) that mimics a peptide and chaperones MHC class II to the lysosome. Here, invariant chain is removed and exchanged for a peptide created by </a:t>
            </a:r>
            <a:r>
              <a:rPr lang="en-US" sz="2400" i="1" dirty="0">
                <a:highlight>
                  <a:srgbClr val="FFFF00"/>
                </a:highlight>
              </a:rPr>
              <a:t>lysosomal enzymes</a:t>
            </a:r>
            <a:r>
              <a:rPr lang="en-US" sz="2400" i="1" dirty="0"/>
              <a:t>. This process is optimized by yet another type of MHC molecule (HLA-DM, which looks similar to MHC class II, and in some cells works in concert with HLA-DO, another class II-like molecule. Evolution is lazy, when it has developed a working module, it will simply copy and modify it for new functions).  The net result of this complicated dance is the delivery of MHC class II molecules to the cell surface with peptides that enable T helper cell activation.</a:t>
            </a:r>
          </a:p>
          <a:p>
            <a:pPr marL="0" indent="0">
              <a:buNone/>
            </a:pPr>
            <a:endParaRPr lang="en-US" sz="2400" i="1" dirty="0"/>
          </a:p>
          <a:p>
            <a:pPr marL="0" indent="0">
              <a:buNone/>
            </a:pPr>
            <a:r>
              <a:rPr lang="hu-HU" sz="2200" dirty="0">
                <a:solidFill>
                  <a:srgbClr val="FF0000"/>
                </a:solidFill>
                <a:effectLst/>
                <a:highlight>
                  <a:srgbClr val="FFFF00"/>
                </a:highlight>
                <a:latin typeface="Segoe UI Web (East European)"/>
              </a:rPr>
              <a:t>Hogyan teszik mindezt? Az MHC II. osztálya az ER-ben készül (mint minden más fehérje, amelynek a sejt külső membránjához vagy lizoszómáihoz kell mennie), ahol egy peptidet utánzó fehérjét (invariáns láncot) köt össze, és az MHC II osztályt a lizoszómához köti. Itt az invariáns láncot eltávolítják és kicserélik a lizoszomális enzimek által létrehozott peptidre. Ezt a folyamatot egy másik típusú MHC molekula optimalizálja (HLA-DM, amely hasonló az MHC II. osztályához, és egyes sejtekben a HLA-DO-val, egy másik II. osztályú molekulával összhangban működik. Az evolúció lusta, amikor kifejlesztett egy működő modult, egyszerűen átmásolja és módosítja azt az új funkciókhoz). Ennek a bonyolult táncnak az eredménye az MHC II. osztályú molekulák szállítása a sejtfelszínre olyan peptidekkel, amelyek lehetővé teszik a T </a:t>
            </a:r>
            <a:r>
              <a:rPr lang="de-CH" sz="2200" dirty="0" err="1">
                <a:solidFill>
                  <a:srgbClr val="FF0000"/>
                </a:solidFill>
                <a:effectLst/>
                <a:highlight>
                  <a:srgbClr val="FFFF00"/>
                </a:highlight>
                <a:latin typeface="Segoe UI Web (East European)"/>
              </a:rPr>
              <a:t>segit</a:t>
            </a:r>
            <a:r>
              <a:rPr lang="hu-HU" sz="2200" dirty="0">
                <a:solidFill>
                  <a:srgbClr val="FF0000"/>
                </a:solidFill>
                <a:effectLst/>
                <a:highlight>
                  <a:srgbClr val="FFFF00"/>
                </a:highlight>
                <a:latin typeface="Segoe UI Web (East European)"/>
              </a:rPr>
              <a:t>ő</a:t>
            </a:r>
            <a:r>
              <a:rPr lang="de-CH" sz="2200" dirty="0">
                <a:solidFill>
                  <a:srgbClr val="FF0000"/>
                </a:solidFill>
                <a:effectLst/>
                <a:highlight>
                  <a:srgbClr val="FFFF00"/>
                </a:highlight>
                <a:latin typeface="Segoe UI Web (East European)"/>
              </a:rPr>
              <a:t> </a:t>
            </a:r>
            <a:r>
              <a:rPr lang="de-CH" sz="2200" dirty="0" err="1">
                <a:solidFill>
                  <a:srgbClr val="FF0000"/>
                </a:solidFill>
                <a:effectLst/>
                <a:highlight>
                  <a:srgbClr val="FFFF00"/>
                </a:highlight>
                <a:latin typeface="Segoe UI Web (East European)"/>
              </a:rPr>
              <a:t>sejt</a:t>
            </a:r>
            <a:r>
              <a:rPr lang="de-CH" sz="2200" dirty="0">
                <a:solidFill>
                  <a:srgbClr val="FF0000"/>
                </a:solidFill>
                <a:effectLst/>
                <a:highlight>
                  <a:srgbClr val="FFFF00"/>
                </a:highlight>
                <a:latin typeface="Segoe UI Web (East European)"/>
              </a:rPr>
              <a:t> </a:t>
            </a:r>
            <a:r>
              <a:rPr lang="hu-HU" sz="2200" dirty="0">
                <a:solidFill>
                  <a:srgbClr val="FF0000"/>
                </a:solidFill>
                <a:effectLst/>
                <a:highlight>
                  <a:srgbClr val="FFFF00"/>
                </a:highlight>
                <a:latin typeface="Segoe UI Web (East European)"/>
              </a:rPr>
              <a:t>aktiválását.</a:t>
            </a:r>
          </a:p>
          <a:p>
            <a:pPr marL="0" indent="0">
              <a:buNone/>
            </a:pPr>
            <a:endParaRPr lang="nl-NL" sz="2400" i="1" dirty="0"/>
          </a:p>
        </p:txBody>
      </p:sp>
    </p:spTree>
    <p:extLst>
      <p:ext uri="{BB962C8B-B14F-4D97-AF65-F5344CB8AC3E}">
        <p14:creationId xmlns:p14="http://schemas.microsoft.com/office/powerpoint/2010/main" val="12672713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457BAF-A52F-4CDA-AE38-4082C515BD02}"/>
              </a:ext>
            </a:extLst>
          </p:cNvPr>
          <p:cNvSpPr>
            <a:spLocks noGrp="1"/>
          </p:cNvSpPr>
          <p:nvPr>
            <p:ph type="title"/>
          </p:nvPr>
        </p:nvSpPr>
        <p:spPr/>
        <p:txBody>
          <a:bodyPr/>
          <a:lstStyle/>
          <a:p>
            <a:endParaRPr lang="nl-NL"/>
          </a:p>
        </p:txBody>
      </p:sp>
      <p:pic>
        <p:nvPicPr>
          <p:cNvPr id="5" name="Tijdelijke aanduiding voor inhoud 4">
            <a:extLst>
              <a:ext uri="{FF2B5EF4-FFF2-40B4-BE49-F238E27FC236}">
                <a16:creationId xmlns:a16="http://schemas.microsoft.com/office/drawing/2014/main" id="{9F7750E1-7D37-4ACC-BAAA-C4DDC440CAC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99769" y="1417320"/>
            <a:ext cx="8992462" cy="4725353"/>
          </a:xfrm>
        </p:spPr>
      </p:pic>
    </p:spTree>
    <p:extLst>
      <p:ext uri="{BB962C8B-B14F-4D97-AF65-F5344CB8AC3E}">
        <p14:creationId xmlns:p14="http://schemas.microsoft.com/office/powerpoint/2010/main" val="17570533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ECB50C98-726D-4C29-A745-733D755126EC}"/>
              </a:ext>
            </a:extLst>
          </p:cNvPr>
          <p:cNvSpPr>
            <a:spLocks noGrp="1"/>
          </p:cNvSpPr>
          <p:nvPr>
            <p:ph idx="1"/>
          </p:nvPr>
        </p:nvSpPr>
        <p:spPr>
          <a:xfrm>
            <a:off x="838200" y="310333"/>
            <a:ext cx="10515600" cy="5681164"/>
          </a:xfrm>
        </p:spPr>
        <p:txBody>
          <a:bodyPr>
            <a:normAutofit fontScale="92500" lnSpcReduction="10000"/>
          </a:bodyPr>
          <a:lstStyle/>
          <a:p>
            <a:pPr marL="0" indent="0">
              <a:buNone/>
            </a:pPr>
            <a:r>
              <a:rPr lang="nl-NL" i="1" dirty="0" err="1"/>
              <a:t>This</a:t>
            </a:r>
            <a:r>
              <a:rPr lang="nl-NL" i="1" dirty="0"/>
              <a:t> </a:t>
            </a:r>
            <a:r>
              <a:rPr lang="nl-NL" i="1" dirty="0" err="1"/>
              <a:t>process</a:t>
            </a:r>
            <a:r>
              <a:rPr lang="nl-NL" i="1" dirty="0"/>
              <a:t> of </a:t>
            </a:r>
            <a:r>
              <a:rPr lang="nl-NL" i="1" dirty="0" err="1"/>
              <a:t>pathogen</a:t>
            </a:r>
            <a:r>
              <a:rPr lang="nl-NL" i="1" dirty="0"/>
              <a:t> </a:t>
            </a:r>
            <a:r>
              <a:rPr lang="nl-NL" i="1" dirty="0" err="1"/>
              <a:t>recognition</a:t>
            </a:r>
            <a:r>
              <a:rPr lang="nl-NL" i="1" dirty="0"/>
              <a:t> </a:t>
            </a:r>
            <a:r>
              <a:rPr lang="nl-NL" i="1" dirty="0" err="1"/>
              <a:t>by</a:t>
            </a:r>
            <a:r>
              <a:rPr lang="nl-NL" i="1" dirty="0"/>
              <a:t> </a:t>
            </a:r>
            <a:r>
              <a:rPr lang="nl-NL" i="1" dirty="0" err="1"/>
              <a:t>the</a:t>
            </a:r>
            <a:r>
              <a:rPr lang="nl-NL" i="1" dirty="0"/>
              <a:t> immune system is complex… but </a:t>
            </a:r>
            <a:r>
              <a:rPr lang="nl-NL" i="1" dirty="0" err="1"/>
              <a:t>it</a:t>
            </a:r>
            <a:r>
              <a:rPr lang="nl-NL" i="1" dirty="0"/>
              <a:t> is </a:t>
            </a:r>
            <a:r>
              <a:rPr lang="nl-NL" i="1" dirty="0" err="1"/>
              <a:t>also</a:t>
            </a:r>
            <a:r>
              <a:rPr lang="nl-NL" i="1" dirty="0"/>
              <a:t> </a:t>
            </a:r>
            <a:r>
              <a:rPr lang="nl-NL" i="1" dirty="0" err="1"/>
              <a:t>relatively</a:t>
            </a:r>
            <a:r>
              <a:rPr lang="nl-NL" i="1" dirty="0"/>
              <a:t> slow. The first time </a:t>
            </a:r>
            <a:r>
              <a:rPr lang="nl-NL" i="1" dirty="0" err="1"/>
              <a:t>you</a:t>
            </a:r>
            <a:r>
              <a:rPr lang="nl-NL" i="1" dirty="0"/>
              <a:t> </a:t>
            </a:r>
            <a:r>
              <a:rPr lang="nl-NL" i="1" dirty="0" err="1"/>
              <a:t>encounter</a:t>
            </a:r>
            <a:r>
              <a:rPr lang="nl-NL" i="1" dirty="0"/>
              <a:t> a virus, </a:t>
            </a:r>
            <a:r>
              <a:rPr lang="nl-NL" i="1" dirty="0" err="1"/>
              <a:t>the</a:t>
            </a:r>
            <a:r>
              <a:rPr lang="nl-NL" i="1" dirty="0"/>
              <a:t> immune system takes time </a:t>
            </a:r>
            <a:r>
              <a:rPr lang="nl-NL" i="1" dirty="0" err="1"/>
              <a:t>to</a:t>
            </a:r>
            <a:r>
              <a:rPr lang="nl-NL" i="1" dirty="0"/>
              <a:t> ramp up </a:t>
            </a:r>
            <a:r>
              <a:rPr lang="nl-NL" i="1" dirty="0" err="1"/>
              <a:t>the</a:t>
            </a:r>
            <a:r>
              <a:rPr lang="nl-NL" i="1" dirty="0"/>
              <a:t> anti-</a:t>
            </a:r>
            <a:r>
              <a:rPr lang="nl-NL" i="1" dirty="0" err="1"/>
              <a:t>viral</a:t>
            </a:r>
            <a:r>
              <a:rPr lang="nl-NL" i="1" dirty="0"/>
              <a:t> response.  </a:t>
            </a:r>
            <a:r>
              <a:rPr lang="nl-NL" i="1" dirty="0" err="1"/>
              <a:t>If</a:t>
            </a:r>
            <a:r>
              <a:rPr lang="nl-NL" i="1" dirty="0"/>
              <a:t> </a:t>
            </a:r>
            <a:r>
              <a:rPr lang="nl-NL" i="1" dirty="0" err="1"/>
              <a:t>you</a:t>
            </a:r>
            <a:r>
              <a:rPr lang="nl-NL" i="1" dirty="0"/>
              <a:t> are </a:t>
            </a:r>
            <a:r>
              <a:rPr lang="nl-NL" i="1" dirty="0" err="1"/>
              <a:t>unlucky</a:t>
            </a:r>
            <a:r>
              <a:rPr lang="nl-NL" i="1" dirty="0"/>
              <a:t>, </a:t>
            </a:r>
            <a:r>
              <a:rPr lang="nl-NL" i="1" dirty="0" err="1"/>
              <a:t>this</a:t>
            </a:r>
            <a:r>
              <a:rPr lang="nl-NL" i="1" dirty="0"/>
              <a:t> </a:t>
            </a:r>
            <a:r>
              <a:rPr lang="nl-NL" i="1" dirty="0" err="1"/>
              <a:t>can</a:t>
            </a:r>
            <a:r>
              <a:rPr lang="nl-NL" i="1" dirty="0"/>
              <a:t> </a:t>
            </a:r>
            <a:r>
              <a:rPr lang="nl-NL" i="1" dirty="0" err="1"/>
              <a:t>result</a:t>
            </a:r>
            <a:r>
              <a:rPr lang="nl-NL" i="1" dirty="0"/>
              <a:t> in </a:t>
            </a:r>
            <a:r>
              <a:rPr lang="nl-NL" i="1" dirty="0" err="1"/>
              <a:t>disease</a:t>
            </a:r>
            <a:r>
              <a:rPr lang="nl-NL" i="1" dirty="0"/>
              <a:t> or </a:t>
            </a:r>
            <a:r>
              <a:rPr lang="nl-NL" i="1" dirty="0" err="1"/>
              <a:t>death</a:t>
            </a:r>
            <a:r>
              <a:rPr lang="nl-NL" i="1" dirty="0"/>
              <a:t> </a:t>
            </a:r>
            <a:r>
              <a:rPr lang="nl-NL" i="1" dirty="0" err="1"/>
              <a:t>from</a:t>
            </a:r>
            <a:r>
              <a:rPr lang="nl-NL" i="1" dirty="0"/>
              <a:t> </a:t>
            </a:r>
            <a:r>
              <a:rPr lang="nl-NL" i="1" dirty="0" err="1"/>
              <a:t>unchecked</a:t>
            </a:r>
            <a:r>
              <a:rPr lang="nl-NL" i="1" dirty="0"/>
              <a:t> </a:t>
            </a:r>
            <a:r>
              <a:rPr lang="nl-NL" i="1" dirty="0" err="1"/>
              <a:t>viral</a:t>
            </a:r>
            <a:r>
              <a:rPr lang="nl-NL" i="1" dirty="0"/>
              <a:t> </a:t>
            </a:r>
            <a:r>
              <a:rPr lang="nl-NL" i="1" dirty="0" err="1"/>
              <a:t>replication</a:t>
            </a:r>
            <a:r>
              <a:rPr lang="nl-NL" i="1" dirty="0"/>
              <a:t>. </a:t>
            </a:r>
            <a:r>
              <a:rPr lang="nl-NL" i="1" dirty="0" err="1"/>
              <a:t>Vaccination</a:t>
            </a:r>
            <a:r>
              <a:rPr lang="nl-NL" i="1" dirty="0"/>
              <a:t> </a:t>
            </a:r>
            <a:r>
              <a:rPr lang="nl-NL" i="1" dirty="0" err="1"/>
              <a:t>prepares</a:t>
            </a:r>
            <a:r>
              <a:rPr lang="nl-NL" i="1" dirty="0"/>
              <a:t> </a:t>
            </a:r>
            <a:r>
              <a:rPr lang="nl-NL" i="1" dirty="0" err="1"/>
              <a:t>the</a:t>
            </a:r>
            <a:r>
              <a:rPr lang="nl-NL" i="1" dirty="0"/>
              <a:t> immune system </a:t>
            </a:r>
            <a:r>
              <a:rPr lang="nl-NL" i="1" dirty="0" err="1"/>
              <a:t>for</a:t>
            </a:r>
            <a:r>
              <a:rPr lang="nl-NL" i="1" dirty="0"/>
              <a:t> </a:t>
            </a:r>
            <a:r>
              <a:rPr lang="nl-NL" i="1" dirty="0" err="1"/>
              <a:t>an</a:t>
            </a:r>
            <a:r>
              <a:rPr lang="nl-NL" i="1" dirty="0"/>
              <a:t> </a:t>
            </a:r>
            <a:r>
              <a:rPr lang="nl-NL" i="1" dirty="0" err="1"/>
              <a:t>infection</a:t>
            </a:r>
            <a:r>
              <a:rPr lang="nl-NL" i="1" dirty="0"/>
              <a:t>, </a:t>
            </a:r>
            <a:r>
              <a:rPr lang="nl-NL" i="1" dirty="0" err="1"/>
              <a:t>enabling</a:t>
            </a:r>
            <a:r>
              <a:rPr lang="nl-NL" i="1" dirty="0"/>
              <a:t> </a:t>
            </a:r>
            <a:r>
              <a:rPr lang="nl-NL" i="1" dirty="0" err="1"/>
              <a:t>it</a:t>
            </a:r>
            <a:r>
              <a:rPr lang="nl-NL" i="1" dirty="0"/>
              <a:t> in </a:t>
            </a:r>
            <a:r>
              <a:rPr lang="nl-NL" i="1" dirty="0" err="1"/>
              <a:t>some</a:t>
            </a:r>
            <a:r>
              <a:rPr lang="nl-NL" i="1" dirty="0"/>
              <a:t> cases </a:t>
            </a:r>
            <a:r>
              <a:rPr lang="nl-NL" i="1" dirty="0" err="1"/>
              <a:t>to</a:t>
            </a:r>
            <a:r>
              <a:rPr lang="nl-NL" i="1" dirty="0"/>
              <a:t> </a:t>
            </a:r>
            <a:r>
              <a:rPr lang="nl-NL" i="1" dirty="0" err="1"/>
              <a:t>prevent</a:t>
            </a:r>
            <a:r>
              <a:rPr lang="nl-NL" i="1" dirty="0"/>
              <a:t> </a:t>
            </a:r>
            <a:r>
              <a:rPr lang="en-US" i="1" dirty="0"/>
              <a:t>infection</a:t>
            </a:r>
            <a:r>
              <a:rPr lang="nl-NL" i="1" dirty="0"/>
              <a:t> </a:t>
            </a:r>
            <a:r>
              <a:rPr lang="nl-NL" i="1" dirty="0" err="1"/>
              <a:t>completely</a:t>
            </a:r>
            <a:r>
              <a:rPr lang="nl-NL" i="1" dirty="0"/>
              <a:t>, </a:t>
            </a:r>
            <a:r>
              <a:rPr lang="nl-NL" i="1" dirty="0" err="1"/>
              <a:t>and</a:t>
            </a:r>
            <a:r>
              <a:rPr lang="nl-NL" i="1" dirty="0"/>
              <a:t> </a:t>
            </a:r>
            <a:r>
              <a:rPr lang="nl-NL" i="1" dirty="0" err="1"/>
              <a:t>otherwise</a:t>
            </a:r>
            <a:r>
              <a:rPr lang="nl-NL" i="1" dirty="0"/>
              <a:t> </a:t>
            </a:r>
            <a:r>
              <a:rPr lang="nl-NL" i="1" dirty="0" err="1"/>
              <a:t>to</a:t>
            </a:r>
            <a:r>
              <a:rPr lang="nl-NL" i="1" dirty="0"/>
              <a:t> </a:t>
            </a:r>
            <a:r>
              <a:rPr lang="nl-NL" i="1" dirty="0" err="1"/>
              <a:t>respond</a:t>
            </a:r>
            <a:r>
              <a:rPr lang="nl-NL" i="1" dirty="0"/>
              <a:t> more </a:t>
            </a:r>
            <a:r>
              <a:rPr lang="nl-NL" i="1" dirty="0" err="1"/>
              <a:t>quickly</a:t>
            </a:r>
            <a:r>
              <a:rPr lang="nl-NL" i="1" dirty="0"/>
              <a:t> </a:t>
            </a:r>
            <a:r>
              <a:rPr lang="nl-NL" i="1" dirty="0" err="1"/>
              <a:t>and</a:t>
            </a:r>
            <a:r>
              <a:rPr lang="nl-NL" i="1" dirty="0"/>
              <a:t> </a:t>
            </a:r>
            <a:r>
              <a:rPr lang="nl-NL" i="1" dirty="0" err="1"/>
              <a:t>effectively</a:t>
            </a:r>
            <a:r>
              <a:rPr lang="nl-NL" i="1" dirty="0"/>
              <a:t> </a:t>
            </a:r>
            <a:r>
              <a:rPr lang="nl-NL" i="1" dirty="0" err="1"/>
              <a:t>and</a:t>
            </a:r>
            <a:r>
              <a:rPr lang="nl-NL" i="1" dirty="0"/>
              <a:t> </a:t>
            </a:r>
            <a:r>
              <a:rPr lang="nl-NL" i="1" dirty="0" err="1"/>
              <a:t>greatly</a:t>
            </a:r>
            <a:r>
              <a:rPr lang="nl-NL" i="1" dirty="0"/>
              <a:t> </a:t>
            </a:r>
            <a:r>
              <a:rPr lang="nl-NL" i="1" dirty="0" err="1"/>
              <a:t>reduce</a:t>
            </a:r>
            <a:r>
              <a:rPr lang="nl-NL" i="1" dirty="0"/>
              <a:t> </a:t>
            </a:r>
            <a:r>
              <a:rPr lang="nl-NL" i="1" dirty="0" err="1"/>
              <a:t>the</a:t>
            </a:r>
            <a:r>
              <a:rPr lang="nl-NL" i="1" dirty="0"/>
              <a:t> </a:t>
            </a:r>
            <a:r>
              <a:rPr lang="nl-NL" i="1" dirty="0" err="1"/>
              <a:t>chances</a:t>
            </a:r>
            <a:r>
              <a:rPr lang="nl-NL" i="1" dirty="0"/>
              <a:t> of a severe </a:t>
            </a:r>
            <a:r>
              <a:rPr lang="nl-NL" i="1" dirty="0" err="1"/>
              <a:t>infection</a:t>
            </a:r>
            <a:r>
              <a:rPr lang="nl-NL" i="1" dirty="0"/>
              <a:t>.</a:t>
            </a:r>
          </a:p>
          <a:p>
            <a:pPr marL="0" indent="0">
              <a:buNone/>
            </a:pPr>
            <a:endParaRPr lang="nl-NL" i="1" dirty="0"/>
          </a:p>
          <a:p>
            <a:pPr marL="0" indent="0">
              <a:buNone/>
            </a:pPr>
            <a:r>
              <a:rPr lang="hu-HU" sz="2600" dirty="0">
                <a:effectLst/>
                <a:highlight>
                  <a:srgbClr val="FFFF00"/>
                </a:highlight>
                <a:latin typeface="Segoe UI Web (East European)"/>
              </a:rPr>
              <a:t>Az immunrendszer kórokozó-felismerésének ez a folyamata összetett... </a:t>
            </a:r>
            <a:r>
              <a:rPr lang="de-CH" sz="2600" dirty="0">
                <a:effectLst/>
                <a:highlight>
                  <a:srgbClr val="FFFF00"/>
                </a:highlight>
                <a:latin typeface="Segoe UI Web (East European)"/>
              </a:rPr>
              <a:t>d</a:t>
            </a:r>
            <a:r>
              <a:rPr lang="hu-HU" sz="2600" dirty="0">
                <a:effectLst/>
                <a:highlight>
                  <a:srgbClr val="FFFF00"/>
                </a:highlight>
                <a:latin typeface="Segoe UI Web (East European)"/>
              </a:rPr>
              <a:t>e</a:t>
            </a:r>
            <a:r>
              <a:rPr lang="de-CH" sz="2600" dirty="0">
                <a:effectLst/>
                <a:highlight>
                  <a:srgbClr val="FFFF00"/>
                </a:highlight>
                <a:latin typeface="Segoe UI Web (East European)"/>
              </a:rPr>
              <a:t> </a:t>
            </a:r>
            <a:r>
              <a:rPr lang="hu-HU" sz="2600" dirty="0">
                <a:effectLst/>
                <a:highlight>
                  <a:srgbClr val="FFFF00"/>
                </a:highlight>
                <a:latin typeface="Segoe UI Web (East European)"/>
              </a:rPr>
              <a:t>viszonylag lassú</a:t>
            </a:r>
            <a:r>
              <a:rPr lang="de-CH" sz="2600" dirty="0">
                <a:effectLst/>
                <a:highlight>
                  <a:srgbClr val="FFFF00"/>
                </a:highlight>
                <a:latin typeface="Segoe UI Web (East European)"/>
              </a:rPr>
              <a:t> </a:t>
            </a:r>
            <a:r>
              <a:rPr lang="de-CH" sz="2600" dirty="0" err="1">
                <a:effectLst/>
                <a:highlight>
                  <a:srgbClr val="FFFF00"/>
                </a:highlight>
                <a:latin typeface="Segoe UI Web (East European)"/>
              </a:rPr>
              <a:t>is</a:t>
            </a:r>
            <a:r>
              <a:rPr lang="hu-HU" sz="2600" dirty="0">
                <a:effectLst/>
                <a:highlight>
                  <a:srgbClr val="FFFF00"/>
                </a:highlight>
                <a:latin typeface="Segoe UI Web (East European)"/>
              </a:rPr>
              <a:t>. Amikor először találkoz</a:t>
            </a:r>
            <a:r>
              <a:rPr lang="de-CH" sz="2600" dirty="0" err="1">
                <a:effectLst/>
                <a:highlight>
                  <a:srgbClr val="FFFF00"/>
                </a:highlight>
                <a:latin typeface="Segoe UI Web (East European)"/>
              </a:rPr>
              <a:t>ol</a:t>
            </a:r>
            <a:r>
              <a:rPr lang="hu-HU" sz="2600" dirty="0">
                <a:effectLst/>
                <a:highlight>
                  <a:srgbClr val="FFFF00"/>
                </a:highlight>
                <a:latin typeface="Segoe UI Web (East European)"/>
              </a:rPr>
              <a:t> egy vírussal, az immunrendszer</a:t>
            </a:r>
            <a:r>
              <a:rPr lang="de-CH" sz="2600" dirty="0" err="1">
                <a:effectLst/>
                <a:highlight>
                  <a:srgbClr val="FFFF00"/>
                </a:highlight>
                <a:latin typeface="Segoe UI Web (East European)"/>
              </a:rPr>
              <a:t>nek</a:t>
            </a:r>
            <a:r>
              <a:rPr lang="hu-HU" sz="2600" dirty="0">
                <a:effectLst/>
                <a:highlight>
                  <a:srgbClr val="FFFF00"/>
                </a:highlight>
                <a:latin typeface="Segoe UI Web (East European)"/>
              </a:rPr>
              <a:t> időbe telik, hogy felpörgesse a vírusellenes választ. </a:t>
            </a:r>
            <a:endParaRPr lang="de-CH" sz="2600" dirty="0">
              <a:effectLst/>
              <a:highlight>
                <a:srgbClr val="FFFF00"/>
              </a:highlight>
              <a:latin typeface="Segoe UI Web (East European)"/>
            </a:endParaRPr>
          </a:p>
          <a:p>
            <a:pPr marL="0" indent="0">
              <a:buNone/>
            </a:pPr>
            <a:r>
              <a:rPr lang="hu-HU" sz="2600" dirty="0">
                <a:effectLst/>
                <a:highlight>
                  <a:srgbClr val="FFFF00"/>
                </a:highlight>
                <a:latin typeface="Segoe UI Web (East European)"/>
              </a:rPr>
              <a:t>Ha </a:t>
            </a:r>
            <a:r>
              <a:rPr lang="de-CH" sz="2600" dirty="0" err="1">
                <a:effectLst/>
                <a:highlight>
                  <a:srgbClr val="FFFF00"/>
                </a:highlight>
                <a:latin typeface="Segoe UI Web (East European)"/>
              </a:rPr>
              <a:t>peched</a:t>
            </a:r>
            <a:r>
              <a:rPr lang="de-CH" sz="2600" dirty="0">
                <a:effectLst/>
                <a:highlight>
                  <a:srgbClr val="FFFF00"/>
                </a:highlight>
                <a:latin typeface="Segoe UI Web (East European)"/>
              </a:rPr>
              <a:t> van</a:t>
            </a:r>
            <a:r>
              <a:rPr lang="hu-HU" sz="2600" dirty="0">
                <a:effectLst/>
                <a:highlight>
                  <a:srgbClr val="FFFF00"/>
                </a:highlight>
                <a:latin typeface="Segoe UI Web (East European)"/>
              </a:rPr>
              <a:t>, ez betegséget vagy halált okozhat a nem ellenőrzött vírusreplikáció miatt. A</a:t>
            </a:r>
            <a:r>
              <a:rPr lang="de-CH" sz="2600" dirty="0">
                <a:effectLst/>
                <a:highlight>
                  <a:srgbClr val="FFFF00"/>
                </a:highlight>
                <a:latin typeface="Segoe UI Web (East European)"/>
              </a:rPr>
              <a:t>z </a:t>
            </a:r>
            <a:r>
              <a:rPr lang="de-CH" sz="2600" dirty="0" err="1">
                <a:effectLst/>
                <a:highlight>
                  <a:srgbClr val="FFFF00"/>
                </a:highlight>
                <a:latin typeface="Segoe UI Web (East European)"/>
              </a:rPr>
              <a:t>olt</a:t>
            </a:r>
            <a:r>
              <a:rPr lang="hu-HU" sz="2600" dirty="0">
                <a:effectLst/>
                <a:highlight>
                  <a:srgbClr val="FFFF00"/>
                </a:highlight>
                <a:latin typeface="Segoe UI Web (East European)"/>
              </a:rPr>
              <a:t>á</a:t>
            </a:r>
            <a:r>
              <a:rPr lang="de-CH" sz="2600" dirty="0">
                <a:effectLst/>
                <a:highlight>
                  <a:srgbClr val="FFFF00"/>
                </a:highlight>
                <a:latin typeface="Segoe UI Web (East European)"/>
              </a:rPr>
              <a:t>s</a:t>
            </a:r>
            <a:r>
              <a:rPr lang="hu-HU" sz="2600" dirty="0">
                <a:effectLst/>
                <a:highlight>
                  <a:srgbClr val="FFFF00"/>
                </a:highlight>
                <a:latin typeface="Segoe UI Web (East European)"/>
              </a:rPr>
              <a:t> felkészíti az immunrendszert a fertőzésre, lehetővé téve bizonyos esetekben a fertőzés teljes megelőzését, más </a:t>
            </a:r>
            <a:r>
              <a:rPr lang="de-CH" sz="2600" dirty="0" err="1">
                <a:effectLst/>
                <a:highlight>
                  <a:srgbClr val="FFFF00"/>
                </a:highlight>
                <a:latin typeface="Segoe UI Web (East European)"/>
              </a:rPr>
              <a:t>esetekben</a:t>
            </a:r>
            <a:r>
              <a:rPr lang="de-CH" sz="2600" dirty="0">
                <a:effectLst/>
                <a:highlight>
                  <a:srgbClr val="FFFF00"/>
                </a:highlight>
                <a:latin typeface="Segoe UI Web (East European)"/>
              </a:rPr>
              <a:t> </a:t>
            </a:r>
            <a:r>
              <a:rPr lang="hu-HU" sz="2600" dirty="0">
                <a:effectLst/>
                <a:highlight>
                  <a:srgbClr val="FFFF00"/>
                </a:highlight>
                <a:latin typeface="Segoe UI Web (East European)"/>
              </a:rPr>
              <a:t>pedig a gyorsabb és hatékonyabb reagálást, valamint jelentősen csökkenti a súlyos fertőzés esélyét.</a:t>
            </a:r>
          </a:p>
          <a:p>
            <a:pPr marL="0" indent="0">
              <a:buNone/>
            </a:pPr>
            <a:endParaRPr lang="nl-NL" i="1" dirty="0"/>
          </a:p>
        </p:txBody>
      </p:sp>
    </p:spTree>
    <p:extLst>
      <p:ext uri="{BB962C8B-B14F-4D97-AF65-F5344CB8AC3E}">
        <p14:creationId xmlns:p14="http://schemas.microsoft.com/office/powerpoint/2010/main" val="7395759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DAEFE6-58D5-4B0B-B98D-CB51555199AC}"/>
              </a:ext>
            </a:extLst>
          </p:cNvPr>
          <p:cNvSpPr>
            <a:spLocks noGrp="1"/>
          </p:cNvSpPr>
          <p:nvPr>
            <p:ph type="title"/>
          </p:nvPr>
        </p:nvSpPr>
        <p:spPr/>
        <p:txBody>
          <a:bodyPr/>
          <a:lstStyle/>
          <a:p>
            <a:endParaRPr lang="nl-NL"/>
          </a:p>
        </p:txBody>
      </p:sp>
      <p:pic>
        <p:nvPicPr>
          <p:cNvPr id="5" name="Tijdelijke aanduiding voor inhoud 4">
            <a:extLst>
              <a:ext uri="{FF2B5EF4-FFF2-40B4-BE49-F238E27FC236}">
                <a16:creationId xmlns:a16="http://schemas.microsoft.com/office/drawing/2014/main" id="{B78E5D3D-C60B-405C-9EEF-D2969F28110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25019" y="1600200"/>
            <a:ext cx="6340205" cy="4668203"/>
          </a:xfrm>
        </p:spPr>
      </p:pic>
    </p:spTree>
    <p:extLst>
      <p:ext uri="{BB962C8B-B14F-4D97-AF65-F5344CB8AC3E}">
        <p14:creationId xmlns:p14="http://schemas.microsoft.com/office/powerpoint/2010/main" val="6234484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3FBE76E5-A3A0-4728-B005-D832232E76ED}"/>
              </a:ext>
            </a:extLst>
          </p:cNvPr>
          <p:cNvSpPr>
            <a:spLocks noGrp="1"/>
          </p:cNvSpPr>
          <p:nvPr>
            <p:ph idx="1"/>
          </p:nvPr>
        </p:nvSpPr>
        <p:spPr>
          <a:xfrm>
            <a:off x="742406" y="110032"/>
            <a:ext cx="10465525" cy="6935201"/>
          </a:xfrm>
        </p:spPr>
        <p:txBody>
          <a:bodyPr>
            <a:noAutofit/>
          </a:bodyPr>
          <a:lstStyle/>
          <a:p>
            <a:pPr marL="0" indent="0">
              <a:buNone/>
            </a:pPr>
            <a:endParaRPr lang="en-US" i="1" dirty="0"/>
          </a:p>
          <a:p>
            <a:pPr marL="0" indent="0">
              <a:buNone/>
            </a:pPr>
            <a:r>
              <a:rPr lang="en-US" sz="2400" i="1" dirty="0"/>
              <a:t>MHC molecules are critical participants in vaccination.  All vaccines make use of MHC class II molecules to induce T helper cells needed for antibody responses and make the proteins against which the antibody responses are directed. Adenovirus and mRNA vaccines also use MHC class I molecules to induce T killer cells. T cells induced by vaccines last for many years, even decades in some cases, on the alert for a new infection with the original virus. Vaccines have saved far more lives than all other medical interventions combined. </a:t>
            </a:r>
            <a:r>
              <a:rPr lang="en-US" sz="2400" b="1" i="1" dirty="0"/>
              <a:t>Spread this message, not the disease, get vaccinated!</a:t>
            </a:r>
          </a:p>
          <a:p>
            <a:pPr marL="0" indent="0">
              <a:buNone/>
            </a:pPr>
            <a:endParaRPr lang="en-US" b="1" i="1" dirty="0"/>
          </a:p>
          <a:p>
            <a:pPr marL="0" indent="0">
              <a:buNone/>
            </a:pPr>
            <a:r>
              <a:rPr lang="hu-HU" sz="2000" dirty="0">
                <a:effectLst/>
                <a:highlight>
                  <a:srgbClr val="FFFF00"/>
                </a:highlight>
                <a:latin typeface="Segoe UI Web (East European)"/>
              </a:rPr>
              <a:t>Az MHC molekulák kritikus résztvevő</a:t>
            </a:r>
            <a:r>
              <a:rPr lang="de-CH" sz="2000" dirty="0">
                <a:effectLst/>
                <a:highlight>
                  <a:srgbClr val="FFFF00"/>
                </a:highlight>
                <a:latin typeface="Segoe UI Web (East European)"/>
              </a:rPr>
              <a:t>k </a:t>
            </a:r>
            <a:r>
              <a:rPr lang="de-CH" sz="2000" dirty="0" err="1">
                <a:effectLst/>
                <a:highlight>
                  <a:srgbClr val="FFFF00"/>
                </a:highlight>
                <a:latin typeface="Segoe UI Web (East European)"/>
              </a:rPr>
              <a:t>az</a:t>
            </a:r>
            <a:r>
              <a:rPr lang="de-CH" sz="2000" dirty="0">
                <a:effectLst/>
                <a:highlight>
                  <a:srgbClr val="FFFF00"/>
                </a:highlight>
                <a:latin typeface="Segoe UI Web (East European)"/>
              </a:rPr>
              <a:t> </a:t>
            </a:r>
            <a:r>
              <a:rPr lang="de-CH" sz="2000" dirty="0" err="1">
                <a:effectLst/>
                <a:highlight>
                  <a:srgbClr val="FFFF00"/>
                </a:highlight>
                <a:latin typeface="Segoe UI Web (East European)"/>
              </a:rPr>
              <a:t>oltàsban</a:t>
            </a:r>
            <a:r>
              <a:rPr lang="hu-HU" sz="2000" dirty="0">
                <a:effectLst/>
                <a:highlight>
                  <a:srgbClr val="FFFF00"/>
                </a:highlight>
                <a:latin typeface="Segoe UI Web (East European)"/>
              </a:rPr>
              <a:t>. Minden </a:t>
            </a:r>
            <a:r>
              <a:rPr lang="de-CH" sz="2000" dirty="0" err="1">
                <a:highlight>
                  <a:srgbClr val="FFFF00"/>
                </a:highlight>
                <a:latin typeface="Segoe UI Web (East European)"/>
              </a:rPr>
              <a:t>olt</a:t>
            </a:r>
            <a:r>
              <a:rPr lang="hu-HU" sz="2000" dirty="0">
                <a:highlight>
                  <a:srgbClr val="FFFF00"/>
                </a:highlight>
                <a:latin typeface="Segoe UI Web (East European)"/>
              </a:rPr>
              <a:t>ó</a:t>
            </a:r>
            <a:r>
              <a:rPr lang="de-CH" sz="2000" dirty="0" err="1">
                <a:highlight>
                  <a:srgbClr val="FFFF00"/>
                </a:highlight>
                <a:latin typeface="Segoe UI Web (East European)"/>
              </a:rPr>
              <a:t>anyag</a:t>
            </a:r>
            <a:r>
              <a:rPr lang="hu-HU" sz="2000" dirty="0">
                <a:effectLst/>
                <a:highlight>
                  <a:srgbClr val="FFFF00"/>
                </a:highlight>
                <a:latin typeface="Segoe UI Web (East European)"/>
              </a:rPr>
              <a:t> MHC II. osztályú molekulákat használ az antitestválaszokhoz szükséges T </a:t>
            </a:r>
            <a:r>
              <a:rPr lang="de-CH" sz="2000" dirty="0" err="1">
                <a:effectLst/>
                <a:highlight>
                  <a:srgbClr val="FFFF00"/>
                </a:highlight>
                <a:latin typeface="Segoe UI Web (East European)"/>
              </a:rPr>
              <a:t>segit</a:t>
            </a:r>
            <a:r>
              <a:rPr lang="hu-HU" sz="2000" dirty="0">
                <a:effectLst/>
                <a:highlight>
                  <a:srgbClr val="FFFF00"/>
                </a:highlight>
                <a:latin typeface="Segoe UI Web (East European)"/>
              </a:rPr>
              <a:t>ő sejtek indukálására és azoknak a fehérjéknek a</a:t>
            </a:r>
            <a:r>
              <a:rPr lang="de-CH" sz="2000" dirty="0">
                <a:effectLst/>
                <a:highlight>
                  <a:srgbClr val="FFFF00"/>
                </a:highlight>
                <a:latin typeface="Segoe UI Web (East European)"/>
              </a:rPr>
              <a:t>z</a:t>
            </a:r>
            <a:r>
              <a:rPr lang="hu-HU" sz="2000" dirty="0">
                <a:effectLst/>
                <a:highlight>
                  <a:srgbClr val="FFFF00"/>
                </a:highlight>
                <a:latin typeface="Segoe UI Web (East European)"/>
              </a:rPr>
              <a:t> előállítására, amelyek ellen az antitestválaszok irányulnak. Az adenovírus és az </a:t>
            </a:r>
            <a:r>
              <a:rPr lang="hu-HU" sz="2000" dirty="0" err="1">
                <a:effectLst/>
                <a:highlight>
                  <a:srgbClr val="FFFF00"/>
                </a:highlight>
                <a:latin typeface="Segoe UI Web (East European)"/>
              </a:rPr>
              <a:t>mRNS</a:t>
            </a:r>
            <a:r>
              <a:rPr lang="hu-HU" sz="2000" dirty="0">
                <a:effectLst/>
                <a:highlight>
                  <a:srgbClr val="FFFF00"/>
                </a:highlight>
                <a:latin typeface="Segoe UI Web (East European)"/>
              </a:rPr>
              <a:t> </a:t>
            </a:r>
            <a:r>
              <a:rPr lang="de-CH" sz="2000" dirty="0" err="1">
                <a:effectLst/>
                <a:highlight>
                  <a:srgbClr val="FFFF00"/>
                </a:highlight>
                <a:latin typeface="Segoe UI Web (East European)"/>
              </a:rPr>
              <a:t>olt</a:t>
            </a:r>
            <a:r>
              <a:rPr lang="hu-HU" sz="2000" dirty="0">
                <a:effectLst/>
                <a:highlight>
                  <a:srgbClr val="FFFF00"/>
                </a:highlight>
                <a:latin typeface="Segoe UI Web (East European)"/>
              </a:rPr>
              <a:t>ó</a:t>
            </a:r>
            <a:r>
              <a:rPr lang="de-CH" sz="2000" dirty="0" err="1">
                <a:effectLst/>
                <a:highlight>
                  <a:srgbClr val="FFFF00"/>
                </a:highlight>
                <a:latin typeface="Segoe UI Web (East European)"/>
              </a:rPr>
              <a:t>anyagok</a:t>
            </a:r>
            <a:r>
              <a:rPr lang="de-CH" sz="2000" dirty="0">
                <a:effectLst/>
                <a:highlight>
                  <a:srgbClr val="FFFF00"/>
                </a:highlight>
                <a:latin typeface="Segoe UI Web (East European)"/>
              </a:rPr>
              <a:t> </a:t>
            </a:r>
            <a:r>
              <a:rPr lang="de-CH" sz="2000" dirty="0" err="1">
                <a:effectLst/>
                <a:highlight>
                  <a:srgbClr val="FFFF00"/>
                </a:highlight>
                <a:latin typeface="Segoe UI Web (East European)"/>
              </a:rPr>
              <a:t>is</a:t>
            </a:r>
            <a:r>
              <a:rPr lang="hu-HU" sz="2000" dirty="0">
                <a:effectLst/>
                <a:highlight>
                  <a:srgbClr val="FFFF00"/>
                </a:highlight>
                <a:latin typeface="Segoe UI Web (East European)"/>
              </a:rPr>
              <a:t> MHC I. osztályú molekulákat  használnak a T gyilkos sejtek</a:t>
            </a:r>
            <a:r>
              <a:rPr lang="de-CH" sz="2000" dirty="0">
                <a:effectLst/>
                <a:highlight>
                  <a:srgbClr val="FFFF00"/>
                </a:highlight>
                <a:latin typeface="Segoe UI Web (East European)"/>
              </a:rPr>
              <a:t> </a:t>
            </a:r>
            <a:r>
              <a:rPr lang="hu-HU" sz="2000" dirty="0">
                <a:effectLst/>
                <a:highlight>
                  <a:srgbClr val="FFFF00"/>
                </a:highlight>
                <a:latin typeface="Segoe UI Web (East European)"/>
              </a:rPr>
              <a:t>indukálására. A vakcinák által indukált T-sejtek sok éven át, sőt egyes esetekben évtizedekig </a:t>
            </a:r>
            <a:r>
              <a:rPr lang="de-CH" sz="2000" dirty="0" err="1">
                <a:effectLst/>
                <a:highlight>
                  <a:srgbClr val="FFFF00"/>
                </a:highlight>
                <a:latin typeface="Segoe UI Web (East European)"/>
              </a:rPr>
              <a:t>is</a:t>
            </a:r>
            <a:r>
              <a:rPr lang="de-CH" sz="2000" dirty="0">
                <a:effectLst/>
                <a:highlight>
                  <a:srgbClr val="FFFF00"/>
                </a:highlight>
                <a:latin typeface="Segoe UI Web (East European)"/>
              </a:rPr>
              <a:t> </a:t>
            </a:r>
            <a:r>
              <a:rPr lang="hu-HU" sz="2000" dirty="0">
                <a:effectLst/>
                <a:highlight>
                  <a:srgbClr val="FFFF00"/>
                </a:highlight>
                <a:latin typeface="Segoe UI Web (East European)"/>
              </a:rPr>
              <a:t>jeleznek az eredeti vírussal való új fertőzés</a:t>
            </a:r>
            <a:r>
              <a:rPr lang="de-CH" sz="2000" dirty="0">
                <a:effectLst/>
                <a:highlight>
                  <a:srgbClr val="FFFF00"/>
                </a:highlight>
                <a:latin typeface="Segoe UI Web (East European)"/>
              </a:rPr>
              <a:t> </a:t>
            </a:r>
            <a:r>
              <a:rPr lang="de-CH" sz="2000" dirty="0" err="1">
                <a:effectLst/>
                <a:highlight>
                  <a:srgbClr val="FFFF00"/>
                </a:highlight>
                <a:latin typeface="Segoe UI Web (East European)"/>
              </a:rPr>
              <a:t>esetében</a:t>
            </a:r>
            <a:r>
              <a:rPr lang="hu-HU" sz="2000" dirty="0">
                <a:effectLst/>
                <a:highlight>
                  <a:srgbClr val="FFFF00"/>
                </a:highlight>
                <a:latin typeface="Segoe UI Web (East European)"/>
              </a:rPr>
              <a:t>. A</a:t>
            </a:r>
            <a:r>
              <a:rPr lang="de-CH" sz="2000" dirty="0">
                <a:effectLst/>
                <a:highlight>
                  <a:srgbClr val="FFFF00"/>
                </a:highlight>
                <a:latin typeface="Segoe UI Web (East European)"/>
              </a:rPr>
              <a:t>z </a:t>
            </a:r>
            <a:r>
              <a:rPr lang="de-CH" sz="2000" dirty="0" err="1">
                <a:effectLst/>
                <a:highlight>
                  <a:srgbClr val="FFFF00"/>
                </a:highlight>
                <a:latin typeface="Segoe UI Web (East European)"/>
              </a:rPr>
              <a:t>olt</a:t>
            </a:r>
            <a:r>
              <a:rPr lang="hu-HU" sz="2000" dirty="0">
                <a:effectLst/>
                <a:highlight>
                  <a:srgbClr val="FFFF00"/>
                </a:highlight>
                <a:latin typeface="Segoe UI Web (East European)"/>
              </a:rPr>
              <a:t>á</a:t>
            </a:r>
            <a:r>
              <a:rPr lang="de-CH" sz="2000" dirty="0" err="1">
                <a:effectLst/>
                <a:highlight>
                  <a:srgbClr val="FFFF00"/>
                </a:highlight>
                <a:latin typeface="Segoe UI Web (East European)"/>
              </a:rPr>
              <a:t>sok</a:t>
            </a:r>
            <a:r>
              <a:rPr lang="hu-HU" sz="2000" dirty="0">
                <a:effectLst/>
                <a:highlight>
                  <a:srgbClr val="FFFF00"/>
                </a:highlight>
                <a:latin typeface="Segoe UI Web (East European)"/>
              </a:rPr>
              <a:t> sokkal több életet mentettek meg, mint az összes többi orvosi beavatkozás együttvéve. </a:t>
            </a:r>
            <a:endParaRPr lang="de-CH" sz="2000" dirty="0">
              <a:effectLst/>
              <a:highlight>
                <a:srgbClr val="FFFF00"/>
              </a:highlight>
              <a:latin typeface="Segoe UI Web (East European)"/>
            </a:endParaRPr>
          </a:p>
          <a:p>
            <a:pPr marL="0" indent="0">
              <a:buNone/>
            </a:pPr>
            <a:r>
              <a:rPr lang="hu-HU" sz="2000" dirty="0">
                <a:effectLst/>
                <a:highlight>
                  <a:srgbClr val="FFFF00"/>
                </a:highlight>
                <a:latin typeface="Segoe UI Web (East European)"/>
              </a:rPr>
              <a:t>Terjeszd ezt az üzenetet, ne a betegséget! </a:t>
            </a:r>
            <a:r>
              <a:rPr lang="hu-HU" sz="2000" dirty="0">
                <a:highlight>
                  <a:srgbClr val="FFFF00"/>
                </a:highlight>
                <a:latin typeface="Segoe UI Web (East European)"/>
              </a:rPr>
              <a:t>O</a:t>
            </a:r>
            <a:r>
              <a:rPr lang="hu-HU" sz="2000" dirty="0">
                <a:effectLst/>
                <a:highlight>
                  <a:srgbClr val="FFFF00"/>
                </a:highlight>
                <a:latin typeface="Segoe UI Web (East European)"/>
              </a:rPr>
              <a:t>lt</a:t>
            </a:r>
            <a:r>
              <a:rPr lang="de-CH" sz="2000" dirty="0" err="1">
                <a:effectLst/>
                <a:highlight>
                  <a:srgbClr val="FFFF00"/>
                </a:highlight>
                <a:latin typeface="Segoe UI Web (East European)"/>
              </a:rPr>
              <a:t>asd</a:t>
            </a:r>
            <a:r>
              <a:rPr lang="de-CH" sz="2000" dirty="0">
                <a:effectLst/>
                <a:highlight>
                  <a:srgbClr val="FFFF00"/>
                </a:highlight>
                <a:latin typeface="Segoe UI Web (East European)"/>
              </a:rPr>
              <a:t> </a:t>
            </a:r>
            <a:r>
              <a:rPr lang="hu-HU" sz="2000" dirty="0">
                <a:effectLst/>
                <a:highlight>
                  <a:srgbClr val="FFFF00"/>
                </a:highlight>
                <a:latin typeface="Segoe UI Web (East European)"/>
              </a:rPr>
              <a:t>be </a:t>
            </a:r>
            <a:r>
              <a:rPr lang="de-CH" sz="2000" dirty="0" err="1">
                <a:effectLst/>
                <a:highlight>
                  <a:srgbClr val="FFFF00"/>
                </a:highlight>
                <a:latin typeface="Segoe UI Web (East European)"/>
              </a:rPr>
              <a:t>magad</a:t>
            </a:r>
            <a:r>
              <a:rPr lang="hu-HU" sz="2000" dirty="0">
                <a:highlight>
                  <a:srgbClr val="FFFF00"/>
                </a:highlight>
                <a:latin typeface="Segoe UI Web (East European)"/>
              </a:rPr>
              <a:t>!</a:t>
            </a:r>
            <a:endParaRPr lang="nl-NL" sz="2000" b="1" i="1" dirty="0">
              <a:highlight>
                <a:srgbClr val="FFFF00"/>
              </a:highlight>
            </a:endParaRPr>
          </a:p>
        </p:txBody>
      </p:sp>
    </p:spTree>
    <p:extLst>
      <p:ext uri="{BB962C8B-B14F-4D97-AF65-F5344CB8AC3E}">
        <p14:creationId xmlns:p14="http://schemas.microsoft.com/office/powerpoint/2010/main" val="2036809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A61651-276C-4204-84ED-598E3DCDCCFB}"/>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00B86AAE-4666-4060-B780-CDA68D7C24D8}"/>
              </a:ext>
            </a:extLst>
          </p:cNvPr>
          <p:cNvSpPr>
            <a:spLocks noGrp="1"/>
          </p:cNvSpPr>
          <p:nvPr>
            <p:ph idx="1"/>
          </p:nvPr>
        </p:nvSpPr>
        <p:spPr/>
        <p:txBody>
          <a:bodyPr/>
          <a:lstStyle/>
          <a:p>
            <a:pPr marL="0" indent="0">
              <a:buNone/>
            </a:pPr>
            <a:r>
              <a:rPr lang="en-US" i="1" dirty="0"/>
              <a:t>This “miraculous” transplantation contributed to their beatification, leading to their becoming the Patron Saints of transplantation. It didn’t hurt  that they were beheaded due to their Christian faith, which was presumably corrected upon their ascension to heaven.</a:t>
            </a:r>
          </a:p>
          <a:p>
            <a:pPr marL="0" indent="0">
              <a:buNone/>
            </a:pPr>
            <a:endParaRPr lang="en-US" i="1" dirty="0"/>
          </a:p>
          <a:p>
            <a:pPr marL="0" indent="0">
              <a:buNone/>
            </a:pPr>
            <a:r>
              <a:rPr lang="hu-HU" dirty="0">
                <a:effectLst/>
                <a:highlight>
                  <a:srgbClr val="FFFF00"/>
                </a:highlight>
                <a:latin typeface="Segoe UI Web (East European)"/>
              </a:rPr>
              <a:t>Ez a "csodálatos" transzplantáció hozzájárult a boldoggá válásukhoz, és a transzplantáció védőszentjeivé váltak. Nem ártott</a:t>
            </a:r>
            <a:r>
              <a:rPr lang="de-CH" dirty="0">
                <a:effectLst/>
                <a:highlight>
                  <a:srgbClr val="FFFF00"/>
                </a:highlight>
                <a:latin typeface="Segoe UI Web (East European)"/>
              </a:rPr>
              <a:t> </a:t>
            </a:r>
            <a:r>
              <a:rPr lang="de-CH" dirty="0">
                <a:effectLst/>
                <a:highlight>
                  <a:srgbClr val="00FF00"/>
                </a:highlight>
                <a:latin typeface="Segoe UI Web (East European)"/>
              </a:rPr>
              <a:t>h</a:t>
            </a:r>
            <a:r>
              <a:rPr lang="hu-HU" dirty="0">
                <a:effectLst/>
                <a:highlight>
                  <a:srgbClr val="00FF00"/>
                </a:highlight>
                <a:latin typeface="Segoe UI Web (East European)"/>
              </a:rPr>
              <a:t>í</a:t>
            </a:r>
            <a:r>
              <a:rPr lang="de-CH" dirty="0" err="1">
                <a:effectLst/>
                <a:highlight>
                  <a:srgbClr val="00FF00"/>
                </a:highlight>
                <a:latin typeface="Segoe UI Web (East European)"/>
              </a:rPr>
              <a:t>rnevüknek</a:t>
            </a:r>
            <a:r>
              <a:rPr lang="hu-HU" dirty="0">
                <a:effectLst/>
                <a:highlight>
                  <a:srgbClr val="00FF00"/>
                </a:highlight>
                <a:latin typeface="Segoe UI Web (East European)"/>
              </a:rPr>
              <a:t> az sem</a:t>
            </a:r>
            <a:r>
              <a:rPr lang="hu-HU" dirty="0">
                <a:effectLst/>
                <a:highlight>
                  <a:srgbClr val="FFFF00"/>
                </a:highlight>
                <a:latin typeface="Segoe UI Web (East European)"/>
              </a:rPr>
              <a:t>, hogy </a:t>
            </a:r>
            <a:r>
              <a:rPr lang="hu-HU" dirty="0">
                <a:highlight>
                  <a:srgbClr val="FFFF00"/>
                </a:highlight>
                <a:latin typeface="Segoe UI Web (East European)"/>
              </a:rPr>
              <a:t>keresztény hitük miatt lefejezték őket, </a:t>
            </a:r>
            <a:r>
              <a:rPr lang="hu-HU" dirty="0">
                <a:effectLst/>
                <a:highlight>
                  <a:srgbClr val="FFFF00"/>
                </a:highlight>
                <a:latin typeface="Segoe UI Web (East European)"/>
              </a:rPr>
              <a:t>ez feltehetően mennybe menetelükkor korrigálásra került.</a:t>
            </a:r>
          </a:p>
          <a:p>
            <a:pPr marL="0" indent="0">
              <a:buNone/>
            </a:pPr>
            <a:endParaRPr lang="nl-NL" i="1" dirty="0"/>
          </a:p>
        </p:txBody>
      </p:sp>
    </p:spTree>
    <p:extLst>
      <p:ext uri="{BB962C8B-B14F-4D97-AF65-F5344CB8AC3E}">
        <p14:creationId xmlns:p14="http://schemas.microsoft.com/office/powerpoint/2010/main" val="35203777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F3B2DB8F-514F-4D01-873C-460B1B58EB87}"/>
              </a:ext>
            </a:extLst>
          </p:cNvPr>
          <p:cNvSpPr>
            <a:spLocks noGrp="1"/>
          </p:cNvSpPr>
          <p:nvPr>
            <p:ph idx="1"/>
          </p:nvPr>
        </p:nvSpPr>
        <p:spPr>
          <a:xfrm>
            <a:off x="838200" y="676094"/>
            <a:ext cx="10515600" cy="4351338"/>
          </a:xfrm>
        </p:spPr>
        <p:txBody>
          <a:bodyPr>
            <a:normAutofit/>
          </a:bodyPr>
          <a:lstStyle/>
          <a:p>
            <a:pPr marL="0" indent="0">
              <a:buNone/>
            </a:pPr>
            <a:r>
              <a:rPr lang="en-US" i="1" dirty="0">
                <a:effectLst/>
                <a:latin typeface="Calibri" panose="020F0502020204030204" pitchFamily="34" charset="0"/>
                <a:ea typeface="Calibri" panose="020F0502020204030204" pitchFamily="34" charset="0"/>
                <a:cs typeface="Times New Roman" panose="02020603050405020304" pitchFamily="18" charset="0"/>
              </a:rPr>
              <a:t>So MHC molecules control </a:t>
            </a:r>
            <a:r>
              <a:rPr lang="en-US" i="1" dirty="0">
                <a:latin typeface="Calibri" panose="020F0502020204030204" pitchFamily="34" charset="0"/>
                <a:ea typeface="Calibri" panose="020F0502020204030204" pitchFamily="34" charset="0"/>
                <a:cs typeface="Times New Roman" panose="02020603050405020304" pitchFamily="18" charset="0"/>
              </a:rPr>
              <a:t>i</a:t>
            </a:r>
            <a:r>
              <a:rPr lang="en-US" i="1" dirty="0">
                <a:effectLst/>
                <a:latin typeface="Calibri" panose="020F0502020204030204" pitchFamily="34" charset="0"/>
                <a:ea typeface="Calibri" panose="020F0502020204030204" pitchFamily="34" charset="0"/>
                <a:cs typeface="Times New Roman" panose="02020603050405020304" pitchFamily="18" charset="0"/>
              </a:rPr>
              <a:t>nfections, regulate immune responses and are now helping to cure cancer. This</a:t>
            </a:r>
            <a:r>
              <a:rPr lang="en-US" i="1" dirty="0">
                <a:latin typeface="Calibri" panose="020F0502020204030204" pitchFamily="34" charset="0"/>
                <a:ea typeface="Calibri" panose="020F0502020204030204" pitchFamily="34" charset="0"/>
                <a:cs typeface="Times New Roman" panose="02020603050405020304" pitchFamily="18" charset="0"/>
              </a:rPr>
              <a:t> is well worth the downside of </a:t>
            </a:r>
            <a:r>
              <a:rPr lang="en-US" i="1" dirty="0">
                <a:effectLst/>
                <a:latin typeface="Calibri" panose="020F0502020204030204" pitchFamily="34" charset="0"/>
                <a:ea typeface="Calibri" panose="020F0502020204030204" pitchFamily="34" charset="0"/>
                <a:cs typeface="Times New Roman" panose="02020603050405020304" pitchFamily="18" charset="0"/>
              </a:rPr>
              <a:t>auto-immunity and transplant rejection</a:t>
            </a:r>
            <a:r>
              <a:rPr lang="en-US" i="1" dirty="0">
                <a:latin typeface="Calibri" panose="020F0502020204030204" pitchFamily="34" charset="0"/>
                <a:ea typeface="Calibri" panose="020F0502020204030204" pitchFamily="34" charset="0"/>
                <a:cs typeface="Times New Roman" panose="02020603050405020304" pitchFamily="18" charset="0"/>
              </a:rPr>
              <a:t>.  </a:t>
            </a:r>
            <a:r>
              <a:rPr lang="en-US" i="1" dirty="0">
                <a:effectLst/>
                <a:latin typeface="Calibri" panose="020F0502020204030204" pitchFamily="34" charset="0"/>
                <a:ea typeface="Calibri" panose="020F0502020204030204" pitchFamily="34" charset="0"/>
                <a:cs typeface="Times New Roman" panose="02020603050405020304" pitchFamily="18" charset="0"/>
              </a:rPr>
              <a:t>And that is why you -living in a world filled with pathogens- survived  to read this Comic Book. </a:t>
            </a:r>
            <a:endParaRPr lang="nl-NL" i="1" dirty="0"/>
          </a:p>
          <a:p>
            <a:pPr marL="0" indent="0">
              <a:buNone/>
            </a:pPr>
            <a:endParaRPr lang="nl-NL" dirty="0"/>
          </a:p>
          <a:p>
            <a:pPr marL="0" indent="0">
              <a:buNone/>
            </a:pPr>
            <a:r>
              <a:rPr lang="hu-HU" sz="2400" dirty="0">
                <a:effectLst/>
                <a:highlight>
                  <a:srgbClr val="FFFF00"/>
                </a:highlight>
                <a:latin typeface="Segoe UI Web (East European)"/>
              </a:rPr>
              <a:t>Tehát az MHC molekulák </a:t>
            </a:r>
            <a:r>
              <a:rPr lang="de-CH" sz="2400" dirty="0" err="1">
                <a:effectLst/>
                <a:highlight>
                  <a:srgbClr val="FFFF00"/>
                </a:highlight>
                <a:latin typeface="Segoe UI Web (East European)"/>
              </a:rPr>
              <a:t>ellen</a:t>
            </a:r>
            <a:r>
              <a:rPr lang="hu-HU" sz="2400" dirty="0">
                <a:effectLst/>
                <a:highlight>
                  <a:srgbClr val="FFFF00"/>
                </a:highlight>
                <a:latin typeface="Segoe UI Web (East European)"/>
              </a:rPr>
              <a:t>ő</a:t>
            </a:r>
            <a:r>
              <a:rPr lang="de-CH" sz="2400" dirty="0" err="1">
                <a:effectLst/>
                <a:highlight>
                  <a:srgbClr val="FFFF00"/>
                </a:highlight>
                <a:latin typeface="Segoe UI Web (East European)"/>
              </a:rPr>
              <a:t>rzik</a:t>
            </a:r>
            <a:r>
              <a:rPr lang="de-CH" sz="2400" dirty="0">
                <a:effectLst/>
                <a:highlight>
                  <a:srgbClr val="FFFF00"/>
                </a:highlight>
                <a:latin typeface="Segoe UI Web (East European)"/>
              </a:rPr>
              <a:t> </a:t>
            </a:r>
            <a:r>
              <a:rPr lang="hu-HU" sz="2400" dirty="0">
                <a:effectLst/>
                <a:highlight>
                  <a:srgbClr val="FFFF00"/>
                </a:highlight>
                <a:latin typeface="Segoe UI Web (East European)"/>
              </a:rPr>
              <a:t>a fertőzéseket, szabályozzák az immunválaszokat, és </a:t>
            </a:r>
            <a:r>
              <a:rPr lang="hu-HU" sz="2400" dirty="0" err="1">
                <a:effectLst/>
                <a:highlight>
                  <a:srgbClr val="FFFF00"/>
                </a:highlight>
                <a:latin typeface="Segoe UI Web (East European)"/>
              </a:rPr>
              <a:t>mostmár</a:t>
            </a:r>
            <a:r>
              <a:rPr lang="hu-HU" sz="2400" dirty="0">
                <a:effectLst/>
                <a:highlight>
                  <a:srgbClr val="FFFF00"/>
                </a:highlight>
                <a:latin typeface="Segoe UI Web (East European)"/>
              </a:rPr>
              <a:t> segítenek a rák gyógyításában is. </a:t>
            </a:r>
            <a:endParaRPr lang="de-CH" sz="2400" dirty="0">
              <a:effectLst/>
              <a:highlight>
                <a:srgbClr val="FFFF00"/>
              </a:highlight>
              <a:latin typeface="Segoe UI Web (East European)"/>
            </a:endParaRPr>
          </a:p>
          <a:p>
            <a:pPr marL="0" indent="0">
              <a:buNone/>
            </a:pPr>
            <a:r>
              <a:rPr lang="hu-HU" sz="2400" dirty="0">
                <a:effectLst/>
                <a:highlight>
                  <a:srgbClr val="FFFF00"/>
                </a:highlight>
                <a:latin typeface="Segoe UI Web (East European)"/>
              </a:rPr>
              <a:t>Ez </a:t>
            </a:r>
            <a:r>
              <a:rPr lang="de-CH" sz="2400" dirty="0" err="1">
                <a:effectLst/>
                <a:highlight>
                  <a:srgbClr val="FFFF00"/>
                </a:highlight>
                <a:latin typeface="Segoe UI Web (East European)"/>
              </a:rPr>
              <a:t>ellens</a:t>
            </a:r>
            <a:r>
              <a:rPr lang="hu-HU" sz="2400" dirty="0">
                <a:effectLst/>
                <a:highlight>
                  <a:srgbClr val="FFFF00"/>
                </a:highlight>
                <a:latin typeface="Segoe UI Web (East European)"/>
              </a:rPr>
              <a:t>ú</a:t>
            </a:r>
            <a:r>
              <a:rPr lang="de-CH" sz="2400" dirty="0" err="1">
                <a:effectLst/>
                <a:highlight>
                  <a:srgbClr val="FFFF00"/>
                </a:highlight>
                <a:latin typeface="Segoe UI Web (East European)"/>
              </a:rPr>
              <a:t>lyozza</a:t>
            </a:r>
            <a:r>
              <a:rPr lang="hu-HU" sz="2400" dirty="0">
                <a:effectLst/>
                <a:highlight>
                  <a:srgbClr val="FFFF00"/>
                </a:highlight>
                <a:latin typeface="Segoe UI Web (East European)"/>
              </a:rPr>
              <a:t> az auto-immunitás és a transzplantációs kilökődések hátrányát. És </a:t>
            </a:r>
            <a:r>
              <a:rPr lang="hu-HU" sz="2400" dirty="0">
                <a:highlight>
                  <a:srgbClr val="FFFF00"/>
                </a:highlight>
                <a:latin typeface="Segoe UI Web (East European)"/>
              </a:rPr>
              <a:t>ezért élted</a:t>
            </a:r>
            <a:r>
              <a:rPr lang="de-CH" sz="2400" dirty="0">
                <a:highlight>
                  <a:srgbClr val="FFFF00"/>
                </a:highlight>
                <a:latin typeface="Segoe UI Web (East European)"/>
              </a:rPr>
              <a:t> </a:t>
            </a:r>
            <a:r>
              <a:rPr lang="hu-HU" sz="2400" dirty="0">
                <a:highlight>
                  <a:srgbClr val="FFFF00"/>
                </a:highlight>
                <a:latin typeface="Segoe UI Web (East European)"/>
              </a:rPr>
              <a:t>túl</a:t>
            </a:r>
            <a:r>
              <a:rPr lang="de-CH" sz="2400" dirty="0">
                <a:highlight>
                  <a:srgbClr val="FFFF00"/>
                </a:highlight>
                <a:latin typeface="Segoe UI Web (East European)"/>
              </a:rPr>
              <a:t> – ebben a</a:t>
            </a:r>
            <a:r>
              <a:rPr lang="hu-HU" sz="2400" dirty="0">
                <a:highlight>
                  <a:srgbClr val="FFFF00"/>
                </a:highlight>
                <a:latin typeface="Segoe UI Web (East European)"/>
              </a:rPr>
              <a:t> kórokozókkal </a:t>
            </a:r>
            <a:r>
              <a:rPr lang="hu-HU" sz="2400" dirty="0">
                <a:effectLst/>
                <a:highlight>
                  <a:srgbClr val="FFFF00"/>
                </a:highlight>
                <a:latin typeface="Segoe UI Web (East European)"/>
              </a:rPr>
              <a:t>teli világban – </a:t>
            </a:r>
            <a:r>
              <a:rPr lang="de-CH" sz="2400" dirty="0" err="1">
                <a:effectLst/>
                <a:highlight>
                  <a:srgbClr val="FFFF00"/>
                </a:highlight>
                <a:latin typeface="Segoe UI Web (East European)"/>
              </a:rPr>
              <a:t>ennek</a:t>
            </a:r>
            <a:r>
              <a:rPr lang="de-CH" sz="2400" dirty="0">
                <a:effectLst/>
                <a:highlight>
                  <a:srgbClr val="FFFF00"/>
                </a:highlight>
                <a:latin typeface="Segoe UI Web (East European)"/>
              </a:rPr>
              <a:t> a </a:t>
            </a:r>
            <a:r>
              <a:rPr lang="hu-HU" sz="2400" dirty="0">
                <a:effectLst/>
                <a:highlight>
                  <a:srgbClr val="FFFF00"/>
                </a:highlight>
                <a:latin typeface="Segoe UI Web (East European)"/>
              </a:rPr>
              <a:t> képregény</a:t>
            </a:r>
            <a:r>
              <a:rPr lang="de-CH" sz="2400" dirty="0" err="1">
                <a:effectLst/>
                <a:highlight>
                  <a:srgbClr val="FFFF00"/>
                </a:highlight>
                <a:latin typeface="Segoe UI Web (East European)"/>
              </a:rPr>
              <a:t>nek</a:t>
            </a:r>
            <a:r>
              <a:rPr lang="de-CH" sz="2400" dirty="0">
                <a:effectLst/>
                <a:highlight>
                  <a:srgbClr val="FFFF00"/>
                </a:highlight>
                <a:latin typeface="Segoe UI Web (East European)"/>
              </a:rPr>
              <a:t> </a:t>
            </a:r>
            <a:r>
              <a:rPr lang="de-CH" sz="2400" dirty="0" err="1">
                <a:effectLst/>
                <a:highlight>
                  <a:srgbClr val="FFFF00"/>
                </a:highlight>
                <a:latin typeface="Segoe UI Web (East European)"/>
              </a:rPr>
              <a:t>az</a:t>
            </a:r>
            <a:r>
              <a:rPr lang="de-CH" sz="2400" dirty="0">
                <a:effectLst/>
                <a:highlight>
                  <a:srgbClr val="FFFF00"/>
                </a:highlight>
                <a:latin typeface="Segoe UI Web (East European)"/>
              </a:rPr>
              <a:t> </a:t>
            </a:r>
            <a:r>
              <a:rPr lang="de-CH" sz="2400" dirty="0" err="1">
                <a:effectLst/>
                <a:highlight>
                  <a:srgbClr val="FFFF00"/>
                </a:highlight>
                <a:latin typeface="Segoe UI Web (East European)"/>
              </a:rPr>
              <a:t>olvas</a:t>
            </a:r>
            <a:r>
              <a:rPr lang="hu-HU" sz="2400" dirty="0">
                <a:effectLst/>
                <a:highlight>
                  <a:srgbClr val="FFFF00"/>
                </a:highlight>
                <a:latin typeface="Segoe UI Web (East European)"/>
              </a:rPr>
              <a:t>á</a:t>
            </a:r>
            <a:r>
              <a:rPr lang="de-CH" sz="2400" dirty="0">
                <a:effectLst/>
                <a:highlight>
                  <a:srgbClr val="FFFF00"/>
                </a:highlight>
                <a:latin typeface="Segoe UI Web (East European)"/>
              </a:rPr>
              <a:t>s</a:t>
            </a:r>
            <a:r>
              <a:rPr lang="hu-HU" sz="2400" dirty="0">
                <a:effectLst/>
                <a:highlight>
                  <a:srgbClr val="FFFF00"/>
                </a:highlight>
                <a:latin typeface="Segoe UI Web (East European)"/>
              </a:rPr>
              <a:t>á</a:t>
            </a:r>
            <a:r>
              <a:rPr lang="de-CH" sz="2400" dirty="0">
                <a:effectLst/>
                <a:highlight>
                  <a:srgbClr val="FFFF00"/>
                </a:highlight>
                <a:latin typeface="Segoe UI Web (East European)"/>
              </a:rPr>
              <a:t>t</a:t>
            </a:r>
            <a:r>
              <a:rPr lang="hu-HU" sz="2400" dirty="0">
                <a:effectLst/>
                <a:highlight>
                  <a:srgbClr val="FFFF00"/>
                </a:highlight>
                <a:latin typeface="Segoe UI Web (East European)"/>
              </a:rPr>
              <a:t>. </a:t>
            </a:r>
            <a:endParaRPr lang="nl-NL" sz="2400" dirty="0">
              <a:highlight>
                <a:srgbClr val="FFFF00"/>
              </a:highlight>
            </a:endParaRPr>
          </a:p>
          <a:p>
            <a:pPr marL="0" indent="0">
              <a:buNone/>
            </a:pPr>
            <a:endParaRPr lang="nl-NL" dirty="0"/>
          </a:p>
          <a:p>
            <a:pPr marL="0" indent="0">
              <a:buNone/>
            </a:pPr>
            <a:endParaRPr lang="nl-NL" dirty="0"/>
          </a:p>
          <a:p>
            <a:pPr marL="0" indent="0">
              <a:buNone/>
            </a:pPr>
            <a:endParaRPr lang="nl-NL" dirty="0"/>
          </a:p>
        </p:txBody>
      </p:sp>
    </p:spTree>
    <p:extLst>
      <p:ext uri="{BB962C8B-B14F-4D97-AF65-F5344CB8AC3E}">
        <p14:creationId xmlns:p14="http://schemas.microsoft.com/office/powerpoint/2010/main" val="2912042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C1A8B06-E444-4577-9F55-6185E5462840}"/>
              </a:ext>
            </a:extLst>
          </p:cNvPr>
          <p:cNvSpPr>
            <a:spLocks noGrp="1"/>
          </p:cNvSpPr>
          <p:nvPr>
            <p:ph idx="1"/>
          </p:nvPr>
        </p:nvSpPr>
        <p:spPr>
          <a:xfrm>
            <a:off x="679508" y="259714"/>
            <a:ext cx="10674292" cy="6275309"/>
          </a:xfrm>
        </p:spPr>
        <p:txBody>
          <a:bodyPr>
            <a:noAutofit/>
          </a:bodyPr>
          <a:lstStyle/>
          <a:p>
            <a:pPr marL="0" indent="0" algn="just">
              <a:lnSpc>
                <a:spcPct val="107000"/>
              </a:lnSpc>
              <a:spcAft>
                <a:spcPts val="800"/>
              </a:spcAft>
              <a:buNone/>
            </a:pP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Acknowledgments.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 thanks Jon Yewdell for critical reading. This work was supported by ERC and KWF grants to JN and grants to ER.</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For more details:</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Dersh D, </a:t>
            </a:r>
            <a:r>
              <a:rPr lang="en-U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Hollý</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J, Yewdell JW. (2021) A few good peptides: MHC class I-based cancer immunosurveillance and </a:t>
            </a:r>
            <a:r>
              <a:rPr lang="en-U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immunoevasion</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Nat Rev Immunol. 21:116-128.</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Rock KL, Reits E, Neefjes J. (2016) Present Yourself! By MHC Class I and MHC Class II Molecules. Trends Immunol. 37:724-737.</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Unanue ER, Turk V, Neefjes J. (2016) Variations in MHC Class II Antigen Processing and Presentation in Health and Disease. </a:t>
            </a:r>
            <a:r>
              <a:rPr lang="en-U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Annu</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Rev Immunol. 34:265-97</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Blum JS, </a:t>
            </a:r>
            <a:r>
              <a:rPr lang="en-U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Wearsch</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PA, Cresswell P. Pathways of antigen processing. (2013) </a:t>
            </a:r>
            <a:r>
              <a:rPr lang="en-U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Annu</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Rev Immunol. 31:443-73.</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Neefjes J, Jongsma ML, Paul P, Bakke O. (2011) Towards a systems understanding of MHC class I and MHC class II antigen presentation. Nat Rev Immunol. 11:823-36</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Yewdell JW, Reits E, Neefjes J. (2003) Making sense of mass destruction: quantitating MHC class I antigen presentation. </a:t>
            </a:r>
            <a:r>
              <a:rPr lang="nl-NL"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Nat </a:t>
            </a:r>
            <a:r>
              <a:rPr lang="nl-NL"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Rev</a:t>
            </a:r>
            <a:r>
              <a:rPr lang="nl-NL"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nl-NL"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Immunol</a:t>
            </a:r>
            <a:r>
              <a:rPr lang="nl-NL"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3:952-61.</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nl-NL" sz="1800" dirty="0"/>
          </a:p>
          <a:p>
            <a:pPr marL="0" indent="0">
              <a:buNone/>
            </a:pPr>
            <a:endParaRPr lang="nl-NL" sz="1800" dirty="0"/>
          </a:p>
        </p:txBody>
      </p:sp>
    </p:spTree>
    <p:extLst>
      <p:ext uri="{BB962C8B-B14F-4D97-AF65-F5344CB8AC3E}">
        <p14:creationId xmlns:p14="http://schemas.microsoft.com/office/powerpoint/2010/main" val="2707472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023551-F72E-4D39-9C33-7DC00CE7527E}"/>
              </a:ext>
            </a:extLst>
          </p:cNvPr>
          <p:cNvSpPr>
            <a:spLocks noGrp="1"/>
          </p:cNvSpPr>
          <p:nvPr>
            <p:ph type="title"/>
          </p:nvPr>
        </p:nvSpPr>
        <p:spPr/>
        <p:txBody>
          <a:bodyPr/>
          <a:lstStyle/>
          <a:p>
            <a:endParaRPr lang="nl-NL"/>
          </a:p>
        </p:txBody>
      </p:sp>
      <p:pic>
        <p:nvPicPr>
          <p:cNvPr id="5" name="Tijdelijke aanduiding voor inhoud 4">
            <a:extLst>
              <a:ext uri="{FF2B5EF4-FFF2-40B4-BE49-F238E27FC236}">
                <a16:creationId xmlns:a16="http://schemas.microsoft.com/office/drawing/2014/main" id="{D1815BF0-5930-4B4E-88E2-5A3E945238F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38137" y="1451610"/>
            <a:ext cx="6779151" cy="4725353"/>
          </a:xfrm>
        </p:spPr>
      </p:pic>
    </p:spTree>
    <p:extLst>
      <p:ext uri="{BB962C8B-B14F-4D97-AF65-F5344CB8AC3E}">
        <p14:creationId xmlns:p14="http://schemas.microsoft.com/office/powerpoint/2010/main" val="539225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A83862-7B0F-482A-92A8-C0FC4844FC9A}"/>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5E08F3D2-2311-464E-A6BF-ECD2FB0285B7}"/>
              </a:ext>
            </a:extLst>
          </p:cNvPr>
          <p:cNvSpPr>
            <a:spLocks noGrp="1"/>
          </p:cNvSpPr>
          <p:nvPr>
            <p:ph idx="1"/>
          </p:nvPr>
        </p:nvSpPr>
        <p:spPr/>
        <p:txBody>
          <a:bodyPr/>
          <a:lstStyle/>
          <a:p>
            <a:pPr marL="0" indent="0">
              <a:buNone/>
            </a:pPr>
            <a:r>
              <a:rPr lang="en-US" i="1" dirty="0">
                <a:effectLst/>
                <a:latin typeface="Calibri" panose="020F0502020204030204" pitchFamily="34" charset="0"/>
                <a:ea typeface="Calibri" panose="020F0502020204030204" pitchFamily="34" charset="0"/>
                <a:cs typeface="Times New Roman" panose="02020603050405020304" pitchFamily="18" charset="0"/>
              </a:rPr>
              <a:t>Why is transplantation so difficult, what are the evolutionary factors? Even Darwin must have wondered… but he did not know about a unique class of proteins that are expressed by almost all multicellular eukaryotes.</a:t>
            </a:r>
            <a:endParaRPr lang="nl-NL"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nl-NL" dirty="0"/>
          </a:p>
          <a:p>
            <a:pPr marL="0" indent="0">
              <a:buNone/>
            </a:pPr>
            <a:r>
              <a:rPr lang="hu-HU" dirty="0">
                <a:effectLst/>
                <a:highlight>
                  <a:srgbClr val="FFFF00"/>
                </a:highlight>
                <a:latin typeface="Segoe UI Web (East European)"/>
              </a:rPr>
              <a:t>Miért olyan nehéz a transzplantáció, mik az evolúciós tényezők? Még Darwin is biztosan elgondolkozott... de nem tudott a fehérjék egy olyan egyedi osztályáról, amely szinte minden többsejtű </a:t>
            </a:r>
            <a:r>
              <a:rPr lang="hu-HU" dirty="0" err="1">
                <a:effectLst/>
                <a:highlight>
                  <a:srgbClr val="FFFF00"/>
                </a:highlight>
                <a:latin typeface="Segoe UI Web (East European)"/>
              </a:rPr>
              <a:t>eukariótában</a:t>
            </a:r>
            <a:r>
              <a:rPr lang="hu-HU" dirty="0">
                <a:effectLst/>
                <a:highlight>
                  <a:srgbClr val="FFFF00"/>
                </a:highlight>
                <a:latin typeface="Segoe UI Web (East European)"/>
              </a:rPr>
              <a:t> megtalálható.</a:t>
            </a:r>
          </a:p>
          <a:p>
            <a:pPr marL="0" indent="0">
              <a:buNone/>
            </a:pPr>
            <a:endParaRPr lang="nl-NL" dirty="0"/>
          </a:p>
        </p:txBody>
      </p:sp>
    </p:spTree>
    <p:extLst>
      <p:ext uri="{BB962C8B-B14F-4D97-AF65-F5344CB8AC3E}">
        <p14:creationId xmlns:p14="http://schemas.microsoft.com/office/powerpoint/2010/main" val="1107409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EBC8E6E5-EE5D-4D6D-8EE2-A76F5860D4E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92923" y="1451610"/>
            <a:ext cx="7606153" cy="4839653"/>
          </a:xfrm>
        </p:spPr>
      </p:pic>
    </p:spTree>
    <p:extLst>
      <p:ext uri="{BB962C8B-B14F-4D97-AF65-F5344CB8AC3E}">
        <p14:creationId xmlns:p14="http://schemas.microsoft.com/office/powerpoint/2010/main" val="3042036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373D24-510C-4082-964E-CE2A5746FF56}"/>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9D3DA351-0039-4A1D-A448-4881821C8A8F}"/>
              </a:ext>
            </a:extLst>
          </p:cNvPr>
          <p:cNvSpPr>
            <a:spLocks noGrp="1"/>
          </p:cNvSpPr>
          <p:nvPr>
            <p:ph idx="1"/>
          </p:nvPr>
        </p:nvSpPr>
        <p:spPr/>
        <p:txBody>
          <a:bodyPr>
            <a:normAutofit/>
          </a:bodyPr>
          <a:lstStyle/>
          <a:p>
            <a:pPr marL="0" indent="0">
              <a:buNone/>
            </a:pPr>
            <a:r>
              <a:rPr lang="en-US" sz="2000" i="1" dirty="0">
                <a:effectLst/>
                <a:latin typeface="Calibri" panose="020F0502020204030204" pitchFamily="34" charset="0"/>
                <a:ea typeface="Calibri" panose="020F0502020204030204" pitchFamily="34" charset="0"/>
                <a:cs typeface="Times New Roman" panose="02020603050405020304" pitchFamily="18" charset="0"/>
              </a:rPr>
              <a:t>Let’s start with current understanding of two unique classes of proteins in our body; the ones that have the highest degree of polymorphism (differences between individuals). And these are unique as almost all other proteins are near-identical between humans. These polymorphic proteins are the “transplantation antigens” and are in general termed MHC class I and MHC class II molecules. In humans they are termed HLA class I and HLA class II.</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endParaRPr lang="en-US" dirty="0">
              <a:latin typeface="Calibri" panose="020F0502020204030204" pitchFamily="34" charset="0"/>
              <a:cs typeface="Times New Roman" panose="02020603050405020304" pitchFamily="18" charset="0"/>
            </a:endParaRPr>
          </a:p>
          <a:p>
            <a:pPr marL="0" indent="0">
              <a:buNone/>
            </a:pPr>
            <a:r>
              <a:rPr lang="hu-HU" sz="2200" dirty="0">
                <a:effectLst/>
                <a:highlight>
                  <a:srgbClr val="FFFF00"/>
                </a:highlight>
                <a:latin typeface="Segoe UI Web (East European)"/>
              </a:rPr>
              <a:t>Kezdjük a testünkben lévő fehérjék két egyedi osztályának jelenlegi megértésével; azok, amelyek a legmagasabb fokú polimorfizmussal rendelkeznek (az egyének közötti különbségek). És ezek egyedülállóak, mivel szinte az összes többi fehérje közel azonos az emberek között. Ezek a polimorf fehérjék a "transzplantációs antigének", és általában MHC I. osztályú és MHC II. osztályú molekuláknak nevezik őket. </a:t>
            </a:r>
            <a:r>
              <a:rPr lang="de-CH" sz="2200" dirty="0" err="1">
                <a:effectLst/>
                <a:highlight>
                  <a:srgbClr val="00FF00"/>
                </a:highlight>
                <a:latin typeface="Segoe UI Web (East European)"/>
              </a:rPr>
              <a:t>Az</a:t>
            </a:r>
            <a:r>
              <a:rPr lang="de-CH" sz="2200" dirty="0">
                <a:effectLst/>
                <a:highlight>
                  <a:srgbClr val="00FF00"/>
                </a:highlight>
                <a:latin typeface="Segoe UI Web (East European)"/>
              </a:rPr>
              <a:t> </a:t>
            </a:r>
            <a:r>
              <a:rPr lang="de-CH" sz="2200" dirty="0" err="1">
                <a:effectLst/>
                <a:highlight>
                  <a:srgbClr val="00FF00"/>
                </a:highlight>
                <a:latin typeface="Segoe UI Web (East European)"/>
              </a:rPr>
              <a:t>embereknél</a:t>
            </a:r>
            <a:r>
              <a:rPr lang="de-CH" sz="2200" dirty="0">
                <a:effectLst/>
                <a:highlight>
                  <a:srgbClr val="00FF00"/>
                </a:highlight>
                <a:latin typeface="Segoe UI Web (East European)"/>
              </a:rPr>
              <a:t>  </a:t>
            </a:r>
            <a:r>
              <a:rPr lang="hu-HU" sz="2200" dirty="0">
                <a:effectLst/>
                <a:highlight>
                  <a:srgbClr val="FFFF00"/>
                </a:highlight>
                <a:latin typeface="Segoe UI Web (East European)"/>
              </a:rPr>
              <a:t>HLA I. és HLA II. osztálynak nevezik őket. </a:t>
            </a:r>
            <a:endParaRPr lang="nl-NL" sz="2200" dirty="0">
              <a:highlight>
                <a:srgbClr val="FFFF00"/>
              </a:highlight>
            </a:endParaRPr>
          </a:p>
        </p:txBody>
      </p:sp>
    </p:spTree>
    <p:extLst>
      <p:ext uri="{BB962C8B-B14F-4D97-AF65-F5344CB8AC3E}">
        <p14:creationId xmlns:p14="http://schemas.microsoft.com/office/powerpoint/2010/main" val="1451567741"/>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TotalTime>
  <Words>4511</Words>
  <Application>Microsoft Office PowerPoint</Application>
  <PresentationFormat>Widescreen</PresentationFormat>
  <Paragraphs>124</Paragraphs>
  <Slides>51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Arial</vt:lpstr>
      <vt:lpstr>BlinkMacSystemFont</vt:lpstr>
      <vt:lpstr>Calibri</vt:lpstr>
      <vt:lpstr>Calibri Light</vt:lpstr>
      <vt:lpstr>Segoe UI Web (East European)</vt:lpstr>
      <vt:lpstr>wf_segoe-ui_normal</vt: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Neefjes, J.J.C. (CCB)</dc:creator>
  <cp:lastModifiedBy>Boer-Theirlynck, J.J.A. de (CCB)</cp:lastModifiedBy>
  <cp:revision>27</cp:revision>
  <dcterms:created xsi:type="dcterms:W3CDTF">2022-03-12T15:41:54Z</dcterms:created>
  <dcterms:modified xsi:type="dcterms:W3CDTF">2022-10-24T08:40:23Z</dcterms:modified>
</cp:coreProperties>
</file>