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1" r:id="rId26"/>
    <p:sldId id="340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eischhauer, Katharina" initials="FK" lastIdx="4" clrIdx="0">
    <p:extLst>
      <p:ext uri="{19B8F6BF-5375-455C-9EA6-DF929625EA0E}">
        <p15:presenceInfo xmlns:p15="http://schemas.microsoft.com/office/powerpoint/2012/main" userId="Fleischhauer, Kathar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9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8T10:34:59.720" idx="2">
    <p:pos x="6585" y="2140"/>
    <p:text>Names of translators are correct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8T10:36:46.314" idx="3">
    <p:pos x="7259" y="1184"/>
    <p:text>No changes - original German translation already corresponded to the updated English version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8T10:39:22.533" idx="4">
    <p:pos x="2782" y="1761"/>
    <p:text>changed according to the English update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98AF4-4475-08EB-5DF1-2773C976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8A651CB-B1D6-9F34-1996-5E0F34E8E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59C173-D136-C864-0B52-5328C812A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29-09-2022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B01077-08DB-CDC3-9566-4DC4D562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3FED8B-9F19-007B-9334-1E9E95A7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8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0ABFD-7E54-F319-27CC-F62F06D61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3BF7B5F-4714-2834-1232-22F16282D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D83C96-CEE9-BD94-15CE-C0255A067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29-09-2022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E3363D-ECCB-1AA3-3FF7-2E18A3FD2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D549E8-3745-E046-1D9E-B8436EE8F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4546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23332B2-0247-7C81-268A-E23FCF430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641C6CB-DAF3-3AA3-A54A-218697793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FADA8B-0A2F-1341-846B-9CB6564E1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29-09-2022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57F781-D3D7-1758-1B6B-C065ED5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EE40A1-0720-ABED-0570-A5EAD47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9444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D08C24-4804-D870-A12D-82970A355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15E90C-1906-516B-A555-C245DD81F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16BD0D-9B06-0A7E-24A4-43931D01C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29-09-2022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DD1BF2-7EB0-E51E-4C38-F58458018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3A13FF-FCC1-A1FE-C856-53FB43CDC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1041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83D755-C474-FD95-E2F3-453E87335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332CF9-4DFC-3293-FB96-D5EC72FEB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1241EF-DFC2-1354-8D11-C1E381917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29-09-2022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299B6A-3F6A-A01B-1D79-82C413311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8069D5-F592-1EBF-1B83-6BEF36C8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063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3A58C-4382-E1F4-77F0-DDB0F7F5F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D8EB4E-9827-FC23-E8FF-C68F74A18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C83DB51-D805-8B01-3F8E-19011E8BC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730DBD-8D57-62B8-60C7-24DBA593E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29-09-2022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0709F42-BEAF-D69B-8356-32E2F037E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F5C8188-CA03-21A3-8265-B8EE2B7E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67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D71DE-F8DF-ED15-1688-F296D390A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0C054B9-6350-21A1-6146-7790F9EC6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AA2E0F5-87FC-E397-DF9A-5AE6F52B5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E1B111-5BDF-E866-912A-C34533A8BD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13BA0DE-38E3-CF2D-CD7F-7F400E7644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DDCB120-FA4D-B75E-2947-477A0C2C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29-09-2022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2546E45-17B4-2FE3-B2A3-3FC5B736A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6331FB9-76A6-D18C-2EF9-FCD9A680D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319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91399-0605-2CEA-10FC-7407A25D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CC9222F-17BB-A002-8F91-5365AF30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29-09-2022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C8E2E8-B29C-72A8-0941-2C502AAD2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03BD70-9370-1D8C-9ADF-0B4A3E04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6505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3329242-A890-A84A-441A-A6202805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29-09-2022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EDADEED-1D09-33F2-4FD0-176D29C04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0D3EF9-0B28-FD1D-C2EF-7FAAC1AC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30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03784-1053-B0CD-B523-A2D2255F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78A42-0ADF-D3C0-64DA-737B40473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732A50-BFB8-133F-DE6F-B85D67821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F3E1DD-B766-AE50-A304-FFC489B3E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29-09-2022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65DD1B-8802-1C18-8345-D16FAEEA6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E3A988-A65E-DE42-ECE4-FB1A412FA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036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4D9CD-08CC-13DF-190A-C9880BB9C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08675CE-6352-CB5C-929A-BA06982C5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2219326-12D5-6F61-2341-C6051A19C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573561-F3B5-8600-0856-BEAB1ADB1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29-09-2022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33BA05-DBB6-DE27-22D4-5AEA10FF8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C73985-4419-478B-0358-62353648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471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4463BA4-BE46-2F17-19B4-E9AC5C1E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E7A105-41E1-90F5-7D50-F6B9A71D0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A797F9-D427-415B-3379-24E02C2BB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4CB8E-9F06-4A35-9C68-E92E6781D515}" type="datetimeFigureOut">
              <a:rPr lang="nl-NL" smtClean="0"/>
              <a:t>29-09-2022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D110CF-0880-61A1-C949-6919AB633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516D94-549E-A58F-A3E3-BCC211652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7FB1D-9A30-4096-812C-44D80B160A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77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D3A2A8E-ECD7-44FC-A1C2-89537900E8A5}"/>
              </a:ext>
            </a:extLst>
          </p:cNvPr>
          <p:cNvSpPr txBox="1"/>
          <p:nvPr/>
        </p:nvSpPr>
        <p:spPr>
          <a:xfrm>
            <a:off x="574016" y="564961"/>
            <a:ext cx="11407815" cy="6339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kern="1400" spc="-50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HLA Moleküle </a:t>
            </a:r>
            <a:r>
              <a:rPr lang="de-DE" sz="3600" b="1" kern="1400" spc="-50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de</a:t>
            </a:r>
            <a:r>
              <a:rPr lang="de-DE" sz="3600" b="1" kern="1400" spc="-50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Transplantation, </a:t>
            </a:r>
            <a:r>
              <a:rPr lang="de-DE" sz="3600" b="1" kern="1400" spc="-50" dirty="0" err="1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Autommunität</a:t>
            </a:r>
            <a:r>
              <a:rPr lang="de-DE" sz="3600" b="1" kern="1400" spc="-50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und Infektion: e Reis durch es </a:t>
            </a:r>
            <a:r>
              <a:rPr lang="de-DE" sz="3600" b="1" kern="1400" spc="-50" dirty="0" err="1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Karikaturbuech</a:t>
            </a:r>
            <a:endParaRPr lang="nl-NL" sz="3600" b="1" kern="1400" spc="-50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 </a:t>
            </a:r>
            <a:r>
              <a:rPr lang="en-GB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sameindir</a:t>
            </a:r>
            <a:r>
              <a:rPr lang="en-GB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en-GB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ígræðslu</a:t>
            </a:r>
            <a:r>
              <a:rPr lang="en-GB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sjálfsofnæmi</a:t>
            </a:r>
            <a:r>
              <a:rPr lang="en-GB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nl-NL" sz="2400" dirty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n-GB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smitvarnir</a:t>
            </a:r>
            <a:r>
              <a:rPr lang="en-GB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Myndasöguævintýri</a:t>
            </a:r>
            <a:endParaRPr lang="nl-NL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nl-NL" sz="2400" dirty="0">
              <a:solidFill>
                <a:srgbClr val="FF0000"/>
              </a:solidFill>
            </a:endParaRP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by</a:t>
            </a: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Eric Reits and Jacques Neefjes </a:t>
            </a:r>
          </a:p>
          <a:p>
            <a:pPr algn="ctr"/>
            <a:endParaRPr lang="nl-NL" sz="2400" dirty="0">
              <a:solidFill>
                <a:srgbClr val="FF0000"/>
              </a:solidFill>
            </a:endParaRPr>
          </a:p>
          <a:p>
            <a:pPr algn="ctr"/>
            <a:r>
              <a:rPr lang="en-US" b="0" i="1" dirty="0">
                <a:solidFill>
                  <a:srgbClr val="212121"/>
                </a:solidFill>
                <a:effectLst/>
                <a:latin typeface="BlinkMacSystemFont"/>
              </a:rPr>
              <a:t>Translated by </a:t>
            </a:r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Prof </a:t>
            </a:r>
            <a:r>
              <a:rPr lang="nl-NL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Gestur</a:t>
            </a:r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Vidarson</a:t>
            </a:r>
            <a:r>
              <a:rPr lang="nl-NL" i="1" dirty="0"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UMCU and </a:t>
            </a:r>
            <a:r>
              <a:rPr lang="nl-NL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Sanquin</a:t>
            </a:r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nl-NL" sz="1800" i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Prof Tom W.J. </a:t>
            </a:r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Huizinga, LUMC</a:t>
            </a:r>
            <a:endParaRPr lang="en-US" b="0" i="1" dirty="0">
              <a:solidFill>
                <a:srgbClr val="212121"/>
              </a:solidFill>
              <a:effectLst/>
              <a:latin typeface="BlinkMacSystemFont"/>
            </a:endParaRPr>
          </a:p>
          <a:p>
            <a:pPr algn="ctr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Department of Cell and Chemical Biology, ONCODE Institute, Leiden University Medical Centre LUMC, The Netherlands </a:t>
            </a: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6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8B99B-83E4-BEFA-6A61-E8272EFAF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GLÆÐA </a:t>
            </a:r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9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5A09BB-6715-A0E9-43E5-09E3500ED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Darwin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yrði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undrandi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Auðvitað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lykta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þína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fullkomna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vefjaígræðslu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eða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Raunverulegur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faðir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aðal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þróunarástæðan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polymorphism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8E411B1F-2BBC-4DCE-BC8C-2342636BA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61" y="3233485"/>
            <a:ext cx="4414716" cy="34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90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09D97E-EB0E-0AAC-E6CD-77841860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960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fr-FR" sz="31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fr-FR" sz="40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10</a:t>
            </a:r>
            <a:br>
              <a:rPr lang="nl-NL" sz="31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CAF688-4000-4A14-CDC0-F70D980B9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95994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þáttur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Veirur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aðrar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örverur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sýkla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náttúrunni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Kóróna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inflúensa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ebóla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Bólusótt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margir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frumurnar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okkar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búa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þeirra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eigin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fjölskyldur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Jafnvel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sjálftakmarkaðar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sýkingar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væri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banvænt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ónæmiskerfis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spurningin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einföld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hvernig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næmiskerfið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greint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leynast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drepa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þær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áður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þær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drepa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okkur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A3949886-7A86-440B-9556-1023BD4CC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518" y="3851926"/>
            <a:ext cx="3855592" cy="268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00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57594-BAA6-315F-3ECB-5BF5E12D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11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1F9F0D-098A-2727-D762-224AD322A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takmarka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skaða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ónæmiskerfið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þróað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mörg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vopn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Átfrumur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bakteríur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daufkyrninga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gefa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drepandi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bakteríur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mynda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mótefni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hjálparfrumur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hjálpa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aðrar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drápsfrumur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drepa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vírussýktar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jafnvel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krabbameinsfrumur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1D2CDAF5-E3D0-4F2F-9C12-21AE32107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59" y="3842644"/>
            <a:ext cx="4807444" cy="28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24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253B4-F359-FF0E-A3E4-C07ED17E9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12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E41C99-6925-47EC-FF0C-F192A87F7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52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hvernig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drápsfruma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hvern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drepa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Veiran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frumunni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uppgötvun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eða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Reyndar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vírusinn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fjölgar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örsmáir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hlutir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afhent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HLA-A, -B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eða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þær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yfirborð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frumunnar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drápsfruman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kannast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þetta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lítið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samhengi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sérstaka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uppgötva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þetta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fyrirbæri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kallað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takmörkun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nægilega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mikilvægur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hljóta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Nóbel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Verðlaun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mismunandi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tegund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frammismunandi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efnisskrá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peptíðum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gefa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ónæmiskerfið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skotmörkum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stefna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drepa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frumurnar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framleiða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B27E9E25-45DF-45B3-BDED-DEC9723C5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727" y="4776681"/>
            <a:ext cx="1933633" cy="183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55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8F2E5-060A-2112-E5BC-9439C222D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13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14E579-0DEA-8EB7-178F-D67A0D9A2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4745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hvernig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myndast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vírusbrot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fyrstu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staður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Veiruprótein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alveg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öll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önnur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þeim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brotnar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niður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sundurliðuð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merkileg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nanóvél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kallast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próteasómið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grundvallaratriðum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DisposeAll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klefi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ensím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klippa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endana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brotunum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smærri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peptíð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frá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umfrymi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bráðamóttöku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bundið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hefur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bundið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peptíð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hún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frumuyfirborðið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bíður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uppgötvunar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drápsfrumur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3E9DA3C3-B4A2-4712-9BAA-EED65A4D9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25" y="4327138"/>
            <a:ext cx="3483955" cy="231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36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288CD-8FF0-4214-03FB-80D4BB65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22417" cy="116920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14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1B3CE0-1D88-63B6-A94E-4B76601AA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4583"/>
            <a:ext cx="10515600" cy="5068834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Snúum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okkur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fjölbreytni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Eins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COVID-19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inflúensu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mjög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góður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breyta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sleppa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mótefnið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hugsaðu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omicron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….). Til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lágmarka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möguleiki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hverjar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mismunandi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samsætur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afbrigði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sýna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öðruvísi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peptíðum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mörg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peptíð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kynnt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ein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manneskja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vírusundanskot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erfitt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Mismunirnir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gerðum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fólks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þýðir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jafnvel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þetta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gerist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vírusinn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haldast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blekkingar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næstu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persónu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myndum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öll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hafa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eins,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sleppur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drepa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íbúa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'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aðeins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drepa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einstaklingar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kynnt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veirupeptíð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ónæmiskerfisins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fjölbreytni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verndar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þannig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íbúa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einstaklingur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skiptir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Þetta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veitir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sannfærandi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skýring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þróun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fjölbreytileika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913B065D-EF3D-47D4-B8F4-AF85E3365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08" y="5221385"/>
            <a:ext cx="2000272" cy="15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82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48CF8-6671-04BA-6E14-9CCAC88AE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15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C88937-E66A-F63F-442A-7CDD14ED0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4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því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miður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slæmar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fréttir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kæri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þú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verður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vantar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nýtt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orgel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eða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tvö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fjölbreytni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stuðlar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tegundarstofns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einstaklings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nýrnasjúkdóm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Ígræðsluhöfnun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afleiðingin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ónæmiskerfisins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ruglar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gjafalíffæri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veirusýkt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líffæri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bregðast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samræmi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því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ráðast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líffærið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leiðir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höfnunar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ígræðslu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1E50DD7D-6CA1-42AE-B13F-82C0D1564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11" y="3969327"/>
            <a:ext cx="4181887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55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3002BCFE-E11D-42A4-A4D8-0396650D2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20" y="4818772"/>
            <a:ext cx="5041900" cy="20226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2175397-C2CE-BBEF-E127-A66CB3996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16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A403F7-A1BA-CC56-B24E-9244D310F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Mikilvægur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almennur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lærdómur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ekkert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ónæmiskerfið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fullkomið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skulum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hugsa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hvernig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drápsfrumur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vírussýktar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nógu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fljótt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einhverju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gagni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Veirur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framleitt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afkvæmi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þeirra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mjög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fljótt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tilfellum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örfáum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klukkustundir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Þetta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hægt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bíða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eftir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veirupróteinum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rýrnað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náttúrulegs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lífs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síns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alveg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ónæmiskerfið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sjálft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nýmyndun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þ.m.t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er langt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frá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því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fullkomið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ófullkomnu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kallaðir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DriPs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brotna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strax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niður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tenging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upphaf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veirusýkingar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mótefnavaka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kynningar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leyfa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áhrifaríkt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ónæmiseftirlit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drápsfrumum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2480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6773B-75D0-9068-B53E-157113D6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17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18E044-0F72-4A46-DEDB-12D030568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Athugaðu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félagi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ónæmiskerfi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Ekki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svona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hratt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sniðugir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veirur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sérstaklega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herpesveirur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hafa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þróast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trufla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mótefnavaka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kynningu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Cýtómegalóveira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HCMV,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sýkir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60%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mannkyns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svítu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(US2, US3, US6, US11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US18)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takmarka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peptíðframleiðslu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eða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trufla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8">
            <a:extLst>
              <a:ext uri="{FF2B5EF4-FFF2-40B4-BE49-F238E27FC236}">
                <a16:creationId xmlns:a16="http://schemas.microsoft.com/office/drawing/2014/main" id="{1E0996BF-94F1-4F59-9585-41C94FEF4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3817445"/>
            <a:ext cx="5415280" cy="292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0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3DFA6-E7EF-9ED9-F87A-4147EE81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18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60B995-C5D6-8BEF-3C9E-CAD306A0E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5385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þá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hugsanlegt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einhverjar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samsætur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meðhöndla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veirusýkingar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Reyndar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HLA-B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samsætur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verja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HIV,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aðrar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Covid.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mismunandi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samsætur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hafa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gegnum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aldirnar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takast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mismunandi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sýkla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Til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dæmis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HLA-A2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60%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Evrópu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íbúa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hæsta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algengi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samsæta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gefinn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hópur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Þetta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líklega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HLA-A2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vernda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sýkla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tíma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gæti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lengur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stór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orsök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sjúkdómur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mönnum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6A749B6E-E1C0-40ED-86A5-AB6ABA9DB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20396"/>
            <a:ext cx="2362200" cy="203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53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058E9A-9671-DA05-CCC3-1DB98496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1</a:t>
            </a:r>
            <a:endParaRPr lang="nl-NL" sz="3600" b="1" dirty="0">
              <a:solidFill>
                <a:srgbClr val="00A185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B4C4A4-DC84-B3BD-6CB2-0A33CF76B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um 1900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tveir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arabískir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bræður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læknar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Cosmas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Damianus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fluttu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þann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fyrsta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þekkt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ígræðsla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staðinn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gangrenu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kaupmanns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fótur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þræl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sinn.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Örlög</a:t>
            </a:r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þræll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óþekktur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sögunni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ólíklegt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frjáls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framlag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pic>
        <p:nvPicPr>
          <p:cNvPr id="4" name="Tijdelijke aanduiding voor inhoud 8">
            <a:extLst>
              <a:ext uri="{FF2B5EF4-FFF2-40B4-BE49-F238E27FC236}">
                <a16:creationId xmlns:a16="http://schemas.microsoft.com/office/drawing/2014/main" id="{0154295D-53E3-456E-A06C-B816C653A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67609"/>
            <a:ext cx="4626094" cy="32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13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51FA8B-AE2E-A466-EB4D-E343A8AD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19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6C3817-901B-2114-683B-2D2FE0490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hliðarafleiðingar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Taktu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samsætu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HLA-B27.05. Til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staðar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8%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hvítum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íbúa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yfir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90%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hryggiktsjúklinga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hafa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samsætu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líklega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kallar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fram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sjálfsofnæmi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frumuviðbrögð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hrygg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Ónæmiskerfið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starfar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hnífsegg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árangursríkt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skemma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vefi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frá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vingjarnlegur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71E4D91E-BBBF-40F1-9D8A-C0D694AD8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38" y="4001294"/>
            <a:ext cx="3784600" cy="289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55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222DA7-246E-1F97-5671-5BD91D05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20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5093D-3AA5-C54A-D9FA-DD73A7027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sjálfsofnæmi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gagnlegt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Krabbameinsfrumur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hafa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venjulega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stökkbreytingar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aðrar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breytingar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leiða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mynda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peptíð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frábrugðin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eðlilegum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frumupeptíð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Ónæmismeðferð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krabbameini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aðferðir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ónæmiskerfið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þekkja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veirusýkingar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bakteríusýkingar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drepa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krabbameinsfrumur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E753BE0F-89D0-45B7-9D99-FB3209551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51958"/>
            <a:ext cx="5879980" cy="311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24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C7493-010E-09F8-B6AB-85629CD2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fr-FR" sz="40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21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1F9E03-37A3-913A-7FEA-249707C84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HLA-DR, -DQ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-DP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kynna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sjúkdómsvaldandi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peptíð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hjálparfrumur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síðan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framleiða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cýtókín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hjálpa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aðgreinast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mótefnaframleiðandi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verksmiðjur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hjálpa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einnig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hámarka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svörun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drepandi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mjög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svipaðir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lögun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sýna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próteinbrot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lengri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framleidd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lysosomes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frumulíffæri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brjóta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niður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fengin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frumunum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C3EA4AC4-D712-459A-9E06-66C1A62AF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757" y="4647247"/>
            <a:ext cx="4097135" cy="22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20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367C3-F48E-2F28-FCF5-A6A226D5B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22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6BD4AB-AD9A-E245-93B5-957B6818E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3071"/>
            <a:ext cx="10515600" cy="485185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Hvernig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þetta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gerður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bráðamóttöku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(eins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hvert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þarf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ytra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hluta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frumunnar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himna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eða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lýsósóm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binst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óbreytileg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keðja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líkir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eftir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peptíð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fylgdarliði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leysisómsins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Hér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óbreytt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keðja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fjarlægð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skipt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peptíð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búið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lysosomal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lysosomes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Þetta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fínstillt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önnur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tegund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(HLA-DM,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virkar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ásamt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HLA-DO,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annarri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lík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Þróunin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löt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hún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hefur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þróað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einfaldlega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afrita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breyta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því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nýtt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aðgerðir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Niðurstaðan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flókna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sending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yfirborð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frumunnar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peptíðum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virkjun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hjálparfrumna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kleift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EB6D9EAF-CCCF-4024-BF2F-5C41C6703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60" y="4905473"/>
            <a:ext cx="2356399" cy="188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10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3AD83-7358-5351-8938-8F59C305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+mn-lt"/>
                <a:ea typeface="Times New Roman" panose="02020603050405020304" pitchFamily="18" charset="0"/>
              </a:rPr>
              <a:t>GLÆÐA 23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3A7EC1-56DF-504F-D5E6-89EDDE37E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869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Þetta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viðurkenningar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sýkla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ónæmiskerfinu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kerfið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flókið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 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tiltölulega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hægt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fyrsta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skipti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þú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lendir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ónæmiskerfið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tíma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veirueyðandi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svörun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þú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óheppnir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þetta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sjúkdóms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eða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dauða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völdum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óviðkomandi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veiruafritun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Bólusetning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undirbýr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ónæmiskerfi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sýkingu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kleift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tilvik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sýkingu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algjörlega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bregðast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hraðar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skilvirkari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miklu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líkum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alvarlegri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sýkingu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AC30484E-065E-4DFC-B220-73788C0C7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318672"/>
            <a:ext cx="4180840" cy="219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6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57FCD-D8F4-471B-92FB-4EB166B34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+mn-lt"/>
                <a:ea typeface="Times New Roman" panose="02020603050405020304" pitchFamily="18" charset="0"/>
              </a:rPr>
              <a:t>GLÆÐA 24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9E0AA-4C9A-80A5-AEE2-F04AA5ABC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9383"/>
            <a:ext cx="10515600" cy="510758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mikilvægir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þátttakendur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bólusetningu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bóluefni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örva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hjálparfrumur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þarf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mótefnasvörun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mótefnasvörunin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beinist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Adenovirus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mRNA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bóluefni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einnig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framkalla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drápsfrumur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framkallaðar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bóluefnum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endast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mörg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jafnvel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áratugi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tilfellum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viðvörun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nýja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sýkingu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upprunalegu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vírusnum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Bóluefni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hafa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bjargað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fleiri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mannslífum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öll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önnur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læknisfræðileg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inngrip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samanlagt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Dreifðu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skilaboðum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sjúkdómnum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fáðu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bólusett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7D147E81-D255-421B-9165-2E9CC7A0B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85" y="4271882"/>
            <a:ext cx="3512382" cy="258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7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BA3EB-67D6-F24D-CBB9-6809720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+mn-lt"/>
                <a:ea typeface="Times New Roman" panose="02020603050405020304" pitchFamily="18" charset="0"/>
              </a:rPr>
              <a:t>25 </a:t>
            </a:r>
            <a:r>
              <a:rPr lang="fr-FR" sz="3600" b="1" dirty="0">
                <a:solidFill>
                  <a:srgbClr val="00A185"/>
                </a:solidFill>
                <a:latin typeface="+mn-lt"/>
                <a:ea typeface="Times New Roman" panose="02020603050405020304" pitchFamily="18" charset="0"/>
              </a:rPr>
              <a:t>EFNAÐARÁÐ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B9C0BF-DBCF-F179-E3C6-24FD18F6C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EFNAÐARÁÐ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Þannig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stjórna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sýkingum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stjórna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viðbrögð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hjálpa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lækna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krabbamein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Þetta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virði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gallinn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sjálfsofnæmi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ígræðslu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höfnun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þú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heimi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fyllt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sýkla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lifði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myndasögu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Bók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frekari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upplýsingar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hvernig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vinsamlegast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sjá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tilvísanir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1–6.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VIÐTAKNINGAR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Þetta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starfið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KWF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styrkjum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Jacques Neefjes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styrkir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Eric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Reits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YFIRLÝSING UM AUKA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gagna</a:t>
            </a:r>
            <a:endParaRPr lang="de-CH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Gagnamiðlun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grein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ekkert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nýtt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gögn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búin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eða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greind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þessari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rannsókn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CH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931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AA330-7BBC-5A21-3663-C31DD170E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850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2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BCA24A-EDE8-1C15-13CA-89BBA371F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kraftaverka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ígræðsla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stuðlaði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þeim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sæmdarverðmæti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leiðir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verða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verndardýrlingar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ígræðslu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skemmdi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hálshöggvinn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kristinnar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trúar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þeirra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væntanlega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leiðrétt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uppstig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þeirra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himna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C29EC-A7F9-43D8-BF4C-0E7BF2D69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041" y="3551809"/>
            <a:ext cx="3719391" cy="317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4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C22025-E82E-55A6-E810-4E565986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3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68B07C-7A4D-EC7D-F3D0-CFCC4183F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Hvers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ígræðsla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svona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þróunarkenningin</a:t>
            </a:r>
            <a:r>
              <a:rPr lang="de-CH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þættir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Jafnvel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Darwin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hlýtur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hafa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því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einstakan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tjáðar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næstum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öllum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fjölfrumu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heilkjörnungum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F683999C-5107-45B9-BFA9-813E30EE6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5" y="3580809"/>
            <a:ext cx="4300092" cy="29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40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7157E4-256D-74BC-7B0F-94D7E80F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4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93273-748C-A605-54F9-5C18252D1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5065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skulum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byrja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núverandi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skilningi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tveimur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einstökum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líkama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okkar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hafa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hæsta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fjölbreytni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einstaklinga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einstök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næstum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öll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önnur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nánast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eins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fjölbreytilegar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ígræðslumótefnavakarnir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almennt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nefndar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kallaðir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8F06A10-013F-4750-A944-5FBFD3977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238" y="4123586"/>
            <a:ext cx="3931232" cy="25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85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733F2-9092-AFEB-0676-3CCF2EB48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5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8E21DC-030C-8B1F-1AE2-F5049BC3E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265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Mikilvægustu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ígræðslu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nefnt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HLA-A, HLA-B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HLA-DR, HLA-DQ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HLA-DP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flokk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II. HLA-A, -B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staðar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nánast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öllum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frumum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okkar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rauðar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blóðfrumur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en HLA-DR, HLA-DQ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HLA-DP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aðallega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ónæmisfrumum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B9DB71B7-8AB2-483A-9FB5-D872DE2A2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39962"/>
            <a:ext cx="4690947" cy="30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46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083B49C5-6A35-4D05-B605-FD5985845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142" y="5465283"/>
            <a:ext cx="2083724" cy="139271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4CF02B-43F3-CBE1-F5F9-5693434D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994"/>
          </a:xfrm>
        </p:spPr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GLÆÐA 6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94F736-399F-C2B4-5069-AD51A2F94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5683"/>
            <a:ext cx="10515600" cy="4975843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fjölbreytilegar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þungaðar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mynda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mótefni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mismunandi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gerðum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faðir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Þetta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gæti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ákvarða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föðurinn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tímum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áður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erfðarannsóknir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lágu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meðgöngu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einnig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notaðar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vefjaígræðslu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vinnustofur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skipt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á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frá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rannsóknarstofnana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mismunandi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sermissvörun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nefnd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vinnustofur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Þannig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greindust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HLA-A, -B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mismunandi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gerðir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þessum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Þetta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einfaldlega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númeruð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HLA-A1,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næsta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HLA-A2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o.s.frv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Þetta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gerðist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HLA-DR, -DQ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-DP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sameindunum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vefir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þínir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gætu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haft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dæmi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HLA-A1, -B8, -Cw7, -DR3, -DQ2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DPw1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frá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móður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þinni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HLA-A2, -B27, -Cw1, -DR4, -DQ3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DPw4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prótein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frá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pabbi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þinn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2642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084AA-9519-39DA-01F8-63EB02DDE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GLÆÐA </a:t>
            </a:r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7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05A6B4-E418-1383-3339-C982A25FA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vélritun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reglulega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greiningu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nokkrar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vísbendingar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konur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greint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í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gerðum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karla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eftir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lykt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þetta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leggi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mörkum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velja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erfðafræðilega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mismunandi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C2A8BF0C-CEB1-4D88-B259-3FE3D4F01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4" y="3652138"/>
            <a:ext cx="4172178" cy="31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1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5A7D8D-965D-C7AD-6438-A52CEBC1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GLÆÐA </a:t>
            </a:r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8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D9C383-0C56-63E2-68D5-62986A12B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Þó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fjölbreytni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hjálpað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fjölbreytni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mannkyns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þá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hindrun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árangursríka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líffæraígræðslu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krefst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samsvörunar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eins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hægt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er,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gerðir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viðtakanda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gjafa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Í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fjarveru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fullkomins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samsvörunar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virk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ónæmisbælandi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eru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notuð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fyrir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höfnun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líffæra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A04B9ADC-7F04-4A45-B3B4-AC72F289E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29" y="3636615"/>
            <a:ext cx="4040851" cy="32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3312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2173</Words>
  <Application>Microsoft Office PowerPoint</Application>
  <PresentationFormat>Widescreen</PresentationFormat>
  <Paragraphs>66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BlinkMacSystemFont</vt:lpstr>
      <vt:lpstr>Calibri</vt:lpstr>
      <vt:lpstr>Calibri Light</vt:lpstr>
      <vt:lpstr>Open Sans</vt:lpstr>
      <vt:lpstr>Kantoorthema</vt:lpstr>
      <vt:lpstr>PowerPoint Presentation</vt:lpstr>
      <vt:lpstr>GLÆÐA 1</vt:lpstr>
      <vt:lpstr>GLÆÐA 2 </vt:lpstr>
      <vt:lpstr>GLÆÐA 3 </vt:lpstr>
      <vt:lpstr>GLÆÐA 4 </vt:lpstr>
      <vt:lpstr>GLÆÐA 5 </vt:lpstr>
      <vt:lpstr>GLÆÐA 6 </vt:lpstr>
      <vt:lpstr>GLÆÐA 7 </vt:lpstr>
      <vt:lpstr>GLÆÐA 8 </vt:lpstr>
      <vt:lpstr>GLÆÐA 9 </vt:lpstr>
      <vt:lpstr> GLÆÐA 10   </vt:lpstr>
      <vt:lpstr>GLÆÐA 11 </vt:lpstr>
      <vt:lpstr> GLÆÐA 12 </vt:lpstr>
      <vt:lpstr>GLÆÐA 13 </vt:lpstr>
      <vt:lpstr>GLÆÐA 14 </vt:lpstr>
      <vt:lpstr>GLÆÐA 15 </vt:lpstr>
      <vt:lpstr>GLÆÐA 16 </vt:lpstr>
      <vt:lpstr>GLÆÐA 17 </vt:lpstr>
      <vt:lpstr>GLÆÐA 18 </vt:lpstr>
      <vt:lpstr>GLÆÐA 19 </vt:lpstr>
      <vt:lpstr>GLÆÐA 20 </vt:lpstr>
      <vt:lpstr> GLÆÐA 21 </vt:lpstr>
      <vt:lpstr>GLÆÐA 22 </vt:lpstr>
      <vt:lpstr>GLÆÐA 23 </vt:lpstr>
      <vt:lpstr>GLÆÐA 24 </vt:lpstr>
      <vt:lpstr>25 EFNAÐARÁÐ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Neefjes, J.J.C. (CCB)</dc:creator>
  <cp:lastModifiedBy>Boer-Theirlynck, J.J.A. de (CCB)</cp:lastModifiedBy>
  <cp:revision>27</cp:revision>
  <dcterms:created xsi:type="dcterms:W3CDTF">2022-06-25T09:00:34Z</dcterms:created>
  <dcterms:modified xsi:type="dcterms:W3CDTF">2022-09-29T16:00:01Z</dcterms:modified>
</cp:coreProperties>
</file>