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64" r:id="rId3"/>
    <p:sldId id="256" r:id="rId4"/>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306" r:id="rId24"/>
    <p:sldId id="277" r:id="rId25"/>
    <p:sldId id="278" r:id="rId26"/>
    <p:sldId id="279" r:id="rId27"/>
    <p:sldId id="326"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p:scale>
          <a:sx n="103" d="100"/>
          <a:sy n="103" d="100"/>
        </p:scale>
        <p:origin x="144" y="688"/>
      </p:cViewPr>
      <p:guideLst/>
    </p:cSldViewPr>
  </p:slideViewPr>
  <p:notesTextViewPr>
    <p:cViewPr>
      <p:scale>
        <a:sx n="1" d="1"/>
        <a:sy n="1" d="1"/>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B46FF-8C0C-40E5-9CE8-292761CB9F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57213FE-A2CF-4709-8D5A-C7EAC33F5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5692A82-FC9D-4423-B046-75BD8BDEAE22}"/>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5" name="Tijdelijke aanduiding voor voettekst 4">
            <a:extLst>
              <a:ext uri="{FF2B5EF4-FFF2-40B4-BE49-F238E27FC236}">
                <a16:creationId xmlns:a16="http://schemas.microsoft.com/office/drawing/2014/main" id="{DAD45DA3-F0DE-4DAA-A406-47340738B0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E715DE-6D3E-459B-83B0-3D64F96386F6}"/>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6991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7101-0318-4210-A49A-FC3741A627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A5DC7D-BE10-4EA4-A8DB-D06811A95D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C20964-206A-45C6-A539-F3ED9F46BCF8}"/>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5" name="Tijdelijke aanduiding voor voettekst 4">
            <a:extLst>
              <a:ext uri="{FF2B5EF4-FFF2-40B4-BE49-F238E27FC236}">
                <a16:creationId xmlns:a16="http://schemas.microsoft.com/office/drawing/2014/main" id="{00354C4E-D31D-4673-9857-8F915A9310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355DEE-CE8A-472C-ACD9-987F173F50F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98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1686EF3-9ED5-4429-9FB0-3D0CDA3B738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9835590-1931-4BDB-98B4-2D1F33BCF76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C590CE-BE71-4A7B-B912-C89DC81608EB}"/>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5" name="Tijdelijke aanduiding voor voettekst 4">
            <a:extLst>
              <a:ext uri="{FF2B5EF4-FFF2-40B4-BE49-F238E27FC236}">
                <a16:creationId xmlns:a16="http://schemas.microsoft.com/office/drawing/2014/main" id="{1A7F7FA7-2DA0-4BDD-BA16-D96EDB404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1CA9C7-9B9E-48A3-8146-F15B84F3C54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233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4361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F8036-BD86-49F3-B15C-3DAA2408F4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5F2034-4B26-4BDD-99BB-35CF1D291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F0B35F-E285-425B-9622-92D1BA4CBFCF}"/>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5" name="Tijdelijke aanduiding voor voettekst 4">
            <a:extLst>
              <a:ext uri="{FF2B5EF4-FFF2-40B4-BE49-F238E27FC236}">
                <a16:creationId xmlns:a16="http://schemas.microsoft.com/office/drawing/2014/main" id="{A290D04D-1BC0-4521-9477-68E65831E8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D72352-BBBF-4C02-A83E-7BD18BAE604C}"/>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94851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DBE2D-2497-490F-96A5-01ABA6DE9E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658B46-BB34-4462-AB65-483055E04D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C0663A6-934C-4177-926B-EC411B139B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51B42C-7D55-4C80-8674-D2C8A23A5134}"/>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6" name="Tijdelijke aanduiding voor voettekst 5">
            <a:extLst>
              <a:ext uri="{FF2B5EF4-FFF2-40B4-BE49-F238E27FC236}">
                <a16:creationId xmlns:a16="http://schemas.microsoft.com/office/drawing/2014/main" id="{F64AEC42-034E-4DB9-B250-9700C3116B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BB0C9-5245-44CD-82EF-57FD5A163BAE}"/>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44960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B83A-DAC9-469F-A03F-55502E442F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2436164-8C12-4608-A84B-7845A8C98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78FA3AE-BFB1-49C3-8A0E-A474AC3DF54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5A0C78-43D4-4A05-9D3F-556CCFA41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F24BA2-C478-48D0-BA0D-5521285DEB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627CAED-EA17-43A1-B4B9-0352B974A8D6}"/>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8" name="Tijdelijke aanduiding voor voettekst 7">
            <a:extLst>
              <a:ext uri="{FF2B5EF4-FFF2-40B4-BE49-F238E27FC236}">
                <a16:creationId xmlns:a16="http://schemas.microsoft.com/office/drawing/2014/main" id="{9B1173DC-E6A5-410E-8ABF-C9136659E09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21D9D36-46B6-4DC0-AAC9-48144B4E22E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945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3C7A-EE05-492B-BBE6-E71297B80AA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86D291-BAA0-4C38-AEC9-88748F0D857C}"/>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4" name="Tijdelijke aanduiding voor voettekst 3">
            <a:extLst>
              <a:ext uri="{FF2B5EF4-FFF2-40B4-BE49-F238E27FC236}">
                <a16:creationId xmlns:a16="http://schemas.microsoft.com/office/drawing/2014/main" id="{457DB52A-AE61-4002-9D4B-30D672FC12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6EC41AB-57BB-4B44-9954-DEDE4C5506B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4706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84B307-607D-41FF-8635-9A52623378A0}"/>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3" name="Tijdelijke aanduiding voor voettekst 2">
            <a:extLst>
              <a:ext uri="{FF2B5EF4-FFF2-40B4-BE49-F238E27FC236}">
                <a16:creationId xmlns:a16="http://schemas.microsoft.com/office/drawing/2014/main" id="{E0640CCE-FC14-4E54-BA50-425DC589B17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D68CED7-865F-4FB7-9191-B1D5D9A7B53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706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50905-D94D-4ABA-8D93-BC20633636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1CABBB-3F6C-41C8-81A1-CEA6D8F7D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B533CF-0F8A-4D7F-B35F-A928CE9FB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64BAB9-8752-49D9-8371-9F33D9FE5DCD}"/>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6" name="Tijdelijke aanduiding voor voettekst 5">
            <a:extLst>
              <a:ext uri="{FF2B5EF4-FFF2-40B4-BE49-F238E27FC236}">
                <a16:creationId xmlns:a16="http://schemas.microsoft.com/office/drawing/2014/main" id="{627149A9-1343-4EC9-AF98-563CA8425C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E55D11-72B2-4680-9BC0-6A81E972C66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6496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3D8C4-583C-48D5-BF22-5C520D0355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467242-9DF9-4551-8944-FF1C1155F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5CC8910-EAB3-4095-9BDC-1180490D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8030AC-39CC-4391-BC09-0C2C2B8E5DE4}"/>
              </a:ext>
            </a:extLst>
          </p:cNvPr>
          <p:cNvSpPr>
            <a:spLocks noGrp="1"/>
          </p:cNvSpPr>
          <p:nvPr>
            <p:ph type="dt" sz="half" idx="10"/>
          </p:nvPr>
        </p:nvSpPr>
        <p:spPr/>
        <p:txBody>
          <a:bodyPr/>
          <a:lstStyle/>
          <a:p>
            <a:fld id="{C4C58651-E4C3-4BFF-92A4-E925E9128C45}" type="datetimeFigureOut">
              <a:rPr lang="nl-NL" smtClean="0"/>
              <a:t>21-07-2023</a:t>
            </a:fld>
            <a:endParaRPr lang="nl-NL"/>
          </a:p>
        </p:txBody>
      </p:sp>
      <p:sp>
        <p:nvSpPr>
          <p:cNvPr id="6" name="Tijdelijke aanduiding voor voettekst 5">
            <a:extLst>
              <a:ext uri="{FF2B5EF4-FFF2-40B4-BE49-F238E27FC236}">
                <a16:creationId xmlns:a16="http://schemas.microsoft.com/office/drawing/2014/main" id="{CAF4CE8F-B36C-42B5-B34D-24D3FD97778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0CA59C-B5BB-4FC7-AB99-7FD2AF253EBB}"/>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420963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925F65-10F3-415F-A1BD-849724088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76976C4-D7EA-4FFA-91F7-23572D3C4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F49841-6D59-4328-8224-EA1878160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58651-E4C3-4BFF-92A4-E925E9128C45}" type="datetimeFigureOut">
              <a:rPr lang="nl-NL" smtClean="0"/>
              <a:t>21-07-2023</a:t>
            </a:fld>
            <a:endParaRPr lang="nl-NL"/>
          </a:p>
        </p:txBody>
      </p:sp>
      <p:sp>
        <p:nvSpPr>
          <p:cNvPr id="5" name="Tijdelijke aanduiding voor voettekst 4">
            <a:extLst>
              <a:ext uri="{FF2B5EF4-FFF2-40B4-BE49-F238E27FC236}">
                <a16:creationId xmlns:a16="http://schemas.microsoft.com/office/drawing/2014/main" id="{14F74D8A-72C7-4D2D-8946-5D129FB7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A15769-1678-42B6-A7BE-B32BCC167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E690B-131F-4487-8FCB-E2F38D41B183}" type="slidenum">
              <a:rPr lang="nl-NL" smtClean="0"/>
              <a:t>‹#›</a:t>
            </a:fld>
            <a:endParaRPr lang="nl-NL"/>
          </a:p>
        </p:txBody>
      </p:sp>
    </p:spTree>
    <p:extLst>
      <p:ext uri="{BB962C8B-B14F-4D97-AF65-F5344CB8AC3E}">
        <p14:creationId xmlns:p14="http://schemas.microsoft.com/office/powerpoint/2010/main" val="186999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j.c.neefjes@lumc.nl" TargetMode="External"/><Relationship Id="rId2" Type="http://schemas.openxmlformats.org/officeDocument/2006/relationships/hyperlink" Target="mailto:e.a.reits@amc.uva.nl" TargetMode="External"/><Relationship Id="rId1" Type="http://schemas.openxmlformats.org/officeDocument/2006/relationships/slideLayout" Target="../slideLayouts/slideLayout1.xml"/><Relationship Id="rId4" Type="http://schemas.openxmlformats.org/officeDocument/2006/relationships/hyperlink" Target="https://doi.org/10.1111/tan.14626"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428625" y="537790"/>
            <a:ext cx="11334750" cy="6093976"/>
          </a:xfrm>
          <a:prstGeom prst="rect">
            <a:avLst/>
          </a:prstGeom>
          <a:noFill/>
        </p:spPr>
        <p:txBody>
          <a:bodyPr wrap="square" rtlCol="0">
            <a:spAutoFit/>
          </a:bodyPr>
          <a:lstStyle/>
          <a:p>
            <a:pPr algn="ctr"/>
            <a:r>
              <a:rPr lang="nl-NL" sz="3200" dirty="0">
                <a:solidFill>
                  <a:srgbClr val="FF0000"/>
                </a:solidFill>
              </a:rPr>
              <a:t>HLA </a:t>
            </a:r>
            <a:r>
              <a:rPr lang="nl-NL" sz="3200" dirty="0" err="1">
                <a:solidFill>
                  <a:srgbClr val="FF0000"/>
                </a:solidFill>
              </a:rPr>
              <a:t>molekulas</a:t>
            </a:r>
            <a:r>
              <a:rPr lang="nl-NL" sz="3200" dirty="0">
                <a:solidFill>
                  <a:srgbClr val="FF0000"/>
                </a:solidFill>
              </a:rPr>
              <a:t> </a:t>
            </a:r>
            <a:r>
              <a:rPr lang="nl-NL" sz="3200" dirty="0" err="1">
                <a:solidFill>
                  <a:srgbClr val="FF0000"/>
                </a:solidFill>
              </a:rPr>
              <a:t>transplantācijā</a:t>
            </a:r>
            <a:r>
              <a:rPr lang="nl-NL" sz="3200" dirty="0">
                <a:solidFill>
                  <a:srgbClr val="FF0000"/>
                </a:solidFill>
              </a:rPr>
              <a:t>, </a:t>
            </a:r>
            <a:r>
              <a:rPr lang="nl-NL" sz="3200" dirty="0" err="1">
                <a:solidFill>
                  <a:srgbClr val="FF0000"/>
                </a:solidFill>
              </a:rPr>
              <a:t>autoimunitātē</a:t>
            </a:r>
            <a:r>
              <a:rPr lang="nl-NL" sz="3200" dirty="0">
                <a:solidFill>
                  <a:srgbClr val="FF0000"/>
                </a:solidFill>
              </a:rPr>
              <a:t> </a:t>
            </a:r>
            <a:r>
              <a:rPr lang="nl-NL" sz="3200" dirty="0" err="1">
                <a:solidFill>
                  <a:srgbClr val="FF0000"/>
                </a:solidFill>
              </a:rPr>
              <a:t>un</a:t>
            </a:r>
            <a:r>
              <a:rPr lang="nl-NL" sz="3200" dirty="0">
                <a:solidFill>
                  <a:srgbClr val="FF0000"/>
                </a:solidFill>
              </a:rPr>
              <a:t> </a:t>
            </a:r>
            <a:r>
              <a:rPr lang="nl-NL" sz="3200" dirty="0" err="1">
                <a:solidFill>
                  <a:srgbClr val="FF0000"/>
                </a:solidFill>
              </a:rPr>
              <a:t>infekciju</a:t>
            </a:r>
            <a:r>
              <a:rPr lang="nl-NL" sz="3200" dirty="0">
                <a:solidFill>
                  <a:srgbClr val="FF0000"/>
                </a:solidFill>
              </a:rPr>
              <a:t> </a:t>
            </a:r>
            <a:r>
              <a:rPr lang="nl-NL" sz="3200" dirty="0" err="1">
                <a:solidFill>
                  <a:srgbClr val="FF0000"/>
                </a:solidFill>
              </a:rPr>
              <a:t>kontrolē</a:t>
            </a:r>
            <a:r>
              <a:rPr lang="nl-NL" sz="3200" dirty="0">
                <a:solidFill>
                  <a:srgbClr val="FF0000"/>
                </a:solidFill>
              </a:rPr>
              <a:t>:</a:t>
            </a:r>
          </a:p>
          <a:p>
            <a:pPr algn="ctr"/>
            <a:r>
              <a:rPr lang="nl-NL" sz="3200" dirty="0" err="1">
                <a:solidFill>
                  <a:srgbClr val="FF0000"/>
                </a:solidFill>
              </a:rPr>
              <a:t>piedzīvojums</a:t>
            </a:r>
            <a:r>
              <a:rPr lang="nl-NL" sz="3200" dirty="0">
                <a:solidFill>
                  <a:srgbClr val="FF0000"/>
                </a:solidFill>
              </a:rPr>
              <a:t> </a:t>
            </a:r>
            <a:r>
              <a:rPr lang="nl-NL" sz="3200" dirty="0" err="1">
                <a:solidFill>
                  <a:srgbClr val="FF0000"/>
                </a:solidFill>
              </a:rPr>
              <a:t>komiksu</a:t>
            </a:r>
            <a:r>
              <a:rPr lang="nl-NL" sz="3200" dirty="0">
                <a:solidFill>
                  <a:srgbClr val="FF0000"/>
                </a:solidFill>
              </a:rPr>
              <a:t> </a:t>
            </a:r>
            <a:r>
              <a:rPr lang="nl-NL" sz="3200" dirty="0" err="1">
                <a:solidFill>
                  <a:srgbClr val="FF0000"/>
                </a:solidFill>
              </a:rPr>
              <a:t>grāmatā</a:t>
            </a:r>
            <a:r>
              <a:rPr lang="nl-NL" sz="3200" dirty="0">
                <a:solidFill>
                  <a:srgbClr val="FF0000"/>
                </a:solidFill>
              </a:rPr>
              <a:t>.</a:t>
            </a:r>
          </a:p>
          <a:p>
            <a:pPr algn="ctr"/>
            <a:endParaRPr lang="nl-NL" sz="3200" dirty="0">
              <a:solidFill>
                <a:srgbClr val="FF0000"/>
              </a:solidFill>
            </a:endParaRPr>
          </a:p>
          <a:p>
            <a:pPr algn="ctr"/>
            <a:r>
              <a:rPr lang="nl-NL" sz="3200" dirty="0" err="1">
                <a:solidFill>
                  <a:srgbClr val="FF0000"/>
                </a:solidFill>
              </a:rPr>
              <a:t>Autori</a:t>
            </a:r>
            <a:r>
              <a:rPr lang="nl-NL" sz="3200" dirty="0">
                <a:solidFill>
                  <a:srgbClr val="FF0000"/>
                </a:solidFill>
              </a:rPr>
              <a:t>:</a:t>
            </a:r>
          </a:p>
          <a:p>
            <a:pPr algn="ctr"/>
            <a:r>
              <a:rPr lang="nl-NL" sz="3200" dirty="0" err="1">
                <a:solidFill>
                  <a:srgbClr val="FF0000"/>
                </a:solidFill>
              </a:rPr>
              <a:t>Ēriks</a:t>
            </a:r>
            <a:r>
              <a:rPr lang="nl-NL" sz="3200" dirty="0">
                <a:solidFill>
                  <a:srgbClr val="FF0000"/>
                </a:solidFill>
              </a:rPr>
              <a:t> </a:t>
            </a:r>
            <a:r>
              <a:rPr lang="nl-NL" sz="3200" dirty="0" err="1">
                <a:solidFill>
                  <a:srgbClr val="FF0000"/>
                </a:solidFill>
              </a:rPr>
              <a:t>Reits</a:t>
            </a:r>
            <a:r>
              <a:rPr lang="nl-NL" sz="3200" dirty="0">
                <a:solidFill>
                  <a:srgbClr val="FF0000"/>
                </a:solidFill>
              </a:rPr>
              <a:t> (Eric </a:t>
            </a:r>
            <a:r>
              <a:rPr lang="nl-NL" sz="3200" dirty="0" err="1">
                <a:solidFill>
                  <a:srgbClr val="FF0000"/>
                </a:solidFill>
              </a:rPr>
              <a:t>Reits</a:t>
            </a:r>
            <a:r>
              <a:rPr lang="nl-NL" sz="3200" dirty="0">
                <a:solidFill>
                  <a:srgbClr val="FF0000"/>
                </a:solidFill>
              </a:rPr>
              <a:t>) </a:t>
            </a:r>
            <a:r>
              <a:rPr lang="nl-NL" sz="3200" dirty="0" err="1">
                <a:solidFill>
                  <a:srgbClr val="FF0000"/>
                </a:solidFill>
              </a:rPr>
              <a:t>un</a:t>
            </a:r>
            <a:r>
              <a:rPr lang="nl-NL" sz="3200" dirty="0">
                <a:solidFill>
                  <a:srgbClr val="FF0000"/>
                </a:solidFill>
              </a:rPr>
              <a:t> </a:t>
            </a:r>
            <a:r>
              <a:rPr lang="nl-NL" sz="3200" dirty="0" err="1">
                <a:solidFill>
                  <a:srgbClr val="FF0000"/>
                </a:solidFill>
              </a:rPr>
              <a:t>Žaks</a:t>
            </a:r>
            <a:r>
              <a:rPr lang="nl-NL" sz="3200" dirty="0">
                <a:solidFill>
                  <a:srgbClr val="FF0000"/>
                </a:solidFill>
              </a:rPr>
              <a:t> </a:t>
            </a:r>
            <a:r>
              <a:rPr lang="nl-NL" sz="3200" dirty="0" err="1">
                <a:solidFill>
                  <a:srgbClr val="FF0000"/>
                </a:solidFill>
              </a:rPr>
              <a:t>Nēfjes</a:t>
            </a:r>
            <a:r>
              <a:rPr lang="nl-NL" sz="3200" dirty="0">
                <a:solidFill>
                  <a:srgbClr val="FF0000"/>
                </a:solidFill>
              </a:rPr>
              <a:t> (Jacques Neefjes)</a:t>
            </a:r>
          </a:p>
          <a:p>
            <a:pPr algn="ctr"/>
            <a:endParaRPr lang="nl-NL" sz="3200" dirty="0">
              <a:solidFill>
                <a:srgbClr val="FF0000"/>
              </a:solidFill>
            </a:endParaRPr>
          </a:p>
          <a:p>
            <a:pPr algn="ctr"/>
            <a:r>
              <a:rPr lang="en-US" b="0" i="0" dirty="0" err="1">
                <a:solidFill>
                  <a:srgbClr val="212121"/>
                </a:solidFill>
                <a:effectLst/>
                <a:latin typeface="BlinkMacSystemFont"/>
              </a:rPr>
              <a:t>Medicīniskās</a:t>
            </a:r>
            <a:r>
              <a:rPr lang="en-US" b="0" i="0" dirty="0">
                <a:solidFill>
                  <a:srgbClr val="212121"/>
                </a:solidFill>
                <a:effectLst/>
                <a:latin typeface="BlinkMacSystemFont"/>
              </a:rPr>
              <a:t> </a:t>
            </a:r>
            <a:r>
              <a:rPr lang="en-US" dirty="0" err="1">
                <a:solidFill>
                  <a:srgbClr val="212121"/>
                </a:solidFill>
                <a:latin typeface="BlinkMacSystemFont"/>
              </a:rPr>
              <a:t>b</a:t>
            </a:r>
            <a:r>
              <a:rPr lang="en-US" b="0" i="0" dirty="0" err="1">
                <a:solidFill>
                  <a:srgbClr val="212121"/>
                </a:solidFill>
                <a:effectLst/>
                <a:latin typeface="BlinkMacSystemFont"/>
              </a:rPr>
              <a:t>ioloģijas</a:t>
            </a:r>
            <a:r>
              <a:rPr lang="en-US" b="0" i="0" dirty="0">
                <a:solidFill>
                  <a:srgbClr val="212121"/>
                </a:solidFill>
                <a:effectLst/>
                <a:latin typeface="BlinkMacSystemFont"/>
              </a:rPr>
              <a:t> </a:t>
            </a:r>
            <a:r>
              <a:rPr lang="en-US" b="0" i="0" dirty="0" err="1">
                <a:solidFill>
                  <a:srgbClr val="212121"/>
                </a:solidFill>
                <a:effectLst/>
                <a:latin typeface="BlinkMacSystemFont"/>
              </a:rPr>
              <a:t>departaments</a:t>
            </a:r>
            <a:r>
              <a:rPr lang="en-US" b="0" i="0" dirty="0">
                <a:solidFill>
                  <a:srgbClr val="212121"/>
                </a:solidFill>
                <a:effectLst/>
                <a:latin typeface="BlinkMacSystemFont"/>
              </a:rPr>
              <a:t>, </a:t>
            </a:r>
            <a:r>
              <a:rPr lang="en-US" b="0" i="0" dirty="0" err="1">
                <a:solidFill>
                  <a:srgbClr val="212121"/>
                </a:solidFill>
                <a:effectLst/>
                <a:latin typeface="BlinkMacSystemFont"/>
              </a:rPr>
              <a:t>Amsterdamas</a:t>
            </a:r>
            <a:r>
              <a:rPr lang="en-US" b="0" i="0" dirty="0">
                <a:solidFill>
                  <a:srgbClr val="212121"/>
                </a:solidFill>
                <a:effectLst/>
                <a:latin typeface="BlinkMacSystemFont"/>
              </a:rPr>
              <a:t> </a:t>
            </a:r>
            <a:r>
              <a:rPr lang="en-US" b="0" i="0" dirty="0" err="1">
                <a:solidFill>
                  <a:srgbClr val="212121"/>
                </a:solidFill>
                <a:effectLst/>
                <a:latin typeface="BlinkMacSystemFont"/>
              </a:rPr>
              <a:t>Universitātes</a:t>
            </a:r>
            <a:r>
              <a:rPr lang="en-US" b="0" i="0" dirty="0">
                <a:solidFill>
                  <a:srgbClr val="212121"/>
                </a:solidFill>
                <a:effectLst/>
                <a:latin typeface="BlinkMacSystemFont"/>
              </a:rPr>
              <a:t> </a:t>
            </a:r>
            <a:r>
              <a:rPr lang="en-US" b="0" i="0" dirty="0" err="1">
                <a:solidFill>
                  <a:srgbClr val="212121"/>
                </a:solidFill>
                <a:effectLst/>
                <a:latin typeface="BlinkMacSystemFont"/>
              </a:rPr>
              <a:t>Medicīnas</a:t>
            </a:r>
            <a:r>
              <a:rPr lang="en-US" b="0" i="0" dirty="0">
                <a:solidFill>
                  <a:srgbClr val="212121"/>
                </a:solidFill>
                <a:effectLst/>
                <a:latin typeface="BlinkMacSystemFont"/>
              </a:rPr>
              <a:t> </a:t>
            </a:r>
            <a:r>
              <a:rPr lang="en-US" b="0" i="0" dirty="0" err="1">
                <a:solidFill>
                  <a:srgbClr val="212121"/>
                </a:solidFill>
                <a:effectLst/>
                <a:latin typeface="BlinkMacSystemFont"/>
              </a:rPr>
              <a:t>centrs</a:t>
            </a:r>
            <a:r>
              <a:rPr lang="en-US" b="0" i="0" dirty="0">
                <a:solidFill>
                  <a:srgbClr val="212121"/>
                </a:solidFill>
                <a:effectLst/>
                <a:latin typeface="BlinkMacSystemFont"/>
              </a:rPr>
              <a:t>, AMC, </a:t>
            </a:r>
            <a:r>
              <a:rPr lang="en-US" b="0" i="0" dirty="0" err="1">
                <a:solidFill>
                  <a:srgbClr val="212121"/>
                </a:solidFill>
                <a:effectLst/>
                <a:latin typeface="BlinkMacSystemFont"/>
              </a:rPr>
              <a:t>Meibergdreef</a:t>
            </a:r>
            <a:r>
              <a:rPr lang="en-US" b="0" i="0" dirty="0">
                <a:solidFill>
                  <a:srgbClr val="212121"/>
                </a:solidFill>
                <a:effectLst/>
                <a:latin typeface="BlinkMacSystemFont"/>
              </a:rPr>
              <a:t> 15, 1105 AZ </a:t>
            </a:r>
            <a:r>
              <a:rPr lang="en-US" b="0" i="0" dirty="0" err="1">
                <a:solidFill>
                  <a:srgbClr val="212121"/>
                </a:solidFill>
                <a:effectLst/>
                <a:latin typeface="BlinkMacSystemFont"/>
              </a:rPr>
              <a:t>Amsterdama</a:t>
            </a:r>
            <a:r>
              <a:rPr lang="en-US" b="0" i="0" dirty="0">
                <a:solidFill>
                  <a:srgbClr val="212121"/>
                </a:solidFill>
                <a:effectLst/>
                <a:latin typeface="BlinkMacSystemFont"/>
              </a:rPr>
              <a:t>, </a:t>
            </a:r>
            <a:r>
              <a:rPr lang="en-US" b="0" i="0" dirty="0" err="1">
                <a:solidFill>
                  <a:srgbClr val="212121"/>
                </a:solidFill>
                <a:effectLst/>
                <a:latin typeface="BlinkMacSystemFont"/>
              </a:rPr>
              <a:t>Nīderlande</a:t>
            </a:r>
            <a:r>
              <a:rPr lang="en-US" b="0" i="0" dirty="0">
                <a:solidFill>
                  <a:srgbClr val="212121"/>
                </a:solidFill>
                <a:effectLst/>
                <a:latin typeface="BlinkMacSystemFont"/>
              </a:rPr>
              <a:t>.</a:t>
            </a:r>
          </a:p>
          <a:p>
            <a:pPr algn="ctr"/>
            <a:r>
              <a:rPr lang="en-US" dirty="0" err="1">
                <a:solidFill>
                  <a:srgbClr val="212121"/>
                </a:solidFill>
                <a:latin typeface="BlinkMacSystemFont"/>
              </a:rPr>
              <a:t>Šūnu</a:t>
            </a:r>
            <a:r>
              <a:rPr lang="en-US" dirty="0">
                <a:solidFill>
                  <a:srgbClr val="212121"/>
                </a:solidFill>
                <a:latin typeface="BlinkMacSystemFont"/>
              </a:rPr>
              <a:t> un </a:t>
            </a:r>
            <a:r>
              <a:rPr lang="en-US" dirty="0" err="1">
                <a:solidFill>
                  <a:srgbClr val="212121"/>
                </a:solidFill>
                <a:latin typeface="BlinkMacSystemFont"/>
              </a:rPr>
              <a:t>ķīmiskās</a:t>
            </a:r>
            <a:r>
              <a:rPr lang="en-US" dirty="0">
                <a:solidFill>
                  <a:srgbClr val="212121"/>
                </a:solidFill>
                <a:latin typeface="BlinkMacSystemFont"/>
              </a:rPr>
              <a:t> </a:t>
            </a:r>
            <a:r>
              <a:rPr lang="en-US" dirty="0" err="1">
                <a:solidFill>
                  <a:srgbClr val="212121"/>
                </a:solidFill>
                <a:latin typeface="BlinkMacSystemFont"/>
              </a:rPr>
              <a:t>bioloģijas</a:t>
            </a:r>
            <a:r>
              <a:rPr lang="en-US" dirty="0">
                <a:solidFill>
                  <a:srgbClr val="212121"/>
                </a:solidFill>
                <a:latin typeface="BlinkMacSystemFont"/>
              </a:rPr>
              <a:t> </a:t>
            </a:r>
            <a:r>
              <a:rPr lang="en-US" dirty="0" err="1">
                <a:solidFill>
                  <a:srgbClr val="212121"/>
                </a:solidFill>
                <a:latin typeface="BlinkMacSystemFont"/>
              </a:rPr>
              <a:t>departaments</a:t>
            </a:r>
            <a:r>
              <a:rPr lang="en-US" b="0" i="0" dirty="0">
                <a:solidFill>
                  <a:srgbClr val="212121"/>
                </a:solidFill>
                <a:effectLst/>
                <a:latin typeface="BlinkMacSystemFont"/>
              </a:rPr>
              <a:t>, ONCODE </a:t>
            </a:r>
            <a:r>
              <a:rPr lang="en-US" dirty="0" err="1">
                <a:solidFill>
                  <a:srgbClr val="212121"/>
                </a:solidFill>
                <a:latin typeface="BlinkMacSystemFont"/>
              </a:rPr>
              <a:t>I</a:t>
            </a:r>
            <a:r>
              <a:rPr lang="en-US" b="0" i="0" dirty="0" err="1">
                <a:solidFill>
                  <a:srgbClr val="212121"/>
                </a:solidFill>
                <a:effectLst/>
                <a:latin typeface="BlinkMacSystemFont"/>
              </a:rPr>
              <a:t>nstitūts</a:t>
            </a:r>
            <a:r>
              <a:rPr lang="en-US" b="0" i="0" dirty="0">
                <a:solidFill>
                  <a:srgbClr val="212121"/>
                </a:solidFill>
                <a:effectLst/>
                <a:latin typeface="BlinkMacSystemFont"/>
              </a:rPr>
              <a:t>, </a:t>
            </a:r>
            <a:r>
              <a:rPr lang="en-US" b="0" i="0" dirty="0" err="1">
                <a:solidFill>
                  <a:srgbClr val="212121"/>
                </a:solidFill>
                <a:effectLst/>
                <a:latin typeface="BlinkMacSystemFont"/>
              </a:rPr>
              <a:t>Laidenas</a:t>
            </a:r>
            <a:r>
              <a:rPr lang="en-US" b="0" i="0" dirty="0">
                <a:solidFill>
                  <a:srgbClr val="212121"/>
                </a:solidFill>
                <a:effectLst/>
                <a:latin typeface="BlinkMacSystemFont"/>
              </a:rPr>
              <a:t> </a:t>
            </a:r>
            <a:r>
              <a:rPr lang="en-US" b="0" i="0" dirty="0" err="1">
                <a:solidFill>
                  <a:srgbClr val="212121"/>
                </a:solidFill>
                <a:effectLst/>
                <a:latin typeface="BlinkMacSystemFont"/>
              </a:rPr>
              <a:t>Universitātes</a:t>
            </a:r>
            <a:r>
              <a:rPr lang="en-US" b="0" i="0" dirty="0">
                <a:solidFill>
                  <a:srgbClr val="212121"/>
                </a:solidFill>
                <a:effectLst/>
                <a:latin typeface="BlinkMacSystemFont"/>
              </a:rPr>
              <a:t> </a:t>
            </a:r>
            <a:r>
              <a:rPr lang="en-US" b="0" i="0" dirty="0" err="1">
                <a:solidFill>
                  <a:srgbClr val="212121"/>
                </a:solidFill>
                <a:effectLst/>
                <a:latin typeface="BlinkMacSystemFont"/>
              </a:rPr>
              <a:t>Medicīnas</a:t>
            </a:r>
            <a:r>
              <a:rPr lang="en-US" b="0" i="0" dirty="0">
                <a:solidFill>
                  <a:srgbClr val="212121"/>
                </a:solidFill>
                <a:effectLst/>
                <a:latin typeface="BlinkMacSystemFont"/>
              </a:rPr>
              <a:t> </a:t>
            </a:r>
            <a:r>
              <a:rPr lang="en-US" b="0" i="0" dirty="0" err="1">
                <a:solidFill>
                  <a:srgbClr val="212121"/>
                </a:solidFill>
                <a:effectLst/>
                <a:latin typeface="BlinkMacSystemFont"/>
              </a:rPr>
              <a:t>centrs</a:t>
            </a:r>
            <a:r>
              <a:rPr lang="en-US" b="0" i="0" dirty="0">
                <a:solidFill>
                  <a:srgbClr val="212121"/>
                </a:solidFill>
                <a:effectLst/>
                <a:latin typeface="BlinkMacSystemFont"/>
              </a:rPr>
              <a:t>, LUMC, </a:t>
            </a:r>
            <a:r>
              <a:rPr lang="en-US" b="0" i="0" dirty="0" err="1">
                <a:solidFill>
                  <a:srgbClr val="212121"/>
                </a:solidFill>
                <a:effectLst/>
                <a:latin typeface="BlinkMacSystemFont"/>
              </a:rPr>
              <a:t>Nīderlande</a:t>
            </a:r>
            <a:endParaRPr lang="en-US" b="0" i="0" dirty="0">
              <a:solidFill>
                <a:srgbClr val="212121"/>
              </a:solidFill>
              <a:effectLst/>
              <a:latin typeface="BlinkMacSystemFont"/>
            </a:endParaRPr>
          </a:p>
          <a:p>
            <a:pPr algn="ctr"/>
            <a:r>
              <a:rPr lang="en-US" b="0" i="0" dirty="0" err="1">
                <a:solidFill>
                  <a:srgbClr val="212121"/>
                </a:solidFill>
                <a:effectLst/>
                <a:latin typeface="BlinkMacSystemFont"/>
              </a:rPr>
              <a:t>Kontakti</a:t>
            </a:r>
            <a:r>
              <a:rPr lang="en-US" b="0" i="0" dirty="0">
                <a:solidFill>
                  <a:srgbClr val="212121"/>
                </a:solidFill>
                <a:effectLst/>
                <a:latin typeface="BlinkMacSystemFont"/>
              </a:rPr>
              <a:t>: </a:t>
            </a:r>
            <a:r>
              <a:rPr lang="en-US" b="0" i="0" dirty="0">
                <a:effectLst/>
                <a:latin typeface="BlinkMacSystemFont"/>
                <a:hlinkClick r:id="rId2">
                  <a:extLst>
                    <a:ext uri="{A12FA001-AC4F-418D-AE19-62706E023703}">
                      <ahyp:hlinkClr xmlns:ahyp="http://schemas.microsoft.com/office/drawing/2018/hyperlinkcolor" val="tx"/>
                    </a:ext>
                  </a:extLst>
                </a:hlinkClick>
              </a:rPr>
              <a:t>e.a.reits@amc.uva.nl</a:t>
            </a:r>
            <a:r>
              <a:rPr lang="en-US" b="0" i="0" dirty="0">
                <a:effectLst/>
                <a:latin typeface="BlinkMacSystemFont"/>
              </a:rPr>
              <a:t> </a:t>
            </a:r>
            <a:r>
              <a:rPr lang="en-US" b="0" i="0" dirty="0" err="1">
                <a:solidFill>
                  <a:srgbClr val="212121"/>
                </a:solidFill>
                <a:effectLst/>
                <a:latin typeface="BlinkMacSystemFont"/>
              </a:rPr>
              <a:t>vai</a:t>
            </a:r>
            <a:r>
              <a:rPr lang="en-US" b="0" i="0" dirty="0">
                <a:solidFill>
                  <a:srgbClr val="212121"/>
                </a:solidFill>
                <a:effectLst/>
                <a:latin typeface="BlinkMacSystemFont"/>
              </a:rPr>
              <a:t> </a:t>
            </a:r>
            <a:r>
              <a:rPr lang="en-US" b="0" i="0" u="sng" dirty="0">
                <a:solidFill>
                  <a:srgbClr val="212121"/>
                </a:solidFill>
                <a:effectLst/>
                <a:latin typeface="BlinkMacSystemFont"/>
                <a:hlinkClick r:id="rId3"/>
              </a:rPr>
              <a:t>j.j.c.neefjes@lumc.nl</a:t>
            </a:r>
            <a:endParaRPr lang="en-US" b="0" i="0" u="sng" dirty="0">
              <a:solidFill>
                <a:srgbClr val="212121"/>
              </a:solidFill>
              <a:effectLst/>
              <a:latin typeface="BlinkMacSystemFont"/>
            </a:endParaRPr>
          </a:p>
          <a:p>
            <a:pPr algn="ctr"/>
            <a:endParaRPr lang="en-US" u="sng" dirty="0">
              <a:solidFill>
                <a:srgbClr val="212121"/>
              </a:solidFill>
              <a:latin typeface="BlinkMacSystemFont"/>
            </a:endParaRPr>
          </a:p>
          <a:p>
            <a:pPr algn="ctr"/>
            <a:r>
              <a:rPr lang="en-US" b="1" dirty="0">
                <a:solidFill>
                  <a:srgbClr val="212121"/>
                </a:solidFill>
                <a:latin typeface="BlinkMacSystemFont"/>
              </a:rPr>
              <a:t>N</a:t>
            </a:r>
            <a:r>
              <a:rPr lang="en-US" b="1" i="0" dirty="0">
                <a:solidFill>
                  <a:srgbClr val="212121"/>
                </a:solidFill>
                <a:effectLst/>
                <a:latin typeface="BlinkMacSystemFont"/>
              </a:rPr>
              <a:t>o </a:t>
            </a:r>
            <a:r>
              <a:rPr lang="en-US" b="1" i="0" dirty="0" err="1">
                <a:solidFill>
                  <a:srgbClr val="212121"/>
                </a:solidFill>
                <a:effectLst/>
                <a:latin typeface="BlinkMacSystemFont"/>
              </a:rPr>
              <a:t>angļu</a:t>
            </a:r>
            <a:r>
              <a:rPr lang="en-US" b="1" i="0" dirty="0">
                <a:solidFill>
                  <a:srgbClr val="212121"/>
                </a:solidFill>
                <a:effectLst/>
                <a:latin typeface="BlinkMacSystemFont"/>
              </a:rPr>
              <a:t> </a:t>
            </a:r>
            <a:r>
              <a:rPr lang="en-US" b="1" i="0" dirty="0" err="1">
                <a:solidFill>
                  <a:srgbClr val="212121"/>
                </a:solidFill>
                <a:effectLst/>
                <a:latin typeface="BlinkMacSystemFont"/>
              </a:rPr>
              <a:t>valodas</a:t>
            </a:r>
            <a:r>
              <a:rPr lang="en-US" b="1" i="0" dirty="0">
                <a:solidFill>
                  <a:srgbClr val="212121"/>
                </a:solidFill>
                <a:effectLst/>
                <a:latin typeface="BlinkMacSystemFont"/>
              </a:rPr>
              <a:t> </a:t>
            </a:r>
            <a:r>
              <a:rPr lang="en-US" b="1" i="0" dirty="0" err="1">
                <a:solidFill>
                  <a:srgbClr val="212121"/>
                </a:solidFill>
                <a:effectLst/>
                <a:latin typeface="BlinkMacSystemFont"/>
              </a:rPr>
              <a:t>tulkojusi</a:t>
            </a:r>
            <a:r>
              <a:rPr lang="en-US" b="1" i="0" dirty="0">
                <a:solidFill>
                  <a:srgbClr val="212121"/>
                </a:solidFill>
                <a:effectLst/>
                <a:latin typeface="BlinkMacSystemFont"/>
              </a:rPr>
              <a:t>: Dr. </a:t>
            </a:r>
            <a:r>
              <a:rPr lang="en-US" b="1" dirty="0">
                <a:solidFill>
                  <a:srgbClr val="212121"/>
                </a:solidFill>
                <a:latin typeface="BlinkMacSystemFont"/>
              </a:rPr>
              <a:t>biol. </a:t>
            </a:r>
            <a:r>
              <a:rPr lang="en-US" b="1" i="0" dirty="0" err="1">
                <a:solidFill>
                  <a:srgbClr val="212121"/>
                </a:solidFill>
                <a:effectLst/>
                <a:latin typeface="BlinkMacSystemFont"/>
              </a:rPr>
              <a:t>Karīna</a:t>
            </a:r>
            <a:r>
              <a:rPr lang="en-US" b="1" i="0" dirty="0">
                <a:solidFill>
                  <a:srgbClr val="212121"/>
                </a:solidFill>
                <a:effectLst/>
                <a:latin typeface="BlinkMacSystemFont"/>
              </a:rPr>
              <a:t> </a:t>
            </a:r>
            <a:r>
              <a:rPr lang="en-US" b="1" i="0" dirty="0" err="1">
                <a:solidFill>
                  <a:srgbClr val="212121"/>
                </a:solidFill>
                <a:effectLst/>
                <a:latin typeface="BlinkMacSystemFont"/>
              </a:rPr>
              <a:t>Siliņa</a:t>
            </a:r>
            <a:r>
              <a:rPr lang="en-US" b="1" i="0" dirty="0">
                <a:solidFill>
                  <a:srgbClr val="212121"/>
                </a:solidFill>
                <a:effectLst/>
                <a:latin typeface="BlinkMacSystemFont"/>
              </a:rPr>
              <a:t>, </a:t>
            </a:r>
            <a:r>
              <a:rPr lang="en-US" b="1" i="0" dirty="0" err="1">
                <a:solidFill>
                  <a:srgbClr val="212121"/>
                </a:solidFill>
                <a:effectLst/>
                <a:latin typeface="BlinkMacSystemFont"/>
              </a:rPr>
              <a:t>Šveices</a:t>
            </a:r>
            <a:r>
              <a:rPr lang="en-US" b="1" i="0" dirty="0">
                <a:solidFill>
                  <a:srgbClr val="212121"/>
                </a:solidFill>
                <a:effectLst/>
                <a:latin typeface="BlinkMacSystemFont"/>
              </a:rPr>
              <a:t> </a:t>
            </a:r>
            <a:r>
              <a:rPr lang="en-US" b="1" i="0" dirty="0" err="1">
                <a:solidFill>
                  <a:srgbClr val="212121"/>
                </a:solidFill>
                <a:effectLst/>
                <a:latin typeface="BlinkMacSystemFont"/>
              </a:rPr>
              <a:t>Federālais</a:t>
            </a:r>
            <a:r>
              <a:rPr lang="en-US" b="1" i="0" dirty="0">
                <a:solidFill>
                  <a:srgbClr val="212121"/>
                </a:solidFill>
                <a:effectLst/>
                <a:latin typeface="BlinkMacSystemFont"/>
              </a:rPr>
              <a:t> </a:t>
            </a:r>
            <a:r>
              <a:rPr lang="en-US" b="1" i="0" dirty="0" err="1">
                <a:solidFill>
                  <a:srgbClr val="212121"/>
                </a:solidFill>
                <a:effectLst/>
                <a:latin typeface="BlinkMacSystemFont"/>
              </a:rPr>
              <a:t>tehonoģiju</a:t>
            </a:r>
            <a:r>
              <a:rPr lang="en-US" b="1" i="0" dirty="0">
                <a:solidFill>
                  <a:srgbClr val="212121"/>
                </a:solidFill>
                <a:effectLst/>
                <a:latin typeface="BlinkMacSystemFont"/>
              </a:rPr>
              <a:t> </a:t>
            </a:r>
            <a:r>
              <a:rPr lang="en-US" b="1" i="0" dirty="0" err="1">
                <a:solidFill>
                  <a:srgbClr val="212121"/>
                </a:solidFill>
                <a:effectLst/>
                <a:latin typeface="BlinkMacSystemFont"/>
              </a:rPr>
              <a:t>institūts</a:t>
            </a:r>
            <a:endParaRPr lang="en-US" b="1" i="0" dirty="0">
              <a:solidFill>
                <a:srgbClr val="212121"/>
              </a:solidFill>
              <a:effectLst/>
              <a:latin typeface="BlinkMacSystemFont"/>
            </a:endParaRPr>
          </a:p>
          <a:p>
            <a:pPr algn="ctr"/>
            <a:r>
              <a:rPr lang="en-US" b="1" dirty="0" err="1">
                <a:solidFill>
                  <a:srgbClr val="212121"/>
                </a:solidFill>
                <a:latin typeface="BlinkMacSystemFont"/>
              </a:rPr>
              <a:t>Rediģējusi</a:t>
            </a:r>
            <a:r>
              <a:rPr lang="en-US" b="1" dirty="0">
                <a:solidFill>
                  <a:srgbClr val="212121"/>
                </a:solidFill>
                <a:latin typeface="BlinkMacSystemFont"/>
              </a:rPr>
              <a:t>: </a:t>
            </a:r>
            <a:r>
              <a:rPr lang="en-US" b="1" dirty="0" err="1">
                <a:solidFill>
                  <a:srgbClr val="212121"/>
                </a:solidFill>
                <a:latin typeface="BlinkMacSystemFont"/>
              </a:rPr>
              <a:t>Msc</a:t>
            </a:r>
            <a:r>
              <a:rPr lang="en-US" b="1" dirty="0">
                <a:solidFill>
                  <a:srgbClr val="212121"/>
                </a:solidFill>
                <a:latin typeface="BlinkMacSystemFont"/>
              </a:rPr>
              <a:t>. biol. </a:t>
            </a:r>
            <a:r>
              <a:rPr lang="en-US" b="1" dirty="0" err="1">
                <a:solidFill>
                  <a:srgbClr val="212121"/>
                </a:solidFill>
                <a:latin typeface="BlinkMacSystemFont"/>
              </a:rPr>
              <a:t>Ieva</a:t>
            </a:r>
            <a:r>
              <a:rPr lang="en-US" b="1" dirty="0">
                <a:solidFill>
                  <a:srgbClr val="212121"/>
                </a:solidFill>
                <a:latin typeface="BlinkMacSystemFont"/>
              </a:rPr>
              <a:t> </a:t>
            </a:r>
            <a:r>
              <a:rPr lang="en-US" b="1" dirty="0" err="1">
                <a:solidFill>
                  <a:srgbClr val="212121"/>
                </a:solidFill>
                <a:latin typeface="BlinkMacSystemFont"/>
              </a:rPr>
              <a:t>Gutovska</a:t>
            </a:r>
            <a:endParaRPr lang="en-US" b="1" dirty="0">
              <a:solidFill>
                <a:srgbClr val="212121"/>
              </a:solidFill>
              <a:latin typeface="BlinkMacSystemFont"/>
            </a:endParaRPr>
          </a:p>
          <a:p>
            <a:pPr algn="ctr"/>
            <a:endParaRPr lang="en-US" b="1" i="0" dirty="0">
              <a:solidFill>
                <a:srgbClr val="212121"/>
              </a:solidFill>
              <a:effectLst/>
              <a:latin typeface="BlinkMacSystemFont"/>
            </a:endParaRPr>
          </a:p>
          <a:p>
            <a:pPr algn="ctr"/>
            <a:r>
              <a:rPr lang="en-US" b="1" dirty="0" err="1">
                <a:solidFill>
                  <a:srgbClr val="212121"/>
                </a:solidFill>
                <a:latin typeface="BlinkMacSystemFont"/>
              </a:rPr>
              <a:t>Teksta</a:t>
            </a:r>
            <a:r>
              <a:rPr lang="en-US" b="1" dirty="0">
                <a:solidFill>
                  <a:srgbClr val="212121"/>
                </a:solidFill>
                <a:latin typeface="BlinkMacSystemFont"/>
              </a:rPr>
              <a:t> </a:t>
            </a:r>
            <a:r>
              <a:rPr lang="en-US" b="1" dirty="0" err="1">
                <a:solidFill>
                  <a:srgbClr val="212121"/>
                </a:solidFill>
                <a:latin typeface="BlinkMacSystemFont"/>
              </a:rPr>
              <a:t>oriģināls</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4"/>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1" i="0" dirty="0">
              <a:solidFill>
                <a:srgbClr val="212121"/>
              </a:solidFill>
              <a:effectLst/>
              <a:latin typeface="BlinkMacSystemFont"/>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AC38027-58A0-4494-99CB-FFD01376CA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9886" y="257331"/>
            <a:ext cx="5417682" cy="4192254"/>
          </a:xfrm>
        </p:spPr>
      </p:pic>
      <p:sp>
        <p:nvSpPr>
          <p:cNvPr id="3" name="Titel 1">
            <a:extLst>
              <a:ext uri="{FF2B5EF4-FFF2-40B4-BE49-F238E27FC236}">
                <a16:creationId xmlns:a16="http://schemas.microsoft.com/office/drawing/2014/main" id="{B1A732FE-E333-3677-F3A5-A3D45C67D776}"/>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9. bilde</a:t>
            </a:r>
            <a:endParaRPr lang="nl-NL" sz="2800" dirty="0"/>
          </a:p>
        </p:txBody>
      </p:sp>
      <p:sp>
        <p:nvSpPr>
          <p:cNvPr id="4" name="Tijdelijke aanduiding voor inhoud 2">
            <a:extLst>
              <a:ext uri="{FF2B5EF4-FFF2-40B4-BE49-F238E27FC236}">
                <a16:creationId xmlns:a16="http://schemas.microsoft.com/office/drawing/2014/main" id="{C7BC200A-220D-199B-20B6-969324BBFDAF}"/>
              </a:ext>
            </a:extLst>
          </p:cNvPr>
          <p:cNvSpPr txBox="1">
            <a:spLocks/>
          </p:cNvSpPr>
          <p:nvPr/>
        </p:nvSpPr>
        <p:spPr>
          <a:xfrm>
            <a:off x="990600" y="4663693"/>
            <a:ext cx="10515600" cy="1391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latin typeface="Calibri" panose="020F0502020204030204" pitchFamily="34" charset="0"/>
                <a:ea typeface="Calibri" panose="020F0502020204030204" pitchFamily="34" charset="0"/>
                <a:cs typeface="Times New Roman" panose="02020603050405020304" pitchFamily="18" charset="0"/>
              </a:rPr>
              <a:t>Darvins par šo lauzītu galvu. Nevar taču būt tā, ka evolucionārie iemesli HLA polimorfismiem būtu sava perfektā partnera saošana, bērna tēva atrašana vai orgānu transplantāciju ierobežošana.</a:t>
            </a:r>
            <a:endParaRPr lang="nl-NL" i="1" dirty="0"/>
          </a:p>
        </p:txBody>
      </p:sp>
    </p:spTree>
    <p:extLst>
      <p:ext uri="{BB962C8B-B14F-4D97-AF65-F5344CB8AC3E}">
        <p14:creationId xmlns:p14="http://schemas.microsoft.com/office/powerpoint/2010/main" val="177349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CC06FDB-D7B4-414A-903B-38D4053095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4002" y="207877"/>
            <a:ext cx="5604074" cy="3897669"/>
          </a:xfrm>
        </p:spPr>
      </p:pic>
      <p:sp>
        <p:nvSpPr>
          <p:cNvPr id="3" name="Titel 1">
            <a:extLst>
              <a:ext uri="{FF2B5EF4-FFF2-40B4-BE49-F238E27FC236}">
                <a16:creationId xmlns:a16="http://schemas.microsoft.com/office/drawing/2014/main" id="{C8712A79-D620-F30E-26A7-071B6619A31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10. bilde</a:t>
            </a:r>
            <a:endParaRPr lang="nl-NL" sz="2800" dirty="0"/>
          </a:p>
        </p:txBody>
      </p:sp>
      <p:sp>
        <p:nvSpPr>
          <p:cNvPr id="4" name="Tijdelijke aanduiding voor inhoud 2">
            <a:extLst>
              <a:ext uri="{FF2B5EF4-FFF2-40B4-BE49-F238E27FC236}">
                <a16:creationId xmlns:a16="http://schemas.microsoft.com/office/drawing/2014/main" id="{86AB5A3F-BF9D-EC79-C188-0CDB954776CE}"/>
              </a:ext>
            </a:extLst>
          </p:cNvPr>
          <p:cNvSpPr txBox="1">
            <a:spLocks/>
          </p:cNvSpPr>
          <p:nvPr/>
        </p:nvSpPr>
        <p:spPr>
          <a:xfrm>
            <a:off x="838200" y="4105546"/>
            <a:ext cx="10515600" cy="2622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dirty="0"/>
              <a:t>Taču ir vēl kāds būtisks faktors. Vīrusi un citi patogēni ir plaši sastopami dabā ap mums. Koronavīruss, gripa, </a:t>
            </a:r>
            <a:r>
              <a:rPr lang="lv-LV" i="1" dirty="0" err="1"/>
              <a:t>ebola</a:t>
            </a:r>
            <a:r>
              <a:rPr lang="lv-LV" i="1" dirty="0"/>
              <a:t>, bakas un vairums citu vīrusu  izmanto mūsu šūnas, lai pavairotu paši sevi. Pat sevi limitējošas infekcijas būtu mums letālas, ja nebūtu imūnsistēmas. Un jautājums ir vienkāršs: kā imūnsistēma spēj pamanīt vīrusus, kas slēpjas mūsu šūnās un paspēj tos nogalināt pirms tie nogalina mūs? </a:t>
            </a:r>
          </a:p>
        </p:txBody>
      </p:sp>
    </p:spTree>
    <p:extLst>
      <p:ext uri="{BB962C8B-B14F-4D97-AF65-F5344CB8AC3E}">
        <p14:creationId xmlns:p14="http://schemas.microsoft.com/office/powerpoint/2010/main" val="946218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135280D-4A37-4AED-A6A0-56EAC41F2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0128" y="506627"/>
            <a:ext cx="5656164" cy="3404252"/>
          </a:xfrm>
        </p:spPr>
      </p:pic>
      <p:sp>
        <p:nvSpPr>
          <p:cNvPr id="3" name="Titel 1">
            <a:extLst>
              <a:ext uri="{FF2B5EF4-FFF2-40B4-BE49-F238E27FC236}">
                <a16:creationId xmlns:a16="http://schemas.microsoft.com/office/drawing/2014/main" id="{A07A7F93-93BF-02A1-1361-07BC056A9EA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11. bilde</a:t>
            </a:r>
            <a:endParaRPr lang="nl-NL" sz="2800" dirty="0"/>
          </a:p>
        </p:txBody>
      </p:sp>
      <p:sp>
        <p:nvSpPr>
          <p:cNvPr id="4" name="Tijdelijke aanduiding voor inhoud 2">
            <a:extLst>
              <a:ext uri="{FF2B5EF4-FFF2-40B4-BE49-F238E27FC236}">
                <a16:creationId xmlns:a16="http://schemas.microsoft.com/office/drawing/2014/main" id="{42AC1F9F-AF93-6A39-7407-AFA34727B4D3}"/>
              </a:ext>
            </a:extLst>
          </p:cNvPr>
          <p:cNvSpPr txBox="1">
            <a:spLocks/>
          </p:cNvSpPr>
          <p:nvPr/>
        </p:nvSpPr>
        <p:spPr>
          <a:xfrm>
            <a:off x="838200" y="3988057"/>
            <a:ext cx="10515600" cy="2511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a:t>Lai ierobežotu vīrusu izraisītos bojājumus, imūnsistēma ir izveidojusi vairākus aizsargmehānismus. Makrofāgi ir šūnas, kas spēj “apēst” baktērijas un vīrusus, neitrofili izdala vielas, kas ir nāvējošas baktērijām, B šūnas ražo antivielas, T līdzētājšūnas atbalsta gan B šūnu gan citu imūnšūnu funkcijas, un T galētājšūnas izraisa vīrusu inficēto šūnu (un pat vēža šūnu) nāvi.</a:t>
            </a:r>
            <a:endParaRPr lang="lv-LV" i="1" dirty="0"/>
          </a:p>
        </p:txBody>
      </p:sp>
    </p:spTree>
    <p:extLst>
      <p:ext uri="{BB962C8B-B14F-4D97-AF65-F5344CB8AC3E}">
        <p14:creationId xmlns:p14="http://schemas.microsoft.com/office/powerpoint/2010/main" val="392132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5F09B66-28CA-4B5A-959E-81FD25D7BC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8770" y="104271"/>
            <a:ext cx="3228437" cy="3059060"/>
          </a:xfrm>
        </p:spPr>
      </p:pic>
      <p:sp>
        <p:nvSpPr>
          <p:cNvPr id="3" name="Titel 1">
            <a:extLst>
              <a:ext uri="{FF2B5EF4-FFF2-40B4-BE49-F238E27FC236}">
                <a16:creationId xmlns:a16="http://schemas.microsoft.com/office/drawing/2014/main" id="{BDA2810B-1B9B-DCD8-F5B5-39751CD522F6}"/>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12. bilde</a:t>
            </a:r>
            <a:endParaRPr lang="nl-NL" sz="2800" dirty="0"/>
          </a:p>
        </p:txBody>
      </p:sp>
      <p:sp>
        <p:nvSpPr>
          <p:cNvPr id="4" name="Tijdelijke aanduiding voor inhoud 2">
            <a:extLst>
              <a:ext uri="{FF2B5EF4-FFF2-40B4-BE49-F238E27FC236}">
                <a16:creationId xmlns:a16="http://schemas.microsoft.com/office/drawing/2014/main" id="{9FC884CF-93ED-7153-B7D6-6BF2ED521C96}"/>
              </a:ext>
            </a:extLst>
          </p:cNvPr>
          <p:cNvSpPr txBox="1">
            <a:spLocks/>
          </p:cNvSpPr>
          <p:nvPr/>
        </p:nvSpPr>
        <p:spPr>
          <a:xfrm>
            <a:off x="476765" y="3429000"/>
            <a:ext cx="11543270" cy="36550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dirty="0"/>
              <a:t>Bet kā gan T </a:t>
            </a:r>
            <a:r>
              <a:rPr lang="lv-LV" i="1" dirty="0" err="1"/>
              <a:t>galētājšūnas</a:t>
            </a:r>
            <a:r>
              <a:rPr lang="lv-LV" i="1" dirty="0"/>
              <a:t> zina, kuras šūnas ir inficētas un tādēļ iznīcināmas? Vai tādēļ, ka vīrusi atrodas inficēto šūnu iekšpusē, tie ir paslēpušies no T šūnu uzraudzības? Nebūt nē. Vīrusam vairojoties šūnas iekšpusē, mazas vīrusu proteīnu daļiņas nonāk uz inficēto šūnu virsmas kompleksā ar HLA-A, -B vai -C molekulām. T </a:t>
            </a:r>
            <a:r>
              <a:rPr lang="lv-LV" i="1" dirty="0" err="1"/>
              <a:t>galētājšūna</a:t>
            </a:r>
            <a:r>
              <a:rPr lang="lv-LV" i="1" dirty="0"/>
              <a:t> spēj atpazīt nelielos vīrusu proteīnu fragmentus kas atrodas kompleksā ar VIENU specifisku HLA molekulas tipu . Šī fenomena, saukta par HLA-</a:t>
            </a:r>
            <a:r>
              <a:rPr lang="lv-LV" i="1" dirty="0" err="1"/>
              <a:t>restrikciju</a:t>
            </a:r>
            <a:r>
              <a:rPr lang="lv-LV" i="1" dirty="0"/>
              <a:t>, atklāšana bija tik svarīga, ka garantēja divas Nobela prēmijas. Katrs MHC I klases molekulu tips spēj saistīties ar atšķirīgiem proteīnu fragmentiem (prezentēt atšķirīgus peptīdu repertuārus), kas ļauj imūnsistēmai atpazīt lielu </a:t>
            </a:r>
            <a:r>
              <a:rPr lang="lv-LV" i="1" dirty="0" err="1"/>
              <a:t>mērķmolekulu</a:t>
            </a:r>
            <a:r>
              <a:rPr lang="lv-LV" i="1" dirty="0"/>
              <a:t> dažādību (piemēram, dažādus vīrusu proteīnus) un nogalēt šūnas, kas tādus ražo.</a:t>
            </a:r>
          </a:p>
        </p:txBody>
      </p:sp>
    </p:spTree>
    <p:extLst>
      <p:ext uri="{BB962C8B-B14F-4D97-AF65-F5344CB8AC3E}">
        <p14:creationId xmlns:p14="http://schemas.microsoft.com/office/powerpoint/2010/main" val="3416080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4B365C10-7152-4A39-91E9-B6A5309D1C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3145" y="388966"/>
            <a:ext cx="5324436" cy="3542369"/>
          </a:xfrm>
        </p:spPr>
      </p:pic>
      <p:sp>
        <p:nvSpPr>
          <p:cNvPr id="3" name="Titel 1">
            <a:extLst>
              <a:ext uri="{FF2B5EF4-FFF2-40B4-BE49-F238E27FC236}">
                <a16:creationId xmlns:a16="http://schemas.microsoft.com/office/drawing/2014/main" id="{71EB45D8-8A7C-2043-59DC-D9FDBABCE52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13. bilde</a:t>
            </a:r>
            <a:endParaRPr lang="nl-NL" sz="2800" dirty="0"/>
          </a:p>
        </p:txBody>
      </p:sp>
      <p:sp>
        <p:nvSpPr>
          <p:cNvPr id="4" name="Tijdelijke aanduiding voor inhoud 2">
            <a:extLst>
              <a:ext uri="{FF2B5EF4-FFF2-40B4-BE49-F238E27FC236}">
                <a16:creationId xmlns:a16="http://schemas.microsoft.com/office/drawing/2014/main" id="{1E843ADB-884D-C9B9-FE51-4EB2957A0223}"/>
              </a:ext>
            </a:extLst>
          </p:cNvPr>
          <p:cNvSpPr txBox="1">
            <a:spLocks/>
          </p:cNvSpPr>
          <p:nvPr/>
        </p:nvSpPr>
        <p:spPr>
          <a:xfrm>
            <a:off x="418070" y="4045293"/>
            <a:ext cx="11555628" cy="281270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a:t>Bet kā gan tāds vīrusa proteīna fragments veidojas šūnās? Vīrusu proteīni, tā pat kā visi citi proteīni šūnas iekšienē, tiek degradēti. Īpaša nano-mašīna, ko sauc par proteasomu, darbojas kā proteīnu pārstrādes stacija un sašķeļ proteīnus fragmentos. Citi šūnas enzīmi sašķeļ fragmentus vēl īsākos peptīdos. Daži no šiem peptīdiem no šūnas citozola nonāk endoplazmatiskajā tīklā (no angļu valodas, endoplasmatic reticulum, ER), kur tie piesaistās HLA molekulām. Tiklīdz HLA molekula ir sasaistījusies ar kādu peptīdu, tā dodas no endoplazmatiskā tīkla uz šūnas virsmu, kur tā gaida T galētājšūnas ierašanos.</a:t>
            </a:r>
            <a:endParaRPr lang="lv-LV" i="1" dirty="0"/>
          </a:p>
        </p:txBody>
      </p:sp>
    </p:spTree>
    <p:extLst>
      <p:ext uri="{BB962C8B-B14F-4D97-AF65-F5344CB8AC3E}">
        <p14:creationId xmlns:p14="http://schemas.microsoft.com/office/powerpoint/2010/main" val="2022749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5631566-D001-4BAB-9521-E3C7B6669D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683" y="1843088"/>
            <a:ext cx="3579444" cy="2818449"/>
          </a:xfrm>
        </p:spPr>
      </p:pic>
      <p:sp>
        <p:nvSpPr>
          <p:cNvPr id="3" name="Titel 1">
            <a:extLst>
              <a:ext uri="{FF2B5EF4-FFF2-40B4-BE49-F238E27FC236}">
                <a16:creationId xmlns:a16="http://schemas.microsoft.com/office/drawing/2014/main" id="{45868135-B4B0-6EFA-4AD7-EA4071F3AB8A}"/>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14. bilde</a:t>
            </a:r>
            <a:endParaRPr lang="nl-NL" sz="2800" dirty="0"/>
          </a:p>
        </p:txBody>
      </p:sp>
      <p:sp>
        <p:nvSpPr>
          <p:cNvPr id="4" name="Tijdelijke aanduiding voor inhoud 2">
            <a:extLst>
              <a:ext uri="{FF2B5EF4-FFF2-40B4-BE49-F238E27FC236}">
                <a16:creationId xmlns:a16="http://schemas.microsoft.com/office/drawing/2014/main" id="{B8AACCA6-A03F-DBE1-7D6E-65D6E00A713D}"/>
              </a:ext>
            </a:extLst>
          </p:cNvPr>
          <p:cNvSpPr txBox="1">
            <a:spLocks/>
          </p:cNvSpPr>
          <p:nvPr/>
        </p:nvSpPr>
        <p:spPr>
          <a:xfrm>
            <a:off x="4151922" y="716692"/>
            <a:ext cx="7564395" cy="593124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dirty="0"/>
              <a:t>Atgriezīsimies pie HLA </a:t>
            </a:r>
            <a:r>
              <a:rPr lang="lv-LV" i="1" dirty="0" err="1"/>
              <a:t>polimorfijas</a:t>
            </a:r>
            <a:r>
              <a:rPr lang="lv-LV" i="1" dirty="0"/>
              <a:t>. Kā jau visiem labi zināms, Kovid un gripas vīrusiem piemīt īpaša spēja mainīties, lai izvairītos no antivielu atbildes (atcerēsimies alfa, delta, omikron….).  Lai mazinātu šādu izbēgšanas iespēju arī no T </a:t>
            </a:r>
            <a:r>
              <a:rPr lang="lv-LV" i="1" dirty="0" err="1"/>
              <a:t>galētājšūnu</a:t>
            </a:r>
            <a:r>
              <a:rPr lang="lv-LV" i="1" dirty="0"/>
              <a:t> atbildes, HLA </a:t>
            </a:r>
            <a:r>
              <a:rPr lang="lv-LV" i="1" dirty="0" err="1"/>
              <a:t>alēles</a:t>
            </a:r>
            <a:r>
              <a:rPr lang="lv-LV" i="1" dirty="0"/>
              <a:t> (gēnu varianti) prezentē dažādus peptīdu repertuārus. Kā rezultātā, cilvēkā tiek prezentēti tik daudz un dažādi peptīdi, ka vīrusam ir grūti izmainīt tos visus, lai izvairītos no T šūnu atpazīšanas. HLA tipu dažādība starp cilvēkiem nozīmē, ka, pat ja vīrusam izdotos izmainīties tik ļoti vienā indivīdā, ka tas tiešām paliek T sūnām neredzams, tas noteikti tā nebūs nākamajā indivīdā, ko tas inficēs. Ja mūsu visu HLA molekulas būtu identiskas, izmainītie vīrusu varianti nogalētu visu populāciju. Taču tagad tiem izdodas kaitēt vien mazai populācijas daļai, kurai HLA molekulas nav piemērotas vīrusa peptīdu prezentēšanai imūnšūnām. HLA polimorfismi tādēļ pasargā populāciju, kamēr indivīda nozīme ir mazāka un piedāvā evolucionāro pamatojumu augstajam MHC polimorfismu līmenim.</a:t>
            </a:r>
          </a:p>
        </p:txBody>
      </p:sp>
    </p:spTree>
    <p:extLst>
      <p:ext uri="{BB962C8B-B14F-4D97-AF65-F5344CB8AC3E}">
        <p14:creationId xmlns:p14="http://schemas.microsoft.com/office/powerpoint/2010/main" val="3555670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CE49042-0554-4D72-99B3-FE150C20FB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5717" y="351790"/>
            <a:ext cx="5678856" cy="3731638"/>
          </a:xfrm>
        </p:spPr>
      </p:pic>
      <p:sp>
        <p:nvSpPr>
          <p:cNvPr id="3" name="Titel 1">
            <a:extLst>
              <a:ext uri="{FF2B5EF4-FFF2-40B4-BE49-F238E27FC236}">
                <a16:creationId xmlns:a16="http://schemas.microsoft.com/office/drawing/2014/main" id="{2357EF5A-91E1-5544-230F-E6AA3FE27FE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15. bilde</a:t>
            </a:r>
            <a:endParaRPr lang="nl-NL" sz="2800" dirty="0"/>
          </a:p>
        </p:txBody>
      </p:sp>
      <p:sp>
        <p:nvSpPr>
          <p:cNvPr id="4" name="Tijdelijke aanduiding voor inhoud 2">
            <a:extLst>
              <a:ext uri="{FF2B5EF4-FFF2-40B4-BE49-F238E27FC236}">
                <a16:creationId xmlns:a16="http://schemas.microsoft.com/office/drawing/2014/main" id="{9B874063-5F74-E1B6-DE5F-7D74F6E09F35}"/>
              </a:ext>
            </a:extLst>
          </p:cNvPr>
          <p:cNvSpPr txBox="1">
            <a:spLocks/>
          </p:cNvSpPr>
          <p:nvPr/>
        </p:nvSpPr>
        <p:spPr>
          <a:xfrm>
            <a:off x="751702" y="4136339"/>
            <a:ext cx="10515600" cy="2721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a:latin typeface="Calibri" panose="020F0502020204030204" pitchFamily="34" charset="0"/>
                <a:cs typeface="Times New Roman" panose="02020603050405020304" pitchFamily="18" charset="0"/>
              </a:rPr>
              <a:t>Taču, ak vai, tās ir sliktas ziņas tev, dārgais lasītāj, ja gadījumā tev ir nepieciešams kāds jauns orgāns. HLA polimorfismi veicina sugas kā populācijas izdzīvošanu, taču ne kā indivīda ar slimu nieri, izdzīvošanu. Transplantu atgrūšana ir rezultāts tam, ka imūnsistēma sajauc donora orgānu ar vīrusa inficētu šūnu, kā rezultātā uzbrūk tam un izraisa svešā orgāna bojā eju.</a:t>
            </a:r>
            <a:endParaRPr lang="lv-LV" i="1" dirty="0"/>
          </a:p>
        </p:txBody>
      </p:sp>
    </p:spTree>
    <p:extLst>
      <p:ext uri="{BB962C8B-B14F-4D97-AF65-F5344CB8AC3E}">
        <p14:creationId xmlns:p14="http://schemas.microsoft.com/office/powerpoint/2010/main" val="1249326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1A159911-ECB4-4A05-86E9-064E7F6DA6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4966" y="517525"/>
            <a:ext cx="6649995" cy="2667759"/>
          </a:xfrm>
        </p:spPr>
      </p:pic>
      <p:sp>
        <p:nvSpPr>
          <p:cNvPr id="3" name="Titel 1">
            <a:extLst>
              <a:ext uri="{FF2B5EF4-FFF2-40B4-BE49-F238E27FC236}">
                <a16:creationId xmlns:a16="http://schemas.microsoft.com/office/drawing/2014/main" id="{6C26BC90-5691-6F03-1C09-98FFB1C0E02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16. bilde</a:t>
            </a:r>
            <a:endParaRPr lang="nl-NL" sz="2800" dirty="0"/>
          </a:p>
        </p:txBody>
      </p:sp>
      <p:sp>
        <p:nvSpPr>
          <p:cNvPr id="4" name="Tijdelijke aanduiding voor inhoud 2">
            <a:extLst>
              <a:ext uri="{FF2B5EF4-FFF2-40B4-BE49-F238E27FC236}">
                <a16:creationId xmlns:a16="http://schemas.microsoft.com/office/drawing/2014/main" id="{8610C00F-8EE4-71AD-772F-6DA3F8991C7C}"/>
              </a:ext>
            </a:extLst>
          </p:cNvPr>
          <p:cNvSpPr txBox="1">
            <a:spLocks/>
          </p:cNvSpPr>
          <p:nvPr/>
        </p:nvSpPr>
        <p:spPr>
          <a:xfrm>
            <a:off x="838200" y="3429000"/>
            <a:ext cx="10814222" cy="34290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dirty="0">
                <a:latin typeface="Calibri" panose="020F0502020204030204" pitchFamily="34" charset="0"/>
                <a:cs typeface="Times New Roman" panose="02020603050405020304" pitchFamily="18" charset="0"/>
              </a:rPr>
              <a:t>Viena būtiska mācība: nekas dabā, ieskaitot imūnsistēmu, nav perfekts! Par šo runājot, padomāsim, kā T </a:t>
            </a:r>
            <a:r>
              <a:rPr lang="lv-LV" i="1" dirty="0" err="1">
                <a:latin typeface="Calibri" panose="020F0502020204030204" pitchFamily="34" charset="0"/>
                <a:cs typeface="Times New Roman" panose="02020603050405020304" pitchFamily="18" charset="0"/>
              </a:rPr>
              <a:t>galētājšūnas</a:t>
            </a:r>
            <a:r>
              <a:rPr lang="lv-LV" i="1" dirty="0">
                <a:latin typeface="Calibri" panose="020F0502020204030204" pitchFamily="34" charset="0"/>
                <a:cs typeface="Times New Roman" panose="02020603050405020304" pitchFamily="18" charset="0"/>
              </a:rPr>
              <a:t> spēj atrast vīrusu inficētās šūnas pietiekoši ātri, lai spētu ierobežot infekcijas izplatību. Vīrusi spēj vairoties ļoti ātri, dažos gadījumos vien dažu stundu laikā. Būtu pārāk ilgi gaidīt, līdz brīdim, kad vīrusu proteīniem pienāktu viņu dabīgā mūža beigas, lai tos degradētu un iekļautu HLA molekulu kompleksos. Taču līdzīgi, kā imūnsistēma, arī proteīnu sintēzes sistēma, ieskaitot vīrusu proteīnu sintēzi, nav perfekta. Kļūdaini proteīni, saukti par </a:t>
            </a:r>
            <a:r>
              <a:rPr lang="lv-LV" i="1" dirty="0" err="1">
                <a:latin typeface="Calibri" panose="020F0502020204030204" pitchFamily="34" charset="0"/>
                <a:cs typeface="Times New Roman" panose="02020603050405020304" pitchFamily="18" charset="0"/>
              </a:rPr>
              <a:t>DRiPs</a:t>
            </a:r>
            <a:r>
              <a:rPr lang="lv-LV" i="1" dirty="0">
                <a:latin typeface="Calibri" panose="020F0502020204030204" pitchFamily="34" charset="0"/>
                <a:cs typeface="Times New Roman" panose="02020603050405020304" pitchFamily="18" charset="0"/>
              </a:rPr>
              <a:t>, tiek tūlīt degradēti, kā rezultātā vīrusa infekcijas </a:t>
            </a:r>
            <a:r>
              <a:rPr lang="lv-LV" i="1" dirty="0" err="1">
                <a:latin typeface="Calibri" panose="020F0502020204030204" pitchFamily="34" charset="0"/>
                <a:cs typeface="Times New Roman" panose="02020603050405020304" pitchFamily="18" charset="0"/>
              </a:rPr>
              <a:t>sākumbrīdis</a:t>
            </a:r>
            <a:r>
              <a:rPr lang="lv-LV" i="1" dirty="0">
                <a:latin typeface="Calibri" panose="020F0502020204030204" pitchFamily="34" charset="0"/>
                <a:cs typeface="Times New Roman" panose="02020603050405020304" pitchFamily="18" charset="0"/>
              </a:rPr>
              <a:t> ir saistīts ar vīrusa antigēnu prezentāciju uz šūnas virsmas, nodrošinot efektīvu T </a:t>
            </a:r>
            <a:r>
              <a:rPr lang="lv-LV" i="1" dirty="0" err="1">
                <a:latin typeface="Calibri" panose="020F0502020204030204" pitchFamily="34" charset="0"/>
                <a:cs typeface="Times New Roman" panose="02020603050405020304" pitchFamily="18" charset="0"/>
              </a:rPr>
              <a:t>galētājšūnu</a:t>
            </a:r>
            <a:r>
              <a:rPr lang="lv-LV" i="1" dirty="0">
                <a:latin typeface="Calibri" panose="020F0502020204030204" pitchFamily="34" charset="0"/>
                <a:cs typeface="Times New Roman" panose="02020603050405020304" pitchFamily="18" charset="0"/>
              </a:rPr>
              <a:t> </a:t>
            </a:r>
            <a:r>
              <a:rPr lang="lv-LV" i="1" dirty="0" err="1">
                <a:latin typeface="Calibri" panose="020F0502020204030204" pitchFamily="34" charset="0"/>
                <a:cs typeface="Times New Roman" panose="02020603050405020304" pitchFamily="18" charset="0"/>
              </a:rPr>
              <a:t>imūnuzraudzības</a:t>
            </a:r>
            <a:r>
              <a:rPr lang="lv-LV" i="1" dirty="0">
                <a:latin typeface="Calibri" panose="020F0502020204030204" pitchFamily="34" charset="0"/>
                <a:cs typeface="Times New Roman" panose="02020603050405020304" pitchFamily="18" charset="0"/>
              </a:rPr>
              <a:t> iespēju.</a:t>
            </a:r>
            <a:endParaRPr lang="lv-LV" i="1" dirty="0"/>
          </a:p>
        </p:txBody>
      </p:sp>
    </p:spTree>
    <p:extLst>
      <p:ext uri="{BB962C8B-B14F-4D97-AF65-F5344CB8AC3E}">
        <p14:creationId xmlns:p14="http://schemas.microsoft.com/office/powerpoint/2010/main" val="1899809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216444-0AE4-46B2-9E21-75BA9A02E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957" y="517525"/>
            <a:ext cx="6797550" cy="3671416"/>
          </a:xfrm>
          <a:prstGeom prst="rect">
            <a:avLst/>
          </a:prstGeom>
        </p:spPr>
      </p:pic>
      <p:sp>
        <p:nvSpPr>
          <p:cNvPr id="2" name="Titel 1">
            <a:extLst>
              <a:ext uri="{FF2B5EF4-FFF2-40B4-BE49-F238E27FC236}">
                <a16:creationId xmlns:a16="http://schemas.microsoft.com/office/drawing/2014/main" id="{8579CEE6-6D8D-6898-AC87-A06E4C7BB2A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17. bilde</a:t>
            </a:r>
            <a:endParaRPr lang="nl-NL" sz="2800" dirty="0"/>
          </a:p>
        </p:txBody>
      </p:sp>
      <p:sp>
        <p:nvSpPr>
          <p:cNvPr id="3" name="Tijdelijke aanduiding voor inhoud 2">
            <a:extLst>
              <a:ext uri="{FF2B5EF4-FFF2-40B4-BE49-F238E27FC236}">
                <a16:creationId xmlns:a16="http://schemas.microsoft.com/office/drawing/2014/main" id="{40F19614-ED8C-0C5D-B9FB-3E28ABD18D48}"/>
              </a:ext>
            </a:extLst>
          </p:cNvPr>
          <p:cNvSpPr>
            <a:spLocks noGrp="1"/>
          </p:cNvSpPr>
          <p:nvPr>
            <p:ph idx="1"/>
          </p:nvPr>
        </p:nvSpPr>
        <p:spPr>
          <a:xfrm>
            <a:off x="990600" y="4382901"/>
            <a:ext cx="10515600" cy="2140894"/>
          </a:xfrm>
        </p:spPr>
        <p:txBody>
          <a:bodyPr>
            <a:normAutofit/>
          </a:bodyPr>
          <a:lstStyle/>
          <a:p>
            <a:pPr marL="0" indent="0">
              <a:buNone/>
            </a:pPr>
            <a:r>
              <a:rPr lang="lv-LV" i="1" dirty="0"/>
              <a:t>Šahs un mats, imūnsistēmai par labu? Ne tik ātri! Daži izveicīgi vīrusi, īpaši </a:t>
            </a:r>
            <a:r>
              <a:rPr lang="lv-LV" i="1" dirty="0" err="1"/>
              <a:t>herpes</a:t>
            </a:r>
            <a:r>
              <a:rPr lang="lv-LV" i="1" dirty="0"/>
              <a:t> vīrusi, ir izveidojuši spēju traucēt antigēnu prezentācijas procesam. Cilvēku </a:t>
            </a:r>
            <a:r>
              <a:rPr lang="lv-LV" i="1" dirty="0" err="1"/>
              <a:t>citomegalo</a:t>
            </a:r>
            <a:r>
              <a:rPr lang="lv-LV" i="1" dirty="0"/>
              <a:t> vīruss HCMV, kas inficē ap 60% cilvēku, veido īpašus proteīnus (US2, US3, US6, US11 un US18), kas ierobežo peptīdu veidošanu vai traucē HLA I klases molekulu funkcionēšanai.</a:t>
            </a:r>
          </a:p>
        </p:txBody>
      </p:sp>
    </p:spTree>
    <p:extLst>
      <p:ext uri="{BB962C8B-B14F-4D97-AF65-F5344CB8AC3E}">
        <p14:creationId xmlns:p14="http://schemas.microsoft.com/office/powerpoint/2010/main" val="99882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F55F984D-EBE3-4F41-8C62-CBA42D97F4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9369" y="220905"/>
            <a:ext cx="4171950" cy="3598671"/>
          </a:xfrm>
        </p:spPr>
      </p:pic>
      <p:sp>
        <p:nvSpPr>
          <p:cNvPr id="3" name="Titel 1">
            <a:extLst>
              <a:ext uri="{FF2B5EF4-FFF2-40B4-BE49-F238E27FC236}">
                <a16:creationId xmlns:a16="http://schemas.microsoft.com/office/drawing/2014/main" id="{AEE02783-3DE4-B870-D03E-D321152283F4}"/>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18. bilde</a:t>
            </a:r>
            <a:endParaRPr lang="nl-NL" sz="2800" dirty="0"/>
          </a:p>
        </p:txBody>
      </p:sp>
      <p:sp>
        <p:nvSpPr>
          <p:cNvPr id="4" name="Tijdelijke aanduiding voor inhoud 2">
            <a:extLst>
              <a:ext uri="{FF2B5EF4-FFF2-40B4-BE49-F238E27FC236}">
                <a16:creationId xmlns:a16="http://schemas.microsoft.com/office/drawing/2014/main" id="{0C2B75A5-CA5C-B745-D0F5-F8B261A77E0C}"/>
              </a:ext>
            </a:extLst>
          </p:cNvPr>
          <p:cNvSpPr txBox="1">
            <a:spLocks/>
          </p:cNvSpPr>
          <p:nvPr/>
        </p:nvSpPr>
        <p:spPr>
          <a:xfrm>
            <a:off x="527221" y="3819576"/>
            <a:ext cx="11532973" cy="30384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dirty="0"/>
              <a:t>Tādā gadījumā, vai ir iespējams, ka dažas HLA </a:t>
            </a:r>
            <a:r>
              <a:rPr lang="lv-LV" i="1" dirty="0" err="1"/>
              <a:t>alēles</a:t>
            </a:r>
            <a:r>
              <a:rPr lang="lv-LV" i="1" dirty="0"/>
              <a:t> ir piemērotākas vīrusu kontrolei kā citas? Tik tiešām, atsevišķas HLA-B </a:t>
            </a:r>
            <a:r>
              <a:rPr lang="lv-LV" i="1" dirty="0" err="1"/>
              <a:t>alēles</a:t>
            </a:r>
            <a:r>
              <a:rPr lang="lv-LV" i="1" dirty="0"/>
              <a:t> nodrošina labāku aizsardzību pret HIV, citas ir spējīgākas aizsardzībā pret Kovid. Dažādās HLA </a:t>
            </a:r>
            <a:r>
              <a:rPr lang="lv-LV" i="1" dirty="0" err="1"/>
              <a:t>alēles</a:t>
            </a:r>
            <a:r>
              <a:rPr lang="lv-LV" i="1" dirty="0"/>
              <a:t> ir evolucionāri atlasītas, lai veiksmīgi cīnītos ar dažādiem patogēniem. Piemēram, HLA-A2 tips ir sastopams ap 40% Eiropas iedzīvotāju, kas ir augstākā </a:t>
            </a:r>
            <a:r>
              <a:rPr lang="lv-LV" i="1" dirty="0" err="1"/>
              <a:t>prevalence</a:t>
            </a:r>
            <a:r>
              <a:rPr lang="lv-LV" i="1" dirty="0"/>
              <a:t> kāda HLA </a:t>
            </a:r>
            <a:r>
              <a:rPr lang="lv-LV" i="1" dirty="0" err="1"/>
              <a:t>alēlēm</a:t>
            </a:r>
            <a:r>
              <a:rPr lang="lv-LV" i="1" dirty="0"/>
              <a:t> atrasta cilvēku populācijās. Tās, iespējams, ir sekas kāda pagātnes patogēna uzliesmojumam, kura kontroli veiksmīgāk nodrošināja HLA-A2 tips, un šis patogēns mūsdienās var vairs nebūt bīstams slimību izraisītājs.</a:t>
            </a:r>
          </a:p>
        </p:txBody>
      </p:sp>
    </p:spTree>
    <p:extLst>
      <p:ext uri="{BB962C8B-B14F-4D97-AF65-F5344CB8AC3E}">
        <p14:creationId xmlns:p14="http://schemas.microsoft.com/office/powerpoint/2010/main" val="4170295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C8C151DE-E1A3-4B40-8A87-F30FBF5621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5046" y="673365"/>
            <a:ext cx="4435125" cy="3154561"/>
          </a:xfrm>
        </p:spPr>
      </p:pic>
      <p:sp>
        <p:nvSpPr>
          <p:cNvPr id="2" name="Titel 1">
            <a:extLst>
              <a:ext uri="{FF2B5EF4-FFF2-40B4-BE49-F238E27FC236}">
                <a16:creationId xmlns:a16="http://schemas.microsoft.com/office/drawing/2014/main" id="{F806ED28-99D0-6309-DA01-1AC82D7D77E4}"/>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 bilde</a:t>
            </a:r>
            <a:endParaRPr lang="nl-NL" sz="2800" dirty="0"/>
          </a:p>
        </p:txBody>
      </p:sp>
      <p:sp>
        <p:nvSpPr>
          <p:cNvPr id="3" name="Tijdelijke aanduiding voor inhoud 2">
            <a:extLst>
              <a:ext uri="{FF2B5EF4-FFF2-40B4-BE49-F238E27FC236}">
                <a16:creationId xmlns:a16="http://schemas.microsoft.com/office/drawing/2014/main" id="{FDD50200-E2C6-224D-20AA-7D6719606384}"/>
              </a:ext>
            </a:extLst>
          </p:cNvPr>
          <p:cNvSpPr txBox="1">
            <a:spLocks/>
          </p:cNvSpPr>
          <p:nvPr/>
        </p:nvSpPr>
        <p:spPr>
          <a:xfrm>
            <a:off x="838200" y="4286078"/>
            <a:ext cx="10515600" cy="1733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Kādus</a:t>
            </a:r>
            <a:r>
              <a:rPr lang="en-US" dirty="0"/>
              <a:t> 1900 </a:t>
            </a:r>
            <a:r>
              <a:rPr lang="en-US" dirty="0" err="1"/>
              <a:t>gadus</a:t>
            </a:r>
            <a:r>
              <a:rPr lang="en-US" dirty="0"/>
              <a:t> </a:t>
            </a:r>
            <a:r>
              <a:rPr lang="en-US" dirty="0" err="1"/>
              <a:t>atpakaļ</a:t>
            </a:r>
            <a:r>
              <a:rPr lang="en-US" dirty="0"/>
              <a:t> divi </a:t>
            </a:r>
            <a:r>
              <a:rPr lang="en-US" dirty="0" err="1"/>
              <a:t>arābu</a:t>
            </a:r>
            <a:r>
              <a:rPr lang="en-US" dirty="0"/>
              <a:t> </a:t>
            </a:r>
            <a:r>
              <a:rPr lang="en-US" dirty="0" err="1"/>
              <a:t>brāļi</a:t>
            </a:r>
            <a:r>
              <a:rPr lang="en-US" dirty="0"/>
              <a:t>, </a:t>
            </a:r>
            <a:r>
              <a:rPr lang="en-US" dirty="0" err="1"/>
              <a:t>ārsti</a:t>
            </a:r>
            <a:r>
              <a:rPr lang="en-US" dirty="0"/>
              <a:t>, Kosmas un </a:t>
            </a:r>
            <a:r>
              <a:rPr lang="en-US" dirty="0" err="1"/>
              <a:t>Damianus</a:t>
            </a:r>
            <a:r>
              <a:rPr lang="en-US" dirty="0"/>
              <a:t>, </a:t>
            </a:r>
            <a:r>
              <a:rPr lang="en-US" dirty="0" err="1"/>
              <a:t>veica</a:t>
            </a:r>
            <a:r>
              <a:rPr lang="en-US" dirty="0"/>
              <a:t> </a:t>
            </a:r>
            <a:r>
              <a:rPr lang="en-US" dirty="0" err="1"/>
              <a:t>pirmo</a:t>
            </a:r>
            <a:r>
              <a:rPr lang="en-US" dirty="0"/>
              <a:t> </a:t>
            </a:r>
            <a:r>
              <a:rPr lang="en-US" dirty="0" err="1"/>
              <a:t>zināmo</a:t>
            </a:r>
            <a:r>
              <a:rPr lang="en-US" dirty="0"/>
              <a:t> </a:t>
            </a:r>
            <a:r>
              <a:rPr lang="en-US" dirty="0" err="1"/>
              <a:t>transplantāciju</a:t>
            </a:r>
            <a:r>
              <a:rPr lang="en-US" dirty="0"/>
              <a:t> – </a:t>
            </a:r>
            <a:r>
              <a:rPr lang="en-US" dirty="0" err="1"/>
              <a:t>aizvietojot</a:t>
            </a:r>
            <a:r>
              <a:rPr lang="en-US" dirty="0"/>
              <a:t> </a:t>
            </a:r>
            <a:r>
              <a:rPr lang="en-US" dirty="0" err="1"/>
              <a:t>tirgoņa</a:t>
            </a:r>
            <a:r>
              <a:rPr lang="en-US" dirty="0"/>
              <a:t> </a:t>
            </a:r>
            <a:r>
              <a:rPr lang="en-US" dirty="0" err="1"/>
              <a:t>gangrēnas</a:t>
            </a:r>
            <a:r>
              <a:rPr lang="en-US" dirty="0"/>
              <a:t> </a:t>
            </a:r>
            <a:r>
              <a:rPr lang="en-US" dirty="0" err="1"/>
              <a:t>skarto</a:t>
            </a:r>
            <a:r>
              <a:rPr lang="en-US" dirty="0"/>
              <a:t> </a:t>
            </a:r>
            <a:r>
              <a:rPr lang="en-US" dirty="0" err="1"/>
              <a:t>kāju</a:t>
            </a:r>
            <a:r>
              <a:rPr lang="en-US" dirty="0"/>
              <a:t> </a:t>
            </a:r>
            <a:r>
              <a:rPr lang="en-US" dirty="0" err="1"/>
              <a:t>ar</a:t>
            </a:r>
            <a:r>
              <a:rPr lang="en-US" dirty="0"/>
              <a:t> </a:t>
            </a:r>
            <a:r>
              <a:rPr lang="en-US" dirty="0" err="1"/>
              <a:t>viņa</a:t>
            </a:r>
            <a:r>
              <a:rPr lang="en-US" dirty="0"/>
              <a:t> </a:t>
            </a:r>
            <a:r>
              <a:rPr lang="en-US" dirty="0" err="1"/>
              <a:t>verga</a:t>
            </a:r>
            <a:r>
              <a:rPr lang="en-US" dirty="0"/>
              <a:t> </a:t>
            </a:r>
            <a:r>
              <a:rPr lang="en-US" dirty="0" err="1"/>
              <a:t>kāju</a:t>
            </a:r>
            <a:r>
              <a:rPr lang="en-US" dirty="0"/>
              <a:t>. Par </a:t>
            </a:r>
            <a:r>
              <a:rPr lang="en-US" dirty="0" err="1"/>
              <a:t>verga</a:t>
            </a:r>
            <a:r>
              <a:rPr lang="en-US" dirty="0"/>
              <a:t> </a:t>
            </a:r>
            <a:r>
              <a:rPr lang="en-US" dirty="0" err="1"/>
              <a:t>likteni</a:t>
            </a:r>
            <a:r>
              <a:rPr lang="en-US" dirty="0"/>
              <a:t> </a:t>
            </a:r>
            <a:r>
              <a:rPr lang="en-US" dirty="0" err="1"/>
              <a:t>vēsture</a:t>
            </a:r>
            <a:r>
              <a:rPr lang="en-US" dirty="0"/>
              <a:t> </a:t>
            </a:r>
            <a:r>
              <a:rPr lang="en-US" dirty="0" err="1"/>
              <a:t>klusē</a:t>
            </a:r>
            <a:r>
              <a:rPr lang="en-US" dirty="0"/>
              <a:t>, </a:t>
            </a:r>
            <a:r>
              <a:rPr lang="en-US" dirty="0" err="1"/>
              <a:t>taču</a:t>
            </a:r>
            <a:r>
              <a:rPr lang="en-US" dirty="0"/>
              <a:t>, </a:t>
            </a:r>
            <a:r>
              <a:rPr lang="en-US" dirty="0" err="1"/>
              <a:t>visticamāk</a:t>
            </a:r>
            <a:r>
              <a:rPr lang="en-US" dirty="0"/>
              <a:t>, </a:t>
            </a:r>
            <a:r>
              <a:rPr lang="en-US" dirty="0" err="1"/>
              <a:t>tas</a:t>
            </a:r>
            <a:r>
              <a:rPr lang="en-US" dirty="0"/>
              <a:t> </a:t>
            </a:r>
            <a:r>
              <a:rPr lang="en-US" dirty="0" err="1"/>
              <a:t>nebija</a:t>
            </a:r>
            <a:r>
              <a:rPr lang="en-US" dirty="0"/>
              <a:t> </a:t>
            </a:r>
            <a:r>
              <a:rPr lang="en-US" dirty="0" err="1"/>
              <a:t>brīvprātīgs</a:t>
            </a:r>
            <a:r>
              <a:rPr lang="en-US" dirty="0"/>
              <a:t> </a:t>
            </a:r>
            <a:r>
              <a:rPr lang="en-US" dirty="0" err="1"/>
              <a:t>ziedojums</a:t>
            </a:r>
            <a:r>
              <a:rPr lang="en-US" dirty="0"/>
              <a:t>.</a:t>
            </a:r>
            <a:endParaRPr lang="nl-NL" dirty="0"/>
          </a:p>
        </p:txBody>
      </p:sp>
    </p:spTree>
    <p:extLst>
      <p:ext uri="{BB962C8B-B14F-4D97-AF65-F5344CB8AC3E}">
        <p14:creationId xmlns:p14="http://schemas.microsoft.com/office/powerpoint/2010/main" val="334455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25EE507-28CA-49C9-8610-FC6C20CEFF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8252" y="87066"/>
            <a:ext cx="4587401" cy="3512043"/>
          </a:xfrm>
        </p:spPr>
      </p:pic>
      <p:sp>
        <p:nvSpPr>
          <p:cNvPr id="3" name="Titel 1">
            <a:extLst>
              <a:ext uri="{FF2B5EF4-FFF2-40B4-BE49-F238E27FC236}">
                <a16:creationId xmlns:a16="http://schemas.microsoft.com/office/drawing/2014/main" id="{EEFBC739-C561-FF99-A57A-154D35E3681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19. bilde</a:t>
            </a:r>
            <a:endParaRPr lang="nl-NL" sz="2800" dirty="0"/>
          </a:p>
        </p:txBody>
      </p:sp>
      <p:sp>
        <p:nvSpPr>
          <p:cNvPr id="4" name="Tijdelijke aanduiding voor inhoud 2">
            <a:extLst>
              <a:ext uri="{FF2B5EF4-FFF2-40B4-BE49-F238E27FC236}">
                <a16:creationId xmlns:a16="http://schemas.microsoft.com/office/drawing/2014/main" id="{F98E783E-BE61-6F01-4C98-8AFB0054989B}"/>
              </a:ext>
            </a:extLst>
          </p:cNvPr>
          <p:cNvSpPr txBox="1">
            <a:spLocks/>
          </p:cNvSpPr>
          <p:nvPr/>
        </p:nvSpPr>
        <p:spPr>
          <a:xfrm>
            <a:off x="838200" y="3651829"/>
            <a:ext cx="10515600" cy="2857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dirty="0"/>
              <a:t>Taču šis process var izraisīt arī kaitējumu. Piemēram, HLA </a:t>
            </a:r>
            <a:r>
              <a:rPr lang="lv-LV" i="1" dirty="0" err="1"/>
              <a:t>alēle</a:t>
            </a:r>
            <a:r>
              <a:rPr lang="lv-LV" i="1" dirty="0"/>
              <a:t> HLA-B*27:05 sastopama 8% </a:t>
            </a:r>
            <a:r>
              <a:rPr lang="lv-LV" i="1" dirty="0" err="1"/>
              <a:t>eiropeīdās</a:t>
            </a:r>
            <a:r>
              <a:rPr lang="lv-LV" i="1" dirty="0"/>
              <a:t> (no angļu valodas, </a:t>
            </a:r>
            <a:r>
              <a:rPr lang="lv-LV" i="1" dirty="0" err="1"/>
              <a:t>Caucasian</a:t>
            </a:r>
            <a:r>
              <a:rPr lang="lv-LV" i="1" dirty="0"/>
              <a:t>) populācijas, kamēr ap 90% </a:t>
            </a:r>
            <a:r>
              <a:rPr lang="lv-LV" i="1" dirty="0" err="1"/>
              <a:t>Ankylosing</a:t>
            </a:r>
            <a:r>
              <a:rPr lang="lv-LV" i="1" dirty="0"/>
              <a:t> </a:t>
            </a:r>
            <a:r>
              <a:rPr lang="lv-LV" i="1" dirty="0" err="1"/>
              <a:t>Spondylitis</a:t>
            </a:r>
            <a:r>
              <a:rPr lang="lv-LV" i="1" dirty="0"/>
              <a:t> pacientu ir tieši šī </a:t>
            </a:r>
            <a:r>
              <a:rPr lang="lv-LV" i="1" dirty="0" err="1"/>
              <a:t>alēle</a:t>
            </a:r>
            <a:r>
              <a:rPr lang="lv-LV" i="1" dirty="0"/>
              <a:t>, un, iespējams, ka tā veicina </a:t>
            </a:r>
            <a:r>
              <a:rPr lang="lv-LV" i="1" dirty="0" err="1"/>
              <a:t>autoimūnu</a:t>
            </a:r>
            <a:r>
              <a:rPr lang="lv-LV" i="1" dirty="0"/>
              <a:t> T šūnu reakcijas veidošanos mugurkaulā. Imūnā sistēma darbojas uz naža asmens, balansējot starp efektīvu aizsardzību pret patogēniem un savu šūnu saudzēšanu.</a:t>
            </a:r>
          </a:p>
        </p:txBody>
      </p:sp>
    </p:spTree>
    <p:extLst>
      <p:ext uri="{BB962C8B-B14F-4D97-AF65-F5344CB8AC3E}">
        <p14:creationId xmlns:p14="http://schemas.microsoft.com/office/powerpoint/2010/main" val="2436420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608A554-9473-4A28-8B54-035C27BD1B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4798" y="300577"/>
            <a:ext cx="6551116" cy="3475008"/>
          </a:xfrm>
        </p:spPr>
      </p:pic>
      <p:sp>
        <p:nvSpPr>
          <p:cNvPr id="3" name="Titel 1">
            <a:extLst>
              <a:ext uri="{FF2B5EF4-FFF2-40B4-BE49-F238E27FC236}">
                <a16:creationId xmlns:a16="http://schemas.microsoft.com/office/drawing/2014/main" id="{CD7D13FF-1A9F-B4AD-F527-56C8D1603FB2}"/>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20. bilde</a:t>
            </a:r>
            <a:endParaRPr lang="nl-NL" sz="2800" dirty="0"/>
          </a:p>
        </p:txBody>
      </p:sp>
      <p:sp>
        <p:nvSpPr>
          <p:cNvPr id="4" name="Tijdelijke aanduiding voor inhoud 2">
            <a:extLst>
              <a:ext uri="{FF2B5EF4-FFF2-40B4-BE49-F238E27FC236}">
                <a16:creationId xmlns:a16="http://schemas.microsoft.com/office/drawing/2014/main" id="{66451747-D314-2485-F0B3-238C368DA12E}"/>
              </a:ext>
            </a:extLst>
          </p:cNvPr>
          <p:cNvSpPr txBox="1">
            <a:spLocks/>
          </p:cNvSpPr>
          <p:nvPr/>
        </p:nvSpPr>
        <p:spPr>
          <a:xfrm>
            <a:off x="838200" y="4261365"/>
            <a:ext cx="10515600" cy="207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a:t>T šūnu autoimunitāte var būt arī noderīga. Vēža šūnās bieži veidojas dažādas ģenētiskas izmaiņas. Tā rezultātā veidojas tikai vēža šūnām raksturīgi peptīdi, kas atšķiras no normālu šūnu peptīdiem.  Vēža imūnterapija izmanto imūnsistēmas spēju atpazīt vīrusus vai baktērijas kā svešus iebrucējus, lai cīnītos arī pret vēža šūnām.</a:t>
            </a:r>
            <a:endParaRPr lang="lv-LV" i="1" dirty="0"/>
          </a:p>
        </p:txBody>
      </p:sp>
    </p:spTree>
    <p:extLst>
      <p:ext uri="{BB962C8B-B14F-4D97-AF65-F5344CB8AC3E}">
        <p14:creationId xmlns:p14="http://schemas.microsoft.com/office/powerpoint/2010/main" val="1305016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AD10995-9294-4005-9F0F-87C64B382E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8620" y="365125"/>
            <a:ext cx="5935066" cy="3202474"/>
          </a:xfrm>
        </p:spPr>
      </p:pic>
      <p:sp>
        <p:nvSpPr>
          <p:cNvPr id="3" name="Titel 1">
            <a:extLst>
              <a:ext uri="{FF2B5EF4-FFF2-40B4-BE49-F238E27FC236}">
                <a16:creationId xmlns:a16="http://schemas.microsoft.com/office/drawing/2014/main" id="{52969EF2-01D0-904E-AB6D-F60B8ACB366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21. bilde</a:t>
            </a:r>
            <a:endParaRPr lang="nl-NL" sz="2800" dirty="0"/>
          </a:p>
        </p:txBody>
      </p:sp>
      <p:sp>
        <p:nvSpPr>
          <p:cNvPr id="4" name="Tijdelijke aanduiding voor inhoud 2">
            <a:extLst>
              <a:ext uri="{FF2B5EF4-FFF2-40B4-BE49-F238E27FC236}">
                <a16:creationId xmlns:a16="http://schemas.microsoft.com/office/drawing/2014/main" id="{3850223C-189A-89A1-0836-6E0EA1E77C02}"/>
              </a:ext>
            </a:extLst>
          </p:cNvPr>
          <p:cNvSpPr txBox="1">
            <a:spLocks/>
          </p:cNvSpPr>
          <p:nvPr/>
        </p:nvSpPr>
        <p:spPr>
          <a:xfrm>
            <a:off x="838200" y="3863974"/>
            <a:ext cx="10515600" cy="277018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dirty="0"/>
              <a:t>Un kāda loma ir HLA-DR, -DQ un -DP MHC II klases molekulām? Šīs molekulas prezentē patogēnu peptīdus T </a:t>
            </a:r>
            <a:r>
              <a:rPr lang="lv-LV" i="1" dirty="0" err="1"/>
              <a:t>līdzētājšūnām</a:t>
            </a:r>
            <a:r>
              <a:rPr lang="lv-LV" i="1" dirty="0"/>
              <a:t>, kas, savukārt, ražo </a:t>
            </a:r>
            <a:r>
              <a:rPr lang="lv-LV" i="1" dirty="0" err="1"/>
              <a:t>citokīnus</a:t>
            </a:r>
            <a:r>
              <a:rPr lang="lv-LV" i="1" dirty="0"/>
              <a:t>, lai veicinātu B šūnu aktivāciju un antivielu ražošanu. T </a:t>
            </a:r>
            <a:r>
              <a:rPr lang="lv-LV" i="1" dirty="0" err="1"/>
              <a:t>līdzētājšūnas</a:t>
            </a:r>
            <a:r>
              <a:rPr lang="lv-LV" i="1" dirty="0"/>
              <a:t> veicina arī T </a:t>
            </a:r>
            <a:r>
              <a:rPr lang="lv-LV" i="1" dirty="0" err="1"/>
              <a:t>galētājšūnu</a:t>
            </a:r>
            <a:r>
              <a:rPr lang="lv-LV" i="1" dirty="0"/>
              <a:t> darbību. </a:t>
            </a:r>
          </a:p>
          <a:p>
            <a:pPr marL="0" indent="0">
              <a:buFont typeface="Arial" panose="020B0604020202020204" pitchFamily="34" charset="0"/>
              <a:buNone/>
            </a:pPr>
            <a:endParaRPr lang="lv-LV" dirty="0"/>
          </a:p>
          <a:p>
            <a:pPr marL="0" indent="0">
              <a:buFont typeface="Arial" panose="020B0604020202020204" pitchFamily="34" charset="0"/>
              <a:buNone/>
            </a:pPr>
            <a:r>
              <a:rPr lang="lv-LV" dirty="0"/>
              <a:t>MHC II klases uzbūve līdzinās MHC I klases molekulām taču tās prezentē garākus peptīdus, kas tiek iegūti lizosomās. Lizosomas ir nelielas šūnu </a:t>
            </a:r>
            <a:r>
              <a:rPr lang="lv-LV" dirty="0" err="1"/>
              <a:t>organellas</a:t>
            </a:r>
            <a:r>
              <a:rPr lang="lv-LV" dirty="0"/>
              <a:t>, kas degradē proteīnus, kas uzņemti no šūnu </a:t>
            </a:r>
            <a:r>
              <a:rPr lang="lv-LV" dirty="0" err="1"/>
              <a:t>ārvides</a:t>
            </a:r>
            <a:r>
              <a:rPr lang="lv-LV" dirty="0"/>
              <a:t>. </a:t>
            </a:r>
          </a:p>
        </p:txBody>
      </p:sp>
    </p:spTree>
    <p:extLst>
      <p:ext uri="{BB962C8B-B14F-4D97-AF65-F5344CB8AC3E}">
        <p14:creationId xmlns:p14="http://schemas.microsoft.com/office/powerpoint/2010/main" val="3174269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A43E4963-BE91-45A3-8D6D-590EEB7320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8418" y="170921"/>
            <a:ext cx="4299594" cy="3436001"/>
          </a:xfrm>
        </p:spPr>
      </p:pic>
      <p:sp>
        <p:nvSpPr>
          <p:cNvPr id="2" name="Titel 1">
            <a:extLst>
              <a:ext uri="{FF2B5EF4-FFF2-40B4-BE49-F238E27FC236}">
                <a16:creationId xmlns:a16="http://schemas.microsoft.com/office/drawing/2014/main" id="{9B95C2B6-D020-6933-6E74-3AAD2641044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22. bilde</a:t>
            </a:r>
            <a:endParaRPr lang="nl-NL" sz="2800" dirty="0"/>
          </a:p>
        </p:txBody>
      </p:sp>
      <p:sp>
        <p:nvSpPr>
          <p:cNvPr id="3" name="Tijdelijke aanduiding voor inhoud 2">
            <a:extLst>
              <a:ext uri="{FF2B5EF4-FFF2-40B4-BE49-F238E27FC236}">
                <a16:creationId xmlns:a16="http://schemas.microsoft.com/office/drawing/2014/main" id="{5A533333-27FD-2329-E98E-FB9320051E29}"/>
              </a:ext>
            </a:extLst>
          </p:cNvPr>
          <p:cNvSpPr txBox="1">
            <a:spLocks/>
          </p:cNvSpPr>
          <p:nvPr/>
        </p:nvSpPr>
        <p:spPr>
          <a:xfrm>
            <a:off x="603421" y="3691345"/>
            <a:ext cx="11382632" cy="350028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a:t>Kā tās to spēj? MHC II klases molekulas tiek ražotas ER (tieši tā pat, kā visi citi proteīni, kam jānonāk uz šūnu virsmas vai lizosomās). Tur tās sasaistās ar proteīnu sauktu par invarianto ķēdi, kas atgādina peptīdu. Tā rezultātā, MHC II tiek pārsūtītas uz lizosomām. Tur nonākot, invariantā ķēde atdalās un tiek aizvietota ar peptīdiem, kurus radījuši lizosomālie enzīmi. Šo procesu veicina vēl cita tipa MHC molekulas (HLA-DM, kas līdzinās MHC II klases molekulām un dažās šūnās sadarbojas ar HLA-DO, kas ir vēl viena MHC II-līdzīga molekula. Evolūcija ir slinka. Kad tā radījusi veiksmīgi strādājošu elementu, tā to nokopē un pielāgo jaunām funkcijām). Gala iznākums visai šai sarežģītajai dejai ir tas, ka MHC II klases molekulas nogādā peptīdus uz šūnas virsmas, kas nepieciešami T līdzētājšūnu aktivācijai.</a:t>
            </a:r>
            <a:endParaRPr lang="lv-LV" i="1" dirty="0"/>
          </a:p>
        </p:txBody>
      </p:sp>
    </p:spTree>
    <p:extLst>
      <p:ext uri="{BB962C8B-B14F-4D97-AF65-F5344CB8AC3E}">
        <p14:creationId xmlns:p14="http://schemas.microsoft.com/office/powerpoint/2010/main" val="457054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F7750E1-7D37-4ACC-BAAA-C4DDC440CA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5639" y="365125"/>
            <a:ext cx="6147917" cy="3230603"/>
          </a:xfrm>
        </p:spPr>
      </p:pic>
      <p:sp>
        <p:nvSpPr>
          <p:cNvPr id="3" name="Titel 1">
            <a:extLst>
              <a:ext uri="{FF2B5EF4-FFF2-40B4-BE49-F238E27FC236}">
                <a16:creationId xmlns:a16="http://schemas.microsoft.com/office/drawing/2014/main" id="{1649E93D-D0D1-4898-E85C-E8F29E1EA40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23. bilde</a:t>
            </a:r>
            <a:endParaRPr lang="nl-NL" sz="2800" dirty="0"/>
          </a:p>
        </p:txBody>
      </p:sp>
      <p:sp>
        <p:nvSpPr>
          <p:cNvPr id="4" name="Tijdelijke aanduiding voor inhoud 2">
            <a:extLst>
              <a:ext uri="{FF2B5EF4-FFF2-40B4-BE49-F238E27FC236}">
                <a16:creationId xmlns:a16="http://schemas.microsoft.com/office/drawing/2014/main" id="{E5758589-DD35-E2AD-BD1C-1BCBED99FCDA}"/>
              </a:ext>
            </a:extLst>
          </p:cNvPr>
          <p:cNvSpPr txBox="1">
            <a:spLocks/>
          </p:cNvSpPr>
          <p:nvPr/>
        </p:nvSpPr>
        <p:spPr>
          <a:xfrm>
            <a:off x="838200" y="3553080"/>
            <a:ext cx="10515600" cy="3247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a:t>Process, kura rezultātā imūnsistēma atpazīst patogēnu, ir sarežģīts un arī salīdzinoši lēns. Kad vīrusa infekcija skar ķermeni pirmo reizi, imūnsistēmai ir vajadzīgs laiks, lai aktivētu pret-vīrusa atbildi. Ja tev nepaveiksies, šī vīrusa infekcija var arī tevi nogalināt vai radīt nopietnas veselības problēmas. Vakcinācija sagatavo imūnsistēmu kādai nākotnes infekcijai. Dažos gadījumos tā pilnībā novērš inficēšanos, vai arī ļauj imūnsistēmai reaģēt daudz ātrāk un efektīvāk, būtiski samazinot bīstamas saslimšanas iespēju.</a:t>
            </a:r>
            <a:endParaRPr lang="lv-LV" i="1" dirty="0"/>
          </a:p>
        </p:txBody>
      </p:sp>
    </p:spTree>
    <p:extLst>
      <p:ext uri="{BB962C8B-B14F-4D97-AF65-F5344CB8AC3E}">
        <p14:creationId xmlns:p14="http://schemas.microsoft.com/office/powerpoint/2010/main" val="1757053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B78E5D3D-C60B-405C-9EEF-D2969F2811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3052" y="235550"/>
            <a:ext cx="4366613" cy="3215075"/>
          </a:xfrm>
        </p:spPr>
      </p:pic>
      <p:sp>
        <p:nvSpPr>
          <p:cNvPr id="3" name="Titel 1">
            <a:extLst>
              <a:ext uri="{FF2B5EF4-FFF2-40B4-BE49-F238E27FC236}">
                <a16:creationId xmlns:a16="http://schemas.microsoft.com/office/drawing/2014/main" id="{D9347B3F-34E3-6565-3A3C-C76070CD2FB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24. bilde</a:t>
            </a:r>
            <a:endParaRPr lang="nl-NL" sz="2800" dirty="0"/>
          </a:p>
        </p:txBody>
      </p:sp>
      <p:sp>
        <p:nvSpPr>
          <p:cNvPr id="4" name="Tijdelijke aanduiding voor inhoud 2">
            <a:extLst>
              <a:ext uri="{FF2B5EF4-FFF2-40B4-BE49-F238E27FC236}">
                <a16:creationId xmlns:a16="http://schemas.microsoft.com/office/drawing/2014/main" id="{E65E664E-8DFF-09CA-B579-61AE9F10EED0}"/>
              </a:ext>
            </a:extLst>
          </p:cNvPr>
          <p:cNvSpPr txBox="1">
            <a:spLocks/>
          </p:cNvSpPr>
          <p:nvPr/>
        </p:nvSpPr>
        <p:spPr>
          <a:xfrm>
            <a:off x="973130" y="3297323"/>
            <a:ext cx="10816281" cy="34351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600" i="1"/>
              <a:t>MHC molekulas ir būtiski vakcinācijas dalībnieki. Visas vakcīnas balstās uz MHC II molekulu spēju aktivēt T līdzētājšūnas, kas nepieciešamas antivielu atbildes veidošanai un piegādā proteīnus, pret kuriem šī antivielu atbilde ir nepieciešama. Adenovīrusu un mRNS vakcīnas izmanto papildus arī MHC I klases molekulas, lai aktivētu T galētājšūnas. T šūnas, kuras izveidojušās pateicoties vakcīnām, spēj izdzīvot mūsu ķermenī gadiem, pat dekādēm, un vienmēr ir gatavas reaģēt atkārtotai oriģinālā vīrusa sastapšanai un kontrolei. Vakcīnas ir izglābušas krietni vairāk dzīvību kā visas citas medicīniskās procedūras kopā ņemot. </a:t>
            </a:r>
            <a:r>
              <a:rPr lang="lv-LV" sz="2600" b="1" i="1"/>
              <a:t>Dalies ar šo ziņu, nevis infekciju, vakcinējies!</a:t>
            </a:r>
            <a:endParaRPr lang="lv-LV" sz="2600" b="1" i="1" dirty="0"/>
          </a:p>
        </p:txBody>
      </p:sp>
    </p:spTree>
    <p:extLst>
      <p:ext uri="{BB962C8B-B14F-4D97-AF65-F5344CB8AC3E}">
        <p14:creationId xmlns:p14="http://schemas.microsoft.com/office/powerpoint/2010/main" val="623448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3B2DB8F-514F-4D01-873C-460B1B58EB87}"/>
              </a:ext>
            </a:extLst>
          </p:cNvPr>
          <p:cNvSpPr>
            <a:spLocks noGrp="1"/>
          </p:cNvSpPr>
          <p:nvPr>
            <p:ph idx="1"/>
          </p:nvPr>
        </p:nvSpPr>
        <p:spPr/>
        <p:txBody>
          <a:bodyPr>
            <a:normAutofit/>
          </a:bodyPr>
          <a:lstStyle/>
          <a:p>
            <a:pPr marL="0" indent="0">
              <a:buNone/>
            </a:pPr>
            <a:endParaRPr lang="lv-LV" dirty="0"/>
          </a:p>
          <a:p>
            <a:pPr marL="0" indent="0">
              <a:buNone/>
            </a:pPr>
            <a:r>
              <a:rPr lang="lv-LV" dirty="0"/>
              <a:t>MHC molekulas kontrolē infekcijas, regulē imūno atbildi un palīdz ārstēt vēzi. Šīs īpašības sniedz krietni lielāku labumu kā tās sniedz kaitējumu </a:t>
            </a:r>
            <a:r>
              <a:rPr lang="lv-LV" dirty="0" err="1"/>
              <a:t>autoimunitātes</a:t>
            </a:r>
            <a:r>
              <a:rPr lang="lv-LV" dirty="0"/>
              <a:t> un apgrūtinātās transplantācijas kontekstā. Un tieši tādēļ tu, kas dzīvo patogēnu pārpildītā pasaulē, izdzīvoji tik tālu, lai izlasītu šo komiksu.</a:t>
            </a:r>
          </a:p>
          <a:p>
            <a:pPr marL="0" indent="0">
              <a:buNone/>
            </a:pPr>
            <a:endParaRPr lang="lv-LV" dirty="0"/>
          </a:p>
          <a:p>
            <a:pPr marL="0" indent="0">
              <a:buNone/>
            </a:pPr>
            <a:endParaRPr lang="lv-LV" dirty="0"/>
          </a:p>
          <a:p>
            <a:pPr marL="0" indent="0">
              <a:buNone/>
            </a:pPr>
            <a:endParaRPr lang="lv-LV" dirty="0"/>
          </a:p>
          <a:p>
            <a:pPr marL="0" indent="0">
              <a:buNone/>
            </a:pPr>
            <a:endParaRPr lang="lv-LV" dirty="0"/>
          </a:p>
        </p:txBody>
      </p:sp>
      <p:sp>
        <p:nvSpPr>
          <p:cNvPr id="2" name="Titel 1">
            <a:extLst>
              <a:ext uri="{FF2B5EF4-FFF2-40B4-BE49-F238E27FC236}">
                <a16:creationId xmlns:a16="http://schemas.microsoft.com/office/drawing/2014/main" id="{9D8207A9-55B8-00DB-F4FF-7F7E53B5C13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rPr>
              <a:t>Noslēgums</a:t>
            </a:r>
            <a:endParaRPr lang="nl-NL" sz="2800" dirty="0"/>
          </a:p>
        </p:txBody>
      </p:sp>
    </p:spTree>
    <p:extLst>
      <p:ext uri="{BB962C8B-B14F-4D97-AF65-F5344CB8AC3E}">
        <p14:creationId xmlns:p14="http://schemas.microsoft.com/office/powerpoint/2010/main" val="29120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C1A8B06-E444-4577-9F55-6185E5462840}"/>
              </a:ext>
            </a:extLst>
          </p:cNvPr>
          <p:cNvSpPr>
            <a:spLocks noGrp="1"/>
          </p:cNvSpPr>
          <p:nvPr>
            <p:ph idx="1"/>
          </p:nvPr>
        </p:nvSpPr>
        <p:spPr>
          <a:xfrm>
            <a:off x="546158" y="291345"/>
            <a:ext cx="10674292" cy="6275309"/>
          </a:xfrm>
        </p:spPr>
        <p:txBody>
          <a:bodyPr>
            <a:noAutofit/>
          </a:bodyPr>
          <a:lstStyle/>
          <a:p>
            <a:pPr marL="0" indent="0" algn="just">
              <a:lnSpc>
                <a:spcPct val="107000"/>
              </a:lnSpc>
              <a:spcAft>
                <a:spcPts val="800"/>
              </a:spcAft>
              <a:buNone/>
            </a:pPr>
            <a:r>
              <a:rPr lang="en-US" sz="18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Pateicības</a:t>
            </a:r>
            <a:endParaRPr lang="en-US" sz="18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Mēs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pateicamies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Džonam</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Jūdelam</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(Jon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Yewdell</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par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ieteikumiem</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teksta</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sagatavošanā</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Šis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darbs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tapis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Eiropas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Pētniecības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Padomes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zinātnisko</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grantu</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kas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piešķirti</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ŽN un ĒR,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atbalstu</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b="1">
                <a:solidFill>
                  <a:srgbClr val="000000"/>
                </a:solidFill>
                <a:latin typeface="Calibri" panose="020F0502020204030204" pitchFamily="34" charset="0"/>
                <a:ea typeface="Calibri" panose="020F0502020204030204" pitchFamily="34" charset="0"/>
                <a:cs typeface="Times New Roman" panose="02020603050405020304" pitchFamily="18" charset="0"/>
              </a:rPr>
              <a:t>Papildus</a:t>
            </a:r>
            <a:r>
              <a:rPr lang="en-US" sz="1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literatūra</a:t>
            </a:r>
            <a:r>
              <a:rPr lang="en-US" sz="1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Dersh 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Hollý</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 Yewdell JW. (2021) A few good peptides: MHC class I-based cancer immunosurveillance and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immunoevasion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Nat Rev Immunol. 21:116-128.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Rock KL, Reits E, Neefjes J. (2016) Present Yourself! By MHC Class I and MHC Class II Molecules. Trends Immunol. 37:724-737.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Unanue ER, Turk V, Neefjes J. (2016) Variations in MHC Class II Antigen Processing and Presentation in Health and Disease.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34:265-97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Blum JS,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Wearsch</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PA, Cresswell P. Pathways of antigen processing. (2013)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31:443-73.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Neefjes J, Jongsma ML, Paul P, Bakke O. (2011) Towards a systems understanding of MHC class I and MHC class II antigen presentation. Nat Rev Immunol. 11:823-36</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Yewdell JW, Reits E, Neefjes J. (2003) Making sense of mass destruction: quantitating MHC class I antigen presentation. </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Immunol</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3:952-61.</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270747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0B73312-F8F2-464E-953D-5F8246BDF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755" y="564370"/>
            <a:ext cx="4295705" cy="3668170"/>
          </a:xfrm>
          <a:prstGeom prst="rect">
            <a:avLst/>
          </a:prstGeom>
        </p:spPr>
      </p:pic>
      <p:sp>
        <p:nvSpPr>
          <p:cNvPr id="4" name="Titel 1">
            <a:extLst>
              <a:ext uri="{FF2B5EF4-FFF2-40B4-BE49-F238E27FC236}">
                <a16:creationId xmlns:a16="http://schemas.microsoft.com/office/drawing/2014/main" id="{4BF5DDB6-EC45-0CA0-711A-819EFCE7B39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2. bilde</a:t>
            </a:r>
            <a:endParaRPr lang="nl-NL" sz="2800" dirty="0"/>
          </a:p>
        </p:txBody>
      </p:sp>
      <p:sp>
        <p:nvSpPr>
          <p:cNvPr id="6" name="Tijdelijke aanduiding voor inhoud 2">
            <a:extLst>
              <a:ext uri="{FF2B5EF4-FFF2-40B4-BE49-F238E27FC236}">
                <a16:creationId xmlns:a16="http://schemas.microsoft.com/office/drawing/2014/main" id="{821B6165-8E4D-CDF4-D580-1FB31EB50991}"/>
              </a:ext>
            </a:extLst>
          </p:cNvPr>
          <p:cNvSpPr txBox="1">
            <a:spLocks/>
          </p:cNvSpPr>
          <p:nvPr/>
        </p:nvSpPr>
        <p:spPr>
          <a:xfrm>
            <a:off x="838200" y="4459545"/>
            <a:ext cx="10515600" cy="16960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err="1"/>
              <a:t>Šāda</a:t>
            </a:r>
            <a:r>
              <a:rPr lang="en-US" sz="2800" dirty="0"/>
              <a:t> </a:t>
            </a:r>
            <a:r>
              <a:rPr lang="en-US" sz="2800" dirty="0" err="1"/>
              <a:t>brīnumaina</a:t>
            </a:r>
            <a:r>
              <a:rPr lang="en-US" sz="2800" dirty="0"/>
              <a:t> </a:t>
            </a:r>
            <a:r>
              <a:rPr lang="en-US" sz="2800" dirty="0" err="1"/>
              <a:t>transplantācija</a:t>
            </a:r>
            <a:r>
              <a:rPr lang="en-US" sz="2800" dirty="0"/>
              <a:t> </a:t>
            </a:r>
            <a:r>
              <a:rPr lang="en-US" sz="2800" dirty="0" err="1"/>
              <a:t>veicināja</a:t>
            </a:r>
            <a:r>
              <a:rPr lang="en-US" sz="2800" dirty="0"/>
              <a:t> </a:t>
            </a:r>
            <a:r>
              <a:rPr lang="en-US" sz="2800" dirty="0" err="1"/>
              <a:t>brāļu</a:t>
            </a:r>
            <a:r>
              <a:rPr lang="en-US" sz="2800" dirty="0"/>
              <a:t> </a:t>
            </a:r>
            <a:r>
              <a:rPr lang="en-US" sz="2800" dirty="0" err="1"/>
              <a:t>beatifikāciju</a:t>
            </a:r>
            <a:r>
              <a:rPr lang="en-US" sz="2800" dirty="0"/>
              <a:t>, un </a:t>
            </a:r>
            <a:r>
              <a:rPr lang="en-US" sz="2800" dirty="0" err="1"/>
              <a:t>viņi</a:t>
            </a:r>
            <a:r>
              <a:rPr lang="en-US" sz="2800" dirty="0"/>
              <a:t> </a:t>
            </a:r>
            <a:r>
              <a:rPr lang="en-US" sz="2800" dirty="0" err="1"/>
              <a:t>kļuva</a:t>
            </a:r>
            <a:r>
              <a:rPr lang="en-US" sz="2800" dirty="0"/>
              <a:t> par </a:t>
            </a:r>
            <a:r>
              <a:rPr lang="en-US" sz="2800" dirty="0" err="1"/>
              <a:t>transplantāciju</a:t>
            </a:r>
            <a:r>
              <a:rPr lang="en-US" sz="2800" dirty="0"/>
              <a:t> </a:t>
            </a:r>
            <a:r>
              <a:rPr lang="en-US" sz="2800" dirty="0" err="1"/>
              <a:t>svētajiem</a:t>
            </a:r>
            <a:r>
              <a:rPr lang="en-US" sz="2800" dirty="0"/>
              <a:t> </a:t>
            </a:r>
            <a:r>
              <a:rPr lang="en-US" sz="2800" dirty="0" err="1"/>
              <a:t>aizbildņiem</a:t>
            </a:r>
            <a:r>
              <a:rPr lang="en-US" sz="2800" dirty="0"/>
              <a:t>. To </a:t>
            </a:r>
            <a:r>
              <a:rPr lang="en-US" sz="2800" dirty="0" err="1"/>
              <a:t>veicināja</a:t>
            </a:r>
            <a:r>
              <a:rPr lang="en-US" sz="2800" dirty="0"/>
              <a:t> </a:t>
            </a:r>
            <a:r>
              <a:rPr lang="en-US" sz="2800" dirty="0" err="1"/>
              <a:t>arī</a:t>
            </a:r>
            <a:r>
              <a:rPr lang="en-US" sz="2800" dirty="0"/>
              <a:t> </a:t>
            </a:r>
            <a:r>
              <a:rPr lang="en-US" sz="2800" dirty="0" err="1"/>
              <a:t>fakts</a:t>
            </a:r>
            <a:r>
              <a:rPr lang="en-US" sz="2800" dirty="0"/>
              <a:t>, ka </a:t>
            </a:r>
            <a:r>
              <a:rPr lang="en-US" sz="2800" dirty="0" err="1"/>
              <a:t>savas</a:t>
            </a:r>
            <a:r>
              <a:rPr lang="en-US" sz="2800" dirty="0"/>
              <a:t> </a:t>
            </a:r>
            <a:r>
              <a:rPr lang="en-US" sz="2800" dirty="0" err="1"/>
              <a:t>kristiešu</a:t>
            </a:r>
            <a:r>
              <a:rPr lang="en-US" sz="2800" dirty="0"/>
              <a:t> </a:t>
            </a:r>
            <a:r>
              <a:rPr lang="en-US" sz="2800" dirty="0" err="1"/>
              <a:t>ticības</a:t>
            </a:r>
            <a:r>
              <a:rPr lang="en-US" sz="2800" dirty="0"/>
              <a:t> </a:t>
            </a:r>
            <a:r>
              <a:rPr lang="en-US" sz="2800" dirty="0" err="1"/>
              <a:t>dēļ</a:t>
            </a:r>
            <a:r>
              <a:rPr lang="en-US" sz="2800" dirty="0"/>
              <a:t> </a:t>
            </a:r>
            <a:r>
              <a:rPr lang="en-US" sz="2800" dirty="0" err="1"/>
              <a:t>abiem</a:t>
            </a:r>
            <a:r>
              <a:rPr lang="en-US" sz="2800" dirty="0"/>
              <a:t> tika </a:t>
            </a:r>
            <a:r>
              <a:rPr lang="en-US" sz="2800" dirty="0" err="1"/>
              <a:t>nocirstas</a:t>
            </a:r>
            <a:r>
              <a:rPr lang="en-US" sz="2800" dirty="0"/>
              <a:t> </a:t>
            </a:r>
            <a:r>
              <a:rPr lang="en-US" sz="2800" dirty="0" err="1"/>
              <a:t>galvas</a:t>
            </a:r>
            <a:r>
              <a:rPr lang="en-US" sz="2800" dirty="0"/>
              <a:t>, </a:t>
            </a:r>
            <a:r>
              <a:rPr lang="en-US" sz="2800" dirty="0" err="1"/>
              <a:t>kuras</a:t>
            </a:r>
            <a:r>
              <a:rPr lang="en-US" sz="2800" dirty="0"/>
              <a:t>, </a:t>
            </a:r>
            <a:r>
              <a:rPr lang="en-US" sz="2800" dirty="0" err="1"/>
              <a:t>visticamāk</a:t>
            </a:r>
            <a:r>
              <a:rPr lang="en-US" sz="2800" dirty="0"/>
              <a:t>, tika </a:t>
            </a:r>
            <a:r>
              <a:rPr lang="en-US" sz="2800" dirty="0" err="1"/>
              <a:t>agrieztas</a:t>
            </a:r>
            <a:r>
              <a:rPr lang="en-US" sz="2800" dirty="0"/>
              <a:t> </a:t>
            </a:r>
            <a:r>
              <a:rPr lang="en-US" sz="2800" dirty="0" err="1"/>
              <a:t>atpakaļ</a:t>
            </a:r>
            <a:r>
              <a:rPr lang="en-US" sz="2800" dirty="0"/>
              <a:t> </a:t>
            </a:r>
            <a:r>
              <a:rPr lang="en-US" sz="2800" dirty="0" err="1"/>
              <a:t>uz</a:t>
            </a:r>
            <a:r>
              <a:rPr lang="en-US" sz="2800" dirty="0"/>
              <a:t> </a:t>
            </a:r>
            <a:r>
              <a:rPr lang="en-US" sz="2800" dirty="0" err="1"/>
              <a:t>pleciem</a:t>
            </a:r>
            <a:r>
              <a:rPr lang="en-US" sz="2800" dirty="0"/>
              <a:t>, </a:t>
            </a:r>
            <a:r>
              <a:rPr lang="en-US" sz="2800" dirty="0" err="1"/>
              <a:t>brāļiem</a:t>
            </a:r>
            <a:r>
              <a:rPr lang="en-US" sz="2800" dirty="0"/>
              <a:t> </a:t>
            </a:r>
            <a:r>
              <a:rPr lang="en-US" sz="2800" dirty="0" err="1"/>
              <a:t>nonākot</a:t>
            </a:r>
            <a:r>
              <a:rPr lang="en-US" sz="2800" dirty="0"/>
              <a:t> </a:t>
            </a:r>
            <a:r>
              <a:rPr lang="en-US" sz="2800" dirty="0" err="1"/>
              <a:t>Debesīs</a:t>
            </a:r>
            <a:r>
              <a:rPr lang="en-US" sz="2800" dirty="0"/>
              <a:t>.</a:t>
            </a:r>
            <a:endParaRPr lang="nl-NL" sz="2800" dirty="0"/>
          </a:p>
        </p:txBody>
      </p:sp>
    </p:spTree>
    <p:extLst>
      <p:ext uri="{BB962C8B-B14F-4D97-AF65-F5344CB8AC3E}">
        <p14:creationId xmlns:p14="http://schemas.microsoft.com/office/powerpoint/2010/main" val="1559147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1815BF0-5930-4B4E-88E2-5A3E945238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1333" y="636064"/>
            <a:ext cx="4914133" cy="3425358"/>
          </a:xfrm>
        </p:spPr>
      </p:pic>
      <p:sp>
        <p:nvSpPr>
          <p:cNvPr id="3" name="Titel 1">
            <a:extLst>
              <a:ext uri="{FF2B5EF4-FFF2-40B4-BE49-F238E27FC236}">
                <a16:creationId xmlns:a16="http://schemas.microsoft.com/office/drawing/2014/main" id="{4EA2150C-84B7-5D19-DED3-8A09980FAB4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3. bilde</a:t>
            </a:r>
            <a:endParaRPr lang="nl-NL" sz="2800" dirty="0"/>
          </a:p>
        </p:txBody>
      </p:sp>
      <p:sp>
        <p:nvSpPr>
          <p:cNvPr id="4" name="Tijdelijke aanduiding voor inhoud 2">
            <a:extLst>
              <a:ext uri="{FF2B5EF4-FFF2-40B4-BE49-F238E27FC236}">
                <a16:creationId xmlns:a16="http://schemas.microsoft.com/office/drawing/2014/main" id="{5255EEE2-110A-5B06-9E15-71258EFAE0AB}"/>
              </a:ext>
            </a:extLst>
          </p:cNvPr>
          <p:cNvSpPr txBox="1">
            <a:spLocks/>
          </p:cNvSpPr>
          <p:nvPr/>
        </p:nvSpPr>
        <p:spPr>
          <a:xfrm>
            <a:off x="838200" y="4409646"/>
            <a:ext cx="10515600" cy="1930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err="1"/>
              <a:t>Kādēļ</a:t>
            </a:r>
            <a:r>
              <a:rPr lang="nl-NL" dirty="0"/>
              <a:t> </a:t>
            </a:r>
            <a:r>
              <a:rPr lang="nl-NL" dirty="0" err="1"/>
              <a:t>veikt</a:t>
            </a:r>
            <a:r>
              <a:rPr lang="nl-NL" dirty="0"/>
              <a:t> </a:t>
            </a:r>
            <a:r>
              <a:rPr lang="nl-NL" dirty="0" err="1"/>
              <a:t>transplantāciju</a:t>
            </a:r>
            <a:r>
              <a:rPr lang="nl-NL" dirty="0"/>
              <a:t> ir tik </a:t>
            </a:r>
            <a:r>
              <a:rPr lang="nl-NL" dirty="0" err="1"/>
              <a:t>grūti</a:t>
            </a:r>
            <a:r>
              <a:rPr lang="nl-NL" dirty="0"/>
              <a:t>, </a:t>
            </a:r>
            <a:r>
              <a:rPr lang="nl-NL" dirty="0" err="1"/>
              <a:t>kāds</a:t>
            </a:r>
            <a:r>
              <a:rPr lang="nl-NL" dirty="0"/>
              <a:t> tam ir </a:t>
            </a:r>
            <a:r>
              <a:rPr lang="nl-NL" dirty="0" err="1"/>
              <a:t>evolucionārs</a:t>
            </a:r>
            <a:r>
              <a:rPr lang="nl-NL" dirty="0"/>
              <a:t> </a:t>
            </a:r>
            <a:r>
              <a:rPr lang="nl-NL" dirty="0" err="1"/>
              <a:t>izskaidrojums</a:t>
            </a:r>
            <a:r>
              <a:rPr lang="nl-NL" dirty="0"/>
              <a:t>? Par </a:t>
            </a:r>
            <a:r>
              <a:rPr lang="nl-NL" dirty="0" err="1"/>
              <a:t>to</a:t>
            </a:r>
            <a:r>
              <a:rPr lang="nl-NL" dirty="0"/>
              <a:t> </a:t>
            </a:r>
            <a:r>
              <a:rPr lang="nl-NL" dirty="0" err="1"/>
              <a:t>droši</a:t>
            </a:r>
            <a:r>
              <a:rPr lang="nl-NL" dirty="0"/>
              <a:t> </a:t>
            </a:r>
            <a:r>
              <a:rPr lang="nl-NL" dirty="0" err="1"/>
              <a:t>vien</a:t>
            </a:r>
            <a:r>
              <a:rPr lang="nl-NL" dirty="0"/>
              <a:t> </a:t>
            </a:r>
            <a:r>
              <a:rPr lang="nl-NL" dirty="0" err="1"/>
              <a:t>prātoja</a:t>
            </a:r>
            <a:r>
              <a:rPr lang="nl-NL" dirty="0"/>
              <a:t> </a:t>
            </a:r>
            <a:r>
              <a:rPr lang="nl-NL" dirty="0" err="1"/>
              <a:t>arī</a:t>
            </a:r>
            <a:r>
              <a:rPr lang="nl-NL" dirty="0"/>
              <a:t> </a:t>
            </a:r>
            <a:r>
              <a:rPr lang="nl-NL" dirty="0" err="1"/>
              <a:t>Darvins</a:t>
            </a:r>
            <a:r>
              <a:rPr lang="nl-NL" dirty="0"/>
              <a:t>, </a:t>
            </a:r>
            <a:r>
              <a:rPr lang="nl-NL" dirty="0" err="1"/>
              <a:t>taču</a:t>
            </a:r>
            <a:r>
              <a:rPr lang="nl-NL" dirty="0"/>
              <a:t> </a:t>
            </a:r>
            <a:r>
              <a:rPr lang="nl-NL" dirty="0" err="1"/>
              <a:t>viņš</a:t>
            </a:r>
            <a:r>
              <a:rPr lang="nl-NL" dirty="0"/>
              <a:t> </a:t>
            </a:r>
            <a:r>
              <a:rPr lang="nl-NL" dirty="0" err="1"/>
              <a:t>nezināja</a:t>
            </a:r>
            <a:r>
              <a:rPr lang="nl-NL" dirty="0"/>
              <a:t>, ka </a:t>
            </a:r>
            <a:r>
              <a:rPr lang="nl-NL" dirty="0" err="1"/>
              <a:t>praktiski</a:t>
            </a:r>
            <a:r>
              <a:rPr lang="nl-NL" dirty="0"/>
              <a:t> </a:t>
            </a:r>
            <a:r>
              <a:rPr lang="nl-NL" dirty="0" err="1"/>
              <a:t>visos</a:t>
            </a:r>
            <a:r>
              <a:rPr lang="nl-NL" dirty="0"/>
              <a:t> </a:t>
            </a:r>
            <a:r>
              <a:rPr lang="nl-NL" dirty="0" err="1"/>
              <a:t>daudzšūnu</a:t>
            </a:r>
            <a:r>
              <a:rPr lang="nl-NL" dirty="0"/>
              <a:t> </a:t>
            </a:r>
            <a:r>
              <a:rPr lang="nl-NL" dirty="0" err="1"/>
              <a:t>eikariotos</a:t>
            </a:r>
            <a:r>
              <a:rPr lang="nl-NL" dirty="0"/>
              <a:t> </a:t>
            </a:r>
            <a:r>
              <a:rPr lang="nl-NL" dirty="0" err="1"/>
              <a:t>veidojas</a:t>
            </a:r>
            <a:r>
              <a:rPr lang="nl-NL" dirty="0"/>
              <a:t> </a:t>
            </a:r>
            <a:r>
              <a:rPr lang="nl-NL" dirty="0" err="1"/>
              <a:t>viena</a:t>
            </a:r>
            <a:r>
              <a:rPr lang="nl-NL" dirty="0"/>
              <a:t> </a:t>
            </a:r>
            <a:r>
              <a:rPr lang="nl-NL" dirty="0" err="1"/>
              <a:t>unikāla</a:t>
            </a:r>
            <a:r>
              <a:rPr lang="nl-NL" dirty="0"/>
              <a:t> </a:t>
            </a:r>
            <a:r>
              <a:rPr lang="nl-NL" dirty="0" err="1"/>
              <a:t>proteīnu</a:t>
            </a:r>
            <a:r>
              <a:rPr lang="nl-NL" dirty="0"/>
              <a:t> </a:t>
            </a:r>
            <a:r>
              <a:rPr lang="nl-NL" dirty="0" err="1"/>
              <a:t>grupa</a:t>
            </a:r>
            <a:r>
              <a:rPr lang="nl-NL" dirty="0"/>
              <a:t>.</a:t>
            </a:r>
          </a:p>
        </p:txBody>
      </p:sp>
    </p:spTree>
    <p:extLst>
      <p:ext uri="{BB962C8B-B14F-4D97-AF65-F5344CB8AC3E}">
        <p14:creationId xmlns:p14="http://schemas.microsoft.com/office/powerpoint/2010/main" val="53922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BC8E6E5-EE5D-4D6D-8EE2-A76F5860D4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7388" y="390751"/>
            <a:ext cx="4565077" cy="2904673"/>
          </a:xfrm>
        </p:spPr>
      </p:pic>
      <p:sp>
        <p:nvSpPr>
          <p:cNvPr id="3" name="Titel 1">
            <a:extLst>
              <a:ext uri="{FF2B5EF4-FFF2-40B4-BE49-F238E27FC236}">
                <a16:creationId xmlns:a16="http://schemas.microsoft.com/office/drawing/2014/main" id="{A7808C92-8180-D77D-6EF3-3DB0312C08D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4. bilde</a:t>
            </a:r>
            <a:endParaRPr lang="nl-NL" sz="2800" dirty="0"/>
          </a:p>
        </p:txBody>
      </p:sp>
      <p:sp>
        <p:nvSpPr>
          <p:cNvPr id="4" name="Tijdelijke aanduiding voor inhoud 2">
            <a:extLst>
              <a:ext uri="{FF2B5EF4-FFF2-40B4-BE49-F238E27FC236}">
                <a16:creationId xmlns:a16="http://schemas.microsoft.com/office/drawing/2014/main" id="{92B376C9-5119-2DE1-0352-CF0FC104E316}"/>
              </a:ext>
            </a:extLst>
          </p:cNvPr>
          <p:cNvSpPr txBox="1">
            <a:spLocks/>
          </p:cNvSpPr>
          <p:nvPr/>
        </p:nvSpPr>
        <p:spPr>
          <a:xfrm>
            <a:off x="828932" y="3562577"/>
            <a:ext cx="10838935" cy="303564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a:latin typeface="Calibri" panose="020F0502020204030204" pitchFamily="34" charset="0"/>
                <a:cs typeface="Times New Roman" panose="02020603050405020304" pitchFamily="18" charset="0"/>
              </a:rPr>
              <a:t>Sāksim ar divām unikālām olbaltumvienu jeb proteīnu grupām mūsu ķermenī. Tām raksturīga visaugstākā polimorfismu pakāpe (jeb atšķirības starp indivīdiem) un tās ir unikālas, jo gandrīz visi pārējie proteīni mūsu ķermenī praktiski neatšķiras starp dažādiem cilvēkiem.  Šie polimorfie proteīni ir tā saucamie transplantācijas antigēni, arī dēvēti par galvenajiem audu saderības kompleksiem (no angļu valodas, major histocompatibility complex, MHC), kas veido divu tipu molekulas sauktas par MHC I un MHC II. Cilvēkos tos dēvē par I un II klases cilvēka leikocītu antigēniem (no angļu valodas, human leucocyte antigen, HLA).</a:t>
            </a:r>
            <a:endParaRPr lang="lv-LV" dirty="0"/>
          </a:p>
        </p:txBody>
      </p:sp>
    </p:spTree>
    <p:extLst>
      <p:ext uri="{BB962C8B-B14F-4D97-AF65-F5344CB8AC3E}">
        <p14:creationId xmlns:p14="http://schemas.microsoft.com/office/powerpoint/2010/main" val="304203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50A2AED2-302E-4963-A714-B91B1E128A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7591" y="517525"/>
            <a:ext cx="5642905" cy="3610711"/>
          </a:xfrm>
        </p:spPr>
      </p:pic>
      <p:sp>
        <p:nvSpPr>
          <p:cNvPr id="2" name="Titel 1">
            <a:extLst>
              <a:ext uri="{FF2B5EF4-FFF2-40B4-BE49-F238E27FC236}">
                <a16:creationId xmlns:a16="http://schemas.microsoft.com/office/drawing/2014/main" id="{290B6707-B399-E57B-2DF2-02A439DDF14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5. bilde</a:t>
            </a:r>
            <a:endParaRPr lang="nl-NL" sz="2800" dirty="0"/>
          </a:p>
        </p:txBody>
      </p:sp>
      <p:sp>
        <p:nvSpPr>
          <p:cNvPr id="3" name="Tijdelijke aanduiding voor inhoud 2">
            <a:extLst>
              <a:ext uri="{FF2B5EF4-FFF2-40B4-BE49-F238E27FC236}">
                <a16:creationId xmlns:a16="http://schemas.microsoft.com/office/drawing/2014/main" id="{4163449B-4012-C7FD-AFB9-68856C635C92}"/>
              </a:ext>
            </a:extLst>
          </p:cNvPr>
          <p:cNvSpPr txBox="1">
            <a:spLocks/>
          </p:cNvSpPr>
          <p:nvPr/>
        </p:nvSpPr>
        <p:spPr>
          <a:xfrm>
            <a:off x="838200" y="4327526"/>
            <a:ext cx="10515600" cy="2116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dirty="0"/>
              <a:t>Vissvarīgākās HLA molekulas transplantācijā ir HLA-A, HLA-B un HLA-C, kas ir MHC I klases molekulas, kā arī HLA-DR, HLA-DQ un HLA-DP , kas ir MHC II klases molekulas. HLA-A, -B un -C sastopamas uz praktiski visu šūnu virsmas (izņemot sarkanās asins šūnas), kamēr HLA-DR, HLA-DQ un HLA-DP veidojas, galvenokārt, uz imūnšūnu virsmas.</a:t>
            </a:r>
          </a:p>
        </p:txBody>
      </p:sp>
    </p:spTree>
    <p:extLst>
      <p:ext uri="{BB962C8B-B14F-4D97-AF65-F5344CB8AC3E}">
        <p14:creationId xmlns:p14="http://schemas.microsoft.com/office/powerpoint/2010/main" val="1925597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66B0D1A-5FD6-4194-82BC-E799BB4B25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3415" y="443438"/>
            <a:ext cx="4466869" cy="2985562"/>
          </a:xfrm>
        </p:spPr>
      </p:pic>
      <p:sp>
        <p:nvSpPr>
          <p:cNvPr id="3" name="Titel 1">
            <a:extLst>
              <a:ext uri="{FF2B5EF4-FFF2-40B4-BE49-F238E27FC236}">
                <a16:creationId xmlns:a16="http://schemas.microsoft.com/office/drawing/2014/main" id="{755737D1-B80F-D1E7-C2CD-C9BAF8E4347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6. bilde</a:t>
            </a:r>
            <a:endParaRPr lang="nl-NL" sz="2800" dirty="0"/>
          </a:p>
        </p:txBody>
      </p:sp>
      <p:sp>
        <p:nvSpPr>
          <p:cNvPr id="4" name="Tijdelijke aanduiding voor inhoud 2">
            <a:extLst>
              <a:ext uri="{FF2B5EF4-FFF2-40B4-BE49-F238E27FC236}">
                <a16:creationId xmlns:a16="http://schemas.microsoft.com/office/drawing/2014/main" id="{DB453539-2942-47F4-FAB8-2210B118CF3B}"/>
              </a:ext>
            </a:extLst>
          </p:cNvPr>
          <p:cNvSpPr txBox="1">
            <a:spLocks/>
          </p:cNvSpPr>
          <p:nvPr/>
        </p:nvSpPr>
        <p:spPr>
          <a:xfrm>
            <a:off x="764058" y="3557341"/>
            <a:ext cx="11123141" cy="308441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dirty="0">
                <a:latin typeface="Calibri" panose="020F0502020204030204" pitchFamily="34" charset="0"/>
                <a:cs typeface="Times New Roman" panose="02020603050405020304" pitchFamily="18" charset="0"/>
              </a:rPr>
              <a:t>HLA molekulas ir tik </a:t>
            </a:r>
            <a:r>
              <a:rPr lang="lv-LV" dirty="0" err="1">
                <a:latin typeface="Calibri" panose="020F0502020204030204" pitchFamily="34" charset="0"/>
                <a:cs typeface="Times New Roman" panose="02020603050405020304" pitchFamily="18" charset="0"/>
              </a:rPr>
              <a:t>polimorfas</a:t>
            </a:r>
            <a:r>
              <a:rPr lang="lv-LV" dirty="0">
                <a:latin typeface="Calibri" panose="020F0502020204030204" pitchFamily="34" charset="0"/>
                <a:cs typeface="Times New Roman" panose="02020603050405020304" pitchFamily="18" charset="0"/>
              </a:rPr>
              <a:t>, ka grūtnieces bieži veido antivielas pret bērna tēva atšķirīgajām HLA molekulām. Šādas antivielas tika izmantotas paternitātes noteikšanā agrākos laikos pirms bija pieejami ģenētiskie testi. Grūtnieču serumus (kas satur šīs antivielas) izmantoja arī transplantācijās. Darba grupu sanāksmēs laboratorijas mainījās ar dažādiem grūtnieču serumiem, testēja tos, un dažādās novērotās reakcijas ieguva nosaukumus pēc attiecīgās HLA darba grupas. Kā rezultātā HLA-A, -B un -C tipi, kā arī to </a:t>
            </a:r>
            <a:r>
              <a:rPr lang="lv-LV" dirty="0" err="1">
                <a:latin typeface="Calibri" panose="020F0502020204030204" pitchFamily="34" charset="0"/>
                <a:cs typeface="Times New Roman" panose="02020603050405020304" pitchFamily="18" charset="0"/>
              </a:rPr>
              <a:t>apakštipi</a:t>
            </a:r>
            <a:r>
              <a:rPr lang="lv-LV" dirty="0">
                <a:latin typeface="Calibri" panose="020F0502020204030204" pitchFamily="34" charset="0"/>
                <a:cs typeface="Times New Roman" panose="02020603050405020304" pitchFamily="18" charset="0"/>
              </a:rPr>
              <a:t>, tika identificēti un numurēti pēc kārtas, piemēram, HLA-A1, A2 un tā tālāk. Līdzīgi notika arī ar </a:t>
            </a:r>
            <a:r>
              <a:rPr lang="lv-LV" dirty="0"/>
              <a:t>HLA-DR, HLA-DQ un HLA-DP molekulām. </a:t>
            </a:r>
            <a:r>
              <a:rPr lang="lv-LV" dirty="0" err="1"/>
              <a:t>Tapēc</a:t>
            </a:r>
            <a:r>
              <a:rPr lang="lv-LV" dirty="0"/>
              <a:t> tavos audos var atrasties (piemēram) </a:t>
            </a:r>
            <a:r>
              <a:rPr lang="lv-LV" dirty="0">
                <a:solidFill>
                  <a:srgbClr val="212121"/>
                </a:solidFill>
                <a:latin typeface="wf_segoe-ui_normal"/>
              </a:rPr>
              <a:t>HLA-A1, -B8, -Cw7, -DR3, -DQ2 un DPw1 proteīni no mātes puses un  HLA-A2, -B27, -Cw1, -DR4, -DQ3 un DPw4</a:t>
            </a:r>
            <a:r>
              <a:rPr lang="lv-LV" dirty="0">
                <a:latin typeface="Calibri" panose="020F0502020204030204" pitchFamily="34" charset="0"/>
                <a:ea typeface="Calibri" panose="020F0502020204030204" pitchFamily="34" charset="0"/>
                <a:cs typeface="Times New Roman" panose="02020603050405020304" pitchFamily="18" charset="0"/>
              </a:rPr>
              <a:t> proteīni no tēva puses.</a:t>
            </a:r>
            <a:endParaRPr lang="lv-LV" dirty="0"/>
          </a:p>
        </p:txBody>
      </p:sp>
    </p:spTree>
    <p:extLst>
      <p:ext uri="{BB962C8B-B14F-4D97-AF65-F5344CB8AC3E}">
        <p14:creationId xmlns:p14="http://schemas.microsoft.com/office/powerpoint/2010/main" val="174664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4C465669-542E-4172-B591-9F6547DCE2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5194" y="737217"/>
            <a:ext cx="5184027" cy="3883154"/>
          </a:xfrm>
        </p:spPr>
      </p:pic>
      <p:sp>
        <p:nvSpPr>
          <p:cNvPr id="2" name="Titel 1">
            <a:extLst>
              <a:ext uri="{FF2B5EF4-FFF2-40B4-BE49-F238E27FC236}">
                <a16:creationId xmlns:a16="http://schemas.microsoft.com/office/drawing/2014/main" id="{385B7B3E-75F2-FAAA-3A75-305566C9D9EA}"/>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7. bilde</a:t>
            </a:r>
            <a:endParaRPr lang="nl-NL" sz="2800" dirty="0"/>
          </a:p>
        </p:txBody>
      </p:sp>
      <p:sp>
        <p:nvSpPr>
          <p:cNvPr id="3" name="Tijdelijke aanduiding voor inhoud 2">
            <a:extLst>
              <a:ext uri="{FF2B5EF4-FFF2-40B4-BE49-F238E27FC236}">
                <a16:creationId xmlns:a16="http://schemas.microsoft.com/office/drawing/2014/main" id="{B03B7703-9B09-7DFE-4AEC-32E176CEDA9B}"/>
              </a:ext>
            </a:extLst>
          </p:cNvPr>
          <p:cNvSpPr txBox="1">
            <a:spLocks/>
          </p:cNvSpPr>
          <p:nvPr/>
        </p:nvSpPr>
        <p:spPr>
          <a:xfrm>
            <a:off x="990600" y="4914814"/>
            <a:ext cx="105156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err="1">
                <a:latin typeface="Calibri" panose="020F0502020204030204" pitchFamily="34" charset="0"/>
                <a:cs typeface="Times New Roman" panose="02020603050405020304" pitchFamily="18" charset="0"/>
              </a:rPr>
              <a:t>Mūsdienās</a:t>
            </a:r>
            <a:r>
              <a:rPr lang="en-US" i="1" dirty="0">
                <a:latin typeface="Calibri" panose="020F0502020204030204" pitchFamily="34" charset="0"/>
                <a:cs typeface="Times New Roman" panose="02020603050405020304" pitchFamily="18" charset="0"/>
              </a:rPr>
              <a:t>, HLA </a:t>
            </a:r>
            <a:r>
              <a:rPr lang="en-US" i="1" dirty="0" err="1">
                <a:latin typeface="Calibri" panose="020F0502020204030204" pitchFamily="34" charset="0"/>
                <a:cs typeface="Times New Roman" panose="02020603050405020304" pitchFamily="18" charset="0"/>
              </a:rPr>
              <a:t>tipēšanu</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rutīnā</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veic</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izmantojot</a:t>
            </a:r>
            <a:r>
              <a:rPr lang="en-US" i="1" dirty="0">
                <a:latin typeface="Calibri" panose="020F0502020204030204" pitchFamily="34" charset="0"/>
                <a:cs typeface="Times New Roman" panose="02020603050405020304" pitchFamily="18" charset="0"/>
              </a:rPr>
              <a:t> DNS </a:t>
            </a:r>
            <a:r>
              <a:rPr lang="en-US" i="1" dirty="0" err="1">
                <a:latin typeface="Calibri" panose="020F0502020204030204" pitchFamily="34" charset="0"/>
                <a:cs typeface="Times New Roman" panose="02020603050405020304" pitchFamily="18" charset="0"/>
              </a:rPr>
              <a:t>analīzes</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Tiek</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lēsts</a:t>
            </a:r>
            <a:r>
              <a:rPr lang="en-US" i="1" dirty="0">
                <a:latin typeface="Calibri" panose="020F0502020204030204" pitchFamily="34" charset="0"/>
                <a:cs typeface="Times New Roman" panose="02020603050405020304" pitchFamily="18" charset="0"/>
              </a:rPr>
              <a:t>, ka </a:t>
            </a:r>
            <a:r>
              <a:rPr lang="en-US" i="1" dirty="0" err="1">
                <a:latin typeface="Calibri" panose="020F0502020204030204" pitchFamily="34" charset="0"/>
                <a:cs typeface="Times New Roman" panose="02020603050405020304" pitchFamily="18" charset="0"/>
              </a:rPr>
              <a:t>sievietes</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spēj</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atšķirt</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vīriešu</a:t>
            </a:r>
            <a:r>
              <a:rPr lang="en-US" i="1" dirty="0">
                <a:latin typeface="Calibri" panose="020F0502020204030204" pitchFamily="34" charset="0"/>
                <a:cs typeface="Times New Roman" panose="02020603050405020304" pitchFamily="18" charset="0"/>
              </a:rPr>
              <a:t> HLA </a:t>
            </a:r>
            <a:r>
              <a:rPr lang="en-US" i="1" dirty="0" err="1">
                <a:latin typeface="Calibri" panose="020F0502020204030204" pitchFamily="34" charset="0"/>
                <a:cs typeface="Times New Roman" panose="02020603050405020304" pitchFamily="18" charset="0"/>
              </a:rPr>
              <a:t>tipus</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pēc</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smaržas</a:t>
            </a:r>
            <a:r>
              <a:rPr lang="en-US" i="1" dirty="0">
                <a:latin typeface="Calibri" panose="020F0502020204030204" pitchFamily="34" charset="0"/>
                <a:cs typeface="Times New Roman" panose="02020603050405020304" pitchFamily="18" charset="0"/>
              </a:rPr>
              <a:t>, kas </a:t>
            </a:r>
            <a:r>
              <a:rPr lang="en-US" i="1" dirty="0" err="1">
                <a:latin typeface="Calibri" panose="020F0502020204030204" pitchFamily="34" charset="0"/>
                <a:cs typeface="Times New Roman" panose="02020603050405020304" pitchFamily="18" charset="0"/>
              </a:rPr>
              <a:t>veicina</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ģenētiski</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atšķirīgākā</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partnera</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izvēli</a:t>
            </a:r>
            <a:r>
              <a:rPr lang="en-US" i="1" dirty="0">
                <a:latin typeface="Calibri" panose="020F0502020204030204" pitchFamily="34" charset="0"/>
                <a:cs typeface="Times New Roman" panose="02020603050405020304" pitchFamily="18" charset="0"/>
              </a:rPr>
              <a:t>.</a:t>
            </a:r>
            <a:endParaRPr lang="nl-NL" dirty="0"/>
          </a:p>
        </p:txBody>
      </p:sp>
    </p:spTree>
    <p:extLst>
      <p:ext uri="{BB962C8B-B14F-4D97-AF65-F5344CB8AC3E}">
        <p14:creationId xmlns:p14="http://schemas.microsoft.com/office/powerpoint/2010/main" val="650260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57F1667F-9ECD-455F-ACBE-4E4A057A0D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4806" y="468316"/>
            <a:ext cx="4122388" cy="3337565"/>
          </a:xfrm>
        </p:spPr>
      </p:pic>
      <p:sp>
        <p:nvSpPr>
          <p:cNvPr id="2" name="Titel 1">
            <a:extLst>
              <a:ext uri="{FF2B5EF4-FFF2-40B4-BE49-F238E27FC236}">
                <a16:creationId xmlns:a16="http://schemas.microsoft.com/office/drawing/2014/main" id="{4C0C2AAA-0A8D-E9E9-3B72-47D9E839FD92}"/>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b="1" dirty="0">
                <a:solidFill>
                  <a:srgbClr val="00A185"/>
                </a:solidFill>
                <a:latin typeface="Open Sans" panose="020B0606030504020204" pitchFamily="34" charset="0"/>
                <a:ea typeface="Times New Roman" panose="02020603050405020304" pitchFamily="18" charset="0"/>
              </a:rPr>
              <a:t>8. bilde</a:t>
            </a:r>
            <a:endParaRPr lang="nl-NL" sz="2800" dirty="0"/>
          </a:p>
        </p:txBody>
      </p:sp>
      <p:sp>
        <p:nvSpPr>
          <p:cNvPr id="3" name="Tijdelijke aanduiding voor inhoud 2">
            <a:extLst>
              <a:ext uri="{FF2B5EF4-FFF2-40B4-BE49-F238E27FC236}">
                <a16:creationId xmlns:a16="http://schemas.microsoft.com/office/drawing/2014/main" id="{7616BEF3-D5C8-14BB-CD18-E15DD7B3CC4E}"/>
              </a:ext>
            </a:extLst>
          </p:cNvPr>
          <p:cNvSpPr txBox="1">
            <a:spLocks/>
          </p:cNvSpPr>
          <p:nvPr/>
        </p:nvSpPr>
        <p:spPr>
          <a:xfrm>
            <a:off x="838200" y="3805881"/>
            <a:ext cx="10515600" cy="29440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dirty="0"/>
              <a:t>HLA polimorfismi dažādo cilvēku populāciju. Taču tie ir milzīgs šķērslis veiksmīgai orgānu transplantācijai, kam nepieciešama pēc iespējas tuvāka saderība starp donora un recipienta HLA tipiem *. Gadījumos, kad perfekta saderība nav pieejama, tiek lietoti spēcīgi </a:t>
            </a:r>
            <a:r>
              <a:rPr lang="lv-LV" dirty="0" err="1"/>
              <a:t>imūnsupresējoši</a:t>
            </a:r>
            <a:r>
              <a:rPr lang="lv-LV" dirty="0"/>
              <a:t> medikamenti, lai novērstu transplantētā orgāna atgrūšanu.</a:t>
            </a:r>
          </a:p>
          <a:p>
            <a:pPr marL="0" indent="0">
              <a:buFont typeface="Arial" panose="020B0604020202020204" pitchFamily="34" charset="0"/>
              <a:buNone/>
            </a:pPr>
            <a:endParaRPr lang="lv-LV" sz="1700" dirty="0"/>
          </a:p>
          <a:p>
            <a:pPr marL="0" indent="0">
              <a:buFont typeface="Arial" panose="020B0604020202020204" pitchFamily="34" charset="0"/>
              <a:buNone/>
            </a:pPr>
            <a:r>
              <a:rPr lang="lv-LV" sz="1700" dirty="0"/>
              <a:t>*Perfektu HLA saderību atrast ir ļoti grūti. Visaugstākā iespējamība atrast labu saderību ir ģimenes locekļu starpā (starp māsām, brāļiem).</a:t>
            </a:r>
          </a:p>
        </p:txBody>
      </p:sp>
    </p:spTree>
    <p:extLst>
      <p:ext uri="{BB962C8B-B14F-4D97-AF65-F5344CB8AC3E}">
        <p14:creationId xmlns:p14="http://schemas.microsoft.com/office/powerpoint/2010/main" val="40061541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6097</TotalTime>
  <Words>2515</Words>
  <Application>Microsoft Macintosh PowerPoint</Application>
  <PresentationFormat>Widescreen</PresentationFormat>
  <Paragraphs>80</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BlinkMacSystemFont</vt:lpstr>
      <vt:lpstr>Calibri</vt:lpstr>
      <vt:lpstr>Calibri Light</vt:lpstr>
      <vt:lpstr>Open Sans</vt:lpstr>
      <vt:lpstr>wf_segoe-ui_normal</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Microsoft Office User</cp:lastModifiedBy>
  <cp:revision>42</cp:revision>
  <dcterms:created xsi:type="dcterms:W3CDTF">2022-03-12T15:41:54Z</dcterms:created>
  <dcterms:modified xsi:type="dcterms:W3CDTF">2023-07-21T09:14:35Z</dcterms:modified>
</cp:coreProperties>
</file>