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lvl="0">
      <a:defRPr lang="nl-NL"/>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14"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A7C72-5829-4B12-91B4-D4551A516BC1}"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B238D-5E67-4994-A694-BFBBC6E5E990}" type="slidenum">
              <a:rPr lang="en-US" smtClean="0"/>
              <a:t>‹#›</a:t>
            </a:fld>
            <a:endParaRPr lang="en-US"/>
          </a:p>
        </p:txBody>
      </p:sp>
    </p:spTree>
    <p:extLst>
      <p:ext uri="{BB962C8B-B14F-4D97-AF65-F5344CB8AC3E}">
        <p14:creationId xmlns:p14="http://schemas.microsoft.com/office/powerpoint/2010/main" val="295952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1B238D-5E67-4994-A694-BFBBC6E5E990}" type="slidenum">
              <a:rPr lang="en-US" smtClean="0"/>
              <a:t>17</a:t>
            </a:fld>
            <a:endParaRPr lang="en-US"/>
          </a:p>
        </p:txBody>
      </p:sp>
    </p:spTree>
    <p:extLst>
      <p:ext uri="{BB962C8B-B14F-4D97-AF65-F5344CB8AC3E}">
        <p14:creationId xmlns:p14="http://schemas.microsoft.com/office/powerpoint/2010/main" val="94305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29-03-2024</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29-03-2024</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90755" y="537290"/>
            <a:ext cx="12010490" cy="7848302"/>
          </a:xfrm>
          <a:prstGeom prst="rect">
            <a:avLst/>
          </a:prstGeom>
          <a:noFill/>
        </p:spPr>
        <p:txBody>
          <a:bodyPr wrap="square" rtlCol="0">
            <a:spAutoFit/>
          </a:bodyPr>
          <a:lstStyle/>
          <a:p>
            <a:pPr algn="ctr"/>
            <a:r>
              <a:rPr lang="lt-LT" sz="3200" dirty="0">
                <a:solidFill>
                  <a:srgbClr val="FF0000"/>
                </a:solidFill>
              </a:rPr>
              <a:t>HLA molekulės transplantacijos, </a:t>
            </a:r>
            <a:r>
              <a:rPr lang="lt-LT" sz="3200" dirty="0" err="1">
                <a:solidFill>
                  <a:srgbClr val="FF0000"/>
                </a:solidFill>
              </a:rPr>
              <a:t>autoimuniteto</a:t>
            </a:r>
            <a:r>
              <a:rPr lang="lt-LT" sz="3200" dirty="0">
                <a:solidFill>
                  <a:srgbClr val="FF0000"/>
                </a:solidFill>
              </a:rPr>
              <a:t> ir infekcijų prevencijos srityse.</a:t>
            </a:r>
          </a:p>
          <a:p>
            <a:pPr algn="ctr"/>
            <a:r>
              <a:rPr lang="lt-LT" sz="3200" dirty="0">
                <a:solidFill>
                  <a:srgbClr val="FF0000"/>
                </a:solidFill>
              </a:rPr>
              <a:t>Nuotykinis komiksas.</a:t>
            </a:r>
            <a:endParaRPr lang="nl-NL" sz="3200" dirty="0">
              <a:solidFill>
                <a:srgbClr val="FF0000"/>
              </a:solidFill>
            </a:endParaRPr>
          </a:p>
          <a:p>
            <a:pPr algn="ctr"/>
            <a:endParaRPr lang="nl-NL" sz="3200" dirty="0">
              <a:solidFill>
                <a:srgbClr val="FF0000"/>
              </a:solidFill>
            </a:endParaRPr>
          </a:p>
          <a:p>
            <a:pPr algn="ctr"/>
            <a:r>
              <a:rPr lang="lt-LT" sz="3200" dirty="0">
                <a:solidFill>
                  <a:srgbClr val="FF0000"/>
                </a:solidFill>
              </a:rPr>
              <a:t>Sukūrė:</a:t>
            </a:r>
            <a:endParaRPr lang="nl-NL" sz="3200" dirty="0">
              <a:solidFill>
                <a:srgbClr val="FF0000"/>
              </a:solidFill>
            </a:endParaRPr>
          </a:p>
          <a:p>
            <a:pPr algn="ctr"/>
            <a:endParaRPr lang="nl-NL" sz="3200" dirty="0">
              <a:solidFill>
                <a:srgbClr val="FF0000"/>
              </a:solidFill>
            </a:endParaRPr>
          </a:p>
          <a:p>
            <a:pPr algn="ctr"/>
            <a:r>
              <a:rPr lang="nl-NL" sz="3200" dirty="0">
                <a:solidFill>
                  <a:srgbClr val="FF0000"/>
                </a:solidFill>
              </a:rPr>
              <a:t>Eric Reits </a:t>
            </a:r>
            <a:r>
              <a:rPr lang="lt-LT" sz="3200" dirty="0">
                <a:solidFill>
                  <a:srgbClr val="FF0000"/>
                </a:solidFill>
              </a:rPr>
              <a:t>ir</a:t>
            </a:r>
            <a:r>
              <a:rPr lang="nl-NL" sz="3200" dirty="0">
                <a:solidFill>
                  <a:srgbClr val="FF0000"/>
                </a:solidFill>
              </a:rPr>
              <a:t> Jacques Neefjes</a:t>
            </a:r>
            <a:endParaRPr lang="lt-LT" sz="3200" dirty="0">
              <a:solidFill>
                <a:srgbClr val="FF0000"/>
              </a:solidFill>
            </a:endParaRPr>
          </a:p>
          <a:p>
            <a:pPr algn="ctr"/>
            <a:endParaRPr lang="nl-NL" sz="3200" dirty="0">
              <a:solidFill>
                <a:srgbClr val="FF0000"/>
              </a:solidFill>
            </a:endParaRPr>
          </a:p>
          <a:p>
            <a:pPr algn="ctr"/>
            <a:r>
              <a:rPr lang="lt-LT" b="0" i="0" dirty="0" err="1">
                <a:solidFill>
                  <a:srgbClr val="212121"/>
                </a:solidFill>
                <a:effectLst/>
                <a:latin typeface="BlinkMacSystemFont"/>
              </a:rPr>
              <a:t>Amsterdam</a:t>
            </a:r>
            <a:r>
              <a:rPr lang="lt-LT" b="0" i="0" dirty="0">
                <a:solidFill>
                  <a:srgbClr val="212121"/>
                </a:solidFill>
                <a:effectLst/>
                <a:latin typeface="BlinkMacSystemFont"/>
              </a:rPr>
              <a:t> UMC, Medicininės biologijos departamentas. Kontaktai: AMC, </a:t>
            </a:r>
            <a:r>
              <a:rPr lang="lt-LT" b="0" i="0" dirty="0" err="1">
                <a:solidFill>
                  <a:srgbClr val="212121"/>
                </a:solidFill>
                <a:effectLst/>
                <a:latin typeface="BlinkMacSystemFont"/>
              </a:rPr>
              <a:t>Meibergdreef</a:t>
            </a:r>
            <a:r>
              <a:rPr lang="lt-LT" b="0" i="0" dirty="0">
                <a:solidFill>
                  <a:srgbClr val="212121"/>
                </a:solidFill>
                <a:effectLst/>
                <a:latin typeface="BlinkMacSystemFont"/>
              </a:rPr>
              <a:t> 15, 1105 AZ Amsterdamas, Nyderlandai.</a:t>
            </a:r>
          </a:p>
          <a:p>
            <a:pPr algn="ctr"/>
            <a:r>
              <a:rPr lang="lt-LT" b="0" i="0" dirty="0">
                <a:solidFill>
                  <a:srgbClr val="212121"/>
                </a:solidFill>
                <a:effectLst/>
                <a:latin typeface="BlinkMacSystemFont"/>
              </a:rPr>
              <a:t>Ląstelių ir </a:t>
            </a:r>
            <a:r>
              <a:rPr lang="lt-LT" b="0" i="0" dirty="0">
                <a:effectLst/>
                <a:latin typeface="BlinkMacSystemFont"/>
              </a:rPr>
              <a:t>cheminės biologijos </a:t>
            </a:r>
            <a:r>
              <a:rPr lang="lt-LT" b="0" i="0" dirty="0">
                <a:solidFill>
                  <a:srgbClr val="212121"/>
                </a:solidFill>
                <a:effectLst/>
                <a:latin typeface="BlinkMacSystemFont"/>
              </a:rPr>
              <a:t>skyrius, ONCODE institutas, Leideno universiteto medicinos centras LUMC, Nyderlandai. </a:t>
            </a:r>
          </a:p>
          <a:p>
            <a:pPr algn="ctr"/>
            <a:r>
              <a:rPr lang="lt-LT" b="0" i="0" dirty="0">
                <a:solidFill>
                  <a:srgbClr val="212121"/>
                </a:solidFill>
                <a:effectLst/>
                <a:latin typeface="BlinkMacSystemFont"/>
              </a:rPr>
              <a:t>Kontaktai: </a:t>
            </a:r>
            <a:r>
              <a:rPr lang="lt-LT" b="0" i="0" u="sng" dirty="0">
                <a:solidFill>
                  <a:srgbClr val="212121"/>
                </a:solidFill>
                <a:effectLst/>
                <a:latin typeface="BlinkMacSystemFont"/>
              </a:rPr>
              <a:t>e.a.reits@amc.uva.nl </a:t>
            </a:r>
            <a:r>
              <a:rPr lang="lt-LT" b="0" i="0" dirty="0">
                <a:solidFill>
                  <a:srgbClr val="212121"/>
                </a:solidFill>
                <a:effectLst/>
                <a:latin typeface="BlinkMacSystemFont"/>
              </a:rPr>
              <a:t>arba </a:t>
            </a:r>
            <a:r>
              <a:rPr lang="lt-LT" b="0" i="0" u="sng" dirty="0">
                <a:solidFill>
                  <a:srgbClr val="212121"/>
                </a:solidFill>
                <a:effectLst/>
                <a:latin typeface="BlinkMacSystemFont"/>
              </a:rPr>
              <a:t>j.j.c.neefjes@lumc.nl</a:t>
            </a:r>
            <a:endParaRPr lang="nl-NL" sz="3200" u="sng" dirty="0">
              <a:solidFill>
                <a:srgbClr val="FF0000"/>
              </a:solidFill>
            </a:endParaRPr>
          </a:p>
          <a:p>
            <a:pPr algn="ctr"/>
            <a:endParaRPr lang="lt-LT" sz="1600" dirty="0">
              <a:solidFill>
                <a:srgbClr val="FF0000"/>
              </a:solidFill>
            </a:endParaRPr>
          </a:p>
          <a:p>
            <a:pPr algn="ctr"/>
            <a:endParaRPr lang="lt-LT" sz="1600" dirty="0">
              <a:solidFill>
                <a:srgbClr val="FF0000"/>
              </a:solidFill>
            </a:endParaRPr>
          </a:p>
          <a:p>
            <a:pPr algn="ctr"/>
            <a:endParaRPr lang="lt-LT" sz="1600" dirty="0">
              <a:solidFill>
                <a:srgbClr val="FF0000"/>
              </a:solidFill>
            </a:endParaRPr>
          </a:p>
          <a:p>
            <a:pPr algn="ctr"/>
            <a:endParaRPr lang="lt-LT" sz="1600" dirty="0">
              <a:solidFill>
                <a:srgbClr val="FF0000"/>
              </a:solidFill>
            </a:endParaRPr>
          </a:p>
          <a:p>
            <a:pPr algn="ctr"/>
            <a:r>
              <a:rPr lang="lt-LT" sz="1600" dirty="0">
                <a:solidFill>
                  <a:srgbClr val="FF0000"/>
                </a:solidFill>
              </a:rPr>
              <a:t>Į lietuvių kalbą vertė Rūta Puzinaitė</a:t>
            </a:r>
            <a:endParaRPr lang="nl-NL" sz="16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5A3058-6DC4-49E9-AA5F-0447D135A995}"/>
              </a:ext>
            </a:extLst>
          </p:cNvPr>
          <p:cNvSpPr>
            <a:spLocks noGrp="1"/>
          </p:cNvSpPr>
          <p:nvPr>
            <p:ph idx="1"/>
          </p:nvPr>
        </p:nvSpPr>
        <p:spPr>
          <a:xfrm>
            <a:off x="838200" y="1983403"/>
            <a:ext cx="10515600" cy="4351338"/>
          </a:xfrm>
        </p:spPr>
        <p:txBody>
          <a:bodyPr>
            <a:normAutofit/>
          </a:bodyPr>
          <a:lstStyle/>
          <a:p>
            <a:pPr marL="0" indent="0">
              <a:buNone/>
            </a:pPr>
            <a:r>
              <a:rPr lang="lt-LT" b="0" i="1" u="none" strike="noStrike" dirty="0">
                <a:solidFill>
                  <a:srgbClr val="000000"/>
                </a:solidFill>
                <a:effectLst/>
              </a:rPr>
              <a:t>Darvinas būtų suglumęs. Be abejo, užuosti tobulą partnerį, išvengti audinių transplantacijos ar surasti tikrąjį tėvą negali būti pagrindinės evoliucinės HLA polimorfizmo priežastys.</a:t>
            </a:r>
            <a:endParaRPr lang="nl-NL" sz="4000" i="1" dirty="0"/>
          </a:p>
        </p:txBody>
      </p:sp>
      <p:sp>
        <p:nvSpPr>
          <p:cNvPr id="5" name="Titel 1">
            <a:extLst>
              <a:ext uri="{FF2B5EF4-FFF2-40B4-BE49-F238E27FC236}">
                <a16:creationId xmlns:a16="http://schemas.microsoft.com/office/drawing/2014/main" id="{25C66169-9087-4ACF-8007-5DA9F557E67E}"/>
              </a:ext>
            </a:extLst>
          </p:cNvPr>
          <p:cNvSpPr>
            <a:spLocks noGrp="1"/>
          </p:cNvSpPr>
          <p:nvPr>
            <p:ph type="title"/>
          </p:nvPr>
        </p:nvSpPr>
        <p:spPr>
          <a:xfrm>
            <a:off x="838200" y="365125"/>
            <a:ext cx="10515600" cy="1325563"/>
          </a:xfrm>
        </p:spPr>
        <p:txBody>
          <a:bodyPr/>
          <a:lstStyle/>
          <a:p>
            <a:r>
              <a:rPr lang="en-US" dirty="0"/>
              <a:t>9</a:t>
            </a:r>
            <a:r>
              <a:rPr lang="lt-LT" dirty="0"/>
              <a:t> skaidrė</a:t>
            </a:r>
            <a:endParaRPr lang="nl-NL" dirty="0"/>
          </a:p>
        </p:txBody>
      </p:sp>
      <p:pic>
        <p:nvPicPr>
          <p:cNvPr id="6" name="Tijdelijke aanduiding voor inhoud 4">
            <a:extLst>
              <a:ext uri="{FF2B5EF4-FFF2-40B4-BE49-F238E27FC236}">
                <a16:creationId xmlns:a16="http://schemas.microsoft.com/office/drawing/2014/main" id="{E9EF52D3-E842-4F50-B453-F5E364340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901" y="3283527"/>
            <a:ext cx="4048060" cy="3132428"/>
          </a:xfrm>
          <a:prstGeom prst="rect">
            <a:avLst/>
          </a:prstGeom>
        </p:spPr>
      </p:pic>
    </p:spTree>
    <p:extLst>
      <p:ext uri="{BB962C8B-B14F-4D97-AF65-F5344CB8AC3E}">
        <p14:creationId xmlns:p14="http://schemas.microsoft.com/office/powerpoint/2010/main" val="3469446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7AA19-250B-49FE-BE07-623C004E14F6}"/>
              </a:ext>
            </a:extLst>
          </p:cNvPr>
          <p:cNvSpPr>
            <a:spLocks noGrp="1"/>
          </p:cNvSpPr>
          <p:nvPr>
            <p:ph type="title"/>
          </p:nvPr>
        </p:nvSpPr>
        <p:spPr/>
        <p:txBody>
          <a:bodyPr/>
          <a:lstStyle/>
          <a:p>
            <a:r>
              <a:rPr lang="en-US" dirty="0"/>
              <a:t>10</a:t>
            </a:r>
            <a:r>
              <a:rPr lang="lt-LT" dirty="0"/>
              <a:t> skaidrė</a:t>
            </a:r>
            <a:endParaRPr lang="nl-NL" dirty="0"/>
          </a:p>
        </p:txBody>
      </p:sp>
      <p:sp>
        <p:nvSpPr>
          <p:cNvPr id="3" name="Tijdelijke aanduiding voor inhoud 2">
            <a:extLst>
              <a:ext uri="{FF2B5EF4-FFF2-40B4-BE49-F238E27FC236}">
                <a16:creationId xmlns:a16="http://schemas.microsoft.com/office/drawing/2014/main" id="{6B53EF20-B969-4EC6-AD61-06EA03667D6B}"/>
              </a:ext>
            </a:extLst>
          </p:cNvPr>
          <p:cNvSpPr>
            <a:spLocks noGrp="1"/>
          </p:cNvSpPr>
          <p:nvPr>
            <p:ph idx="1"/>
          </p:nvPr>
        </p:nvSpPr>
        <p:spPr>
          <a:xfrm>
            <a:off x="838200" y="1476304"/>
            <a:ext cx="10515600" cy="4351338"/>
          </a:xfrm>
        </p:spPr>
        <p:txBody>
          <a:bodyPr>
            <a:normAutofit/>
          </a:bodyPr>
          <a:lstStyle/>
          <a:p>
            <a:pPr marL="0" indent="0">
              <a:buNone/>
            </a:pPr>
            <a:r>
              <a:rPr lang="lt-LT" b="0" i="1" u="none" strike="noStrike" dirty="0">
                <a:solidFill>
                  <a:srgbClr val="000000"/>
                </a:solidFill>
                <a:effectLst/>
              </a:rPr>
              <a:t>Tačiau yra dar vienas veiksnys.  Gamtoje gausu virusų ir kitų mikrobinių patogenų. Korona, gripas, </a:t>
            </a:r>
            <a:r>
              <a:rPr lang="lt-LT" b="0" i="1" u="none" strike="noStrike" dirty="0" err="1">
                <a:solidFill>
                  <a:srgbClr val="000000"/>
                </a:solidFill>
                <a:effectLst/>
              </a:rPr>
              <a:t>Ebola</a:t>
            </a:r>
            <a:r>
              <a:rPr lang="lt-LT" b="0" i="1" u="none" strike="noStrike" dirty="0">
                <a:solidFill>
                  <a:srgbClr val="000000"/>
                </a:solidFill>
                <a:effectLst/>
              </a:rPr>
              <a:t>, raupai ir daugelis kitų virusų naudojasi mūsų ląstelėmis, kad sukurtų savo šeimas. Net </a:t>
            </a:r>
            <a:r>
              <a:rPr lang="lt-LT" b="0" i="1" u="none" strike="noStrike" dirty="0">
                <a:effectLst/>
              </a:rPr>
              <a:t>save </a:t>
            </a:r>
            <a:r>
              <a:rPr lang="en-US" b="0" i="1" u="none" strike="noStrike" dirty="0" err="1">
                <a:effectLst/>
              </a:rPr>
              <a:t>limituojan</a:t>
            </a:r>
            <a:r>
              <a:rPr lang="lt-LT" b="0" i="1" u="none" strike="noStrike" dirty="0" err="1">
                <a:effectLst/>
              </a:rPr>
              <a:t>čios</a:t>
            </a:r>
            <a:r>
              <a:rPr lang="lt-LT" b="0" i="1" u="none" strike="noStrike" dirty="0">
                <a:effectLst/>
              </a:rPr>
              <a:t> infekcijos </a:t>
            </a:r>
            <a:r>
              <a:rPr lang="lt-LT" b="0" i="1" u="none" strike="noStrike" dirty="0">
                <a:solidFill>
                  <a:srgbClr val="000000"/>
                </a:solidFill>
                <a:effectLst/>
              </a:rPr>
              <a:t>būtų mirtinos be imuninės sistemos. O klausimas paprastas: kaip imuninė sistema gali aptikti ląstelėse slypinčius virusus, kad galėtų juos sunaikinti, kol jie dar nespėjo nužudyti mūsų?</a:t>
            </a:r>
            <a:endParaRPr lang="nl-NL" sz="4000" i="1" dirty="0"/>
          </a:p>
        </p:txBody>
      </p:sp>
      <p:pic>
        <p:nvPicPr>
          <p:cNvPr id="4" name="Tijdelijke aanduiding voor inhoud 4">
            <a:extLst>
              <a:ext uri="{FF2B5EF4-FFF2-40B4-BE49-F238E27FC236}">
                <a16:creationId xmlns:a16="http://schemas.microsoft.com/office/drawing/2014/main" id="{712413CF-FE7A-4CEE-B8C7-63A586DA0D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27" y="4258274"/>
            <a:ext cx="3422073" cy="2380074"/>
          </a:xfrm>
          <a:prstGeom prst="rect">
            <a:avLst/>
          </a:prstGeom>
        </p:spPr>
      </p:pic>
    </p:spTree>
    <p:extLst>
      <p:ext uri="{BB962C8B-B14F-4D97-AF65-F5344CB8AC3E}">
        <p14:creationId xmlns:p14="http://schemas.microsoft.com/office/powerpoint/2010/main" val="3097749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A2A7-3134-48B5-A3E6-327B81EFEAE5}"/>
              </a:ext>
            </a:extLst>
          </p:cNvPr>
          <p:cNvSpPr>
            <a:spLocks noGrp="1"/>
          </p:cNvSpPr>
          <p:nvPr>
            <p:ph type="title"/>
          </p:nvPr>
        </p:nvSpPr>
        <p:spPr/>
        <p:txBody>
          <a:bodyPr/>
          <a:lstStyle/>
          <a:p>
            <a:r>
              <a:rPr lang="en-US" dirty="0"/>
              <a:t>11</a:t>
            </a:r>
            <a:r>
              <a:rPr lang="lt-LT" dirty="0"/>
              <a:t> skaidrė</a:t>
            </a:r>
            <a:endParaRPr lang="nl-NL" dirty="0"/>
          </a:p>
        </p:txBody>
      </p:sp>
      <p:sp>
        <p:nvSpPr>
          <p:cNvPr id="3" name="Tijdelijke aanduiding voor inhoud 2">
            <a:extLst>
              <a:ext uri="{FF2B5EF4-FFF2-40B4-BE49-F238E27FC236}">
                <a16:creationId xmlns:a16="http://schemas.microsoft.com/office/drawing/2014/main" id="{9E6DF263-9B0B-411D-A83D-05499C478306}"/>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Kad sumažintų virusų daromą žalą, imuninė sistema sukūrė daugybę ginklų. </a:t>
            </a:r>
            <a:r>
              <a:rPr lang="lt-LT" b="0" i="1" u="none" strike="noStrike" dirty="0" err="1">
                <a:solidFill>
                  <a:srgbClr val="000000"/>
                </a:solidFill>
                <a:effectLst/>
              </a:rPr>
              <a:t>Makrofagai</a:t>
            </a:r>
            <a:r>
              <a:rPr lang="lt-LT" b="0" i="1" u="none" strike="noStrike" dirty="0">
                <a:solidFill>
                  <a:srgbClr val="000000"/>
                </a:solidFill>
                <a:effectLst/>
              </a:rPr>
              <a:t> minta bakterijomis ir virusais, </a:t>
            </a:r>
            <a:r>
              <a:rPr lang="lt-LT" b="0" i="1" u="none" strike="noStrike" dirty="0" err="1">
                <a:solidFill>
                  <a:srgbClr val="000000"/>
                </a:solidFill>
                <a:effectLst/>
              </a:rPr>
              <a:t>neutrofilai</a:t>
            </a:r>
            <a:r>
              <a:rPr lang="lt-LT" b="0" i="1" u="none" strike="noStrike" dirty="0">
                <a:solidFill>
                  <a:srgbClr val="000000"/>
                </a:solidFill>
                <a:effectLst/>
              </a:rPr>
              <a:t> išskiria bakterijas naikinančias medžiagas, B ląstelės gamina antikūnus, T pagalbinės ląstelės padeda B ląstelėms ir kitoms ląstelėms, T žudikės žudo virusais užkrėstas ląsteles (ir net vėžines ląsteles).</a:t>
            </a:r>
            <a:endParaRPr lang="nl-NL" sz="4000" i="1" dirty="0"/>
          </a:p>
        </p:txBody>
      </p:sp>
      <p:pic>
        <p:nvPicPr>
          <p:cNvPr id="4" name="Tijdelijke aanduiding voor inhoud 4">
            <a:extLst>
              <a:ext uri="{FF2B5EF4-FFF2-40B4-BE49-F238E27FC236}">
                <a16:creationId xmlns:a16="http://schemas.microsoft.com/office/drawing/2014/main" id="{BB8E5037-1374-45B3-9299-1DD679B89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81" y="3964564"/>
            <a:ext cx="4807444" cy="2893436"/>
          </a:xfrm>
          <a:prstGeom prst="rect">
            <a:avLst/>
          </a:prstGeom>
        </p:spPr>
      </p:pic>
    </p:spTree>
    <p:extLst>
      <p:ext uri="{BB962C8B-B14F-4D97-AF65-F5344CB8AC3E}">
        <p14:creationId xmlns:p14="http://schemas.microsoft.com/office/powerpoint/2010/main" val="384938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3C3593-A514-43F3-9C4F-54B350365BA4}"/>
              </a:ext>
            </a:extLst>
          </p:cNvPr>
          <p:cNvSpPr>
            <a:spLocks noGrp="1"/>
          </p:cNvSpPr>
          <p:nvPr>
            <p:ph type="title"/>
          </p:nvPr>
        </p:nvSpPr>
        <p:spPr/>
        <p:txBody>
          <a:bodyPr/>
          <a:lstStyle/>
          <a:p>
            <a:r>
              <a:rPr lang="en-US" dirty="0"/>
              <a:t>12</a:t>
            </a:r>
            <a:r>
              <a:rPr lang="lt-LT" dirty="0"/>
              <a:t> skaidrė</a:t>
            </a:r>
            <a:endParaRPr lang="nl-NL" dirty="0"/>
          </a:p>
        </p:txBody>
      </p:sp>
      <p:sp>
        <p:nvSpPr>
          <p:cNvPr id="3" name="Tijdelijke aanduiding voor inhoud 2">
            <a:extLst>
              <a:ext uri="{FF2B5EF4-FFF2-40B4-BE49-F238E27FC236}">
                <a16:creationId xmlns:a16="http://schemas.microsoft.com/office/drawing/2014/main" id="{AFFBCCE5-8C2A-4CEA-B7EC-815797D6A148}"/>
              </a:ext>
            </a:extLst>
          </p:cNvPr>
          <p:cNvSpPr>
            <a:spLocks noGrp="1"/>
          </p:cNvSpPr>
          <p:nvPr>
            <p:ph idx="1"/>
          </p:nvPr>
        </p:nvSpPr>
        <p:spPr>
          <a:xfrm>
            <a:off x="838200" y="1368541"/>
            <a:ext cx="9918843" cy="4351338"/>
          </a:xfrm>
        </p:spPr>
        <p:txBody>
          <a:bodyPr>
            <a:normAutofit/>
          </a:bodyPr>
          <a:lstStyle/>
          <a:p>
            <a:pPr marL="0" indent="0">
              <a:buNone/>
            </a:pPr>
            <a:r>
              <a:rPr lang="lt-LT" b="0" i="1" u="none" strike="noStrike" dirty="0">
                <a:solidFill>
                  <a:srgbClr val="000000"/>
                </a:solidFill>
                <a:effectLst/>
              </a:rPr>
              <a:t>Tačiau kaip T ląstelė žudikė sužino, ką žudyti? Virusas, esantis ląstelės viduje, yra apsaugotas nuo aptikimo, ar ne?  Iš tiesų, virusui dauginantis, mažos jo baltymų dalelės patenka į HLA-A, -B arba -C molekules, kurios jas perneša į ląstelės paviršių. T ląstelė žudikė atpažįsta šį nedidelį fragmentą pagal VIENĄ konkrečią HLA molekulę.  Šio reiškinio, vadinamo HLA apribojimu, atradimas buvo pakankamai svarbus, tad už jį net buvo skirtos dvi Nobelio premijos. Kiekviena skirtingo tipo MHC I klasės molekulė pateikia skirtingą peptidų repertuarą, todėl imuninė sistema turi daug taikinių, į kuriuos gali nusitaikyti ir naikinti juos gaminančias ląsteles.</a:t>
            </a:r>
          </a:p>
          <a:p>
            <a:pPr marL="0" indent="0">
              <a:buNone/>
            </a:pPr>
            <a:endParaRPr lang="nl-NL" i="1" dirty="0"/>
          </a:p>
        </p:txBody>
      </p:sp>
      <p:pic>
        <p:nvPicPr>
          <p:cNvPr id="4" name="Tijdelijke aanduiding voor inhoud 4">
            <a:extLst>
              <a:ext uri="{FF2B5EF4-FFF2-40B4-BE49-F238E27FC236}">
                <a16:creationId xmlns:a16="http://schemas.microsoft.com/office/drawing/2014/main" id="{6ACD1035-3A42-4664-8EE8-08ED18081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9197" y="4574919"/>
            <a:ext cx="2138417" cy="2026227"/>
          </a:xfrm>
          <a:prstGeom prst="rect">
            <a:avLst/>
          </a:prstGeom>
        </p:spPr>
      </p:pic>
    </p:spTree>
    <p:extLst>
      <p:ext uri="{BB962C8B-B14F-4D97-AF65-F5344CB8AC3E}">
        <p14:creationId xmlns:p14="http://schemas.microsoft.com/office/powerpoint/2010/main" val="264191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3F0-DFCC-4B85-81C4-7D296BCCA859}"/>
              </a:ext>
            </a:extLst>
          </p:cNvPr>
          <p:cNvSpPr>
            <a:spLocks noGrp="1"/>
          </p:cNvSpPr>
          <p:nvPr>
            <p:ph type="title"/>
          </p:nvPr>
        </p:nvSpPr>
        <p:spPr/>
        <p:txBody>
          <a:bodyPr/>
          <a:lstStyle/>
          <a:p>
            <a:r>
              <a:rPr lang="en-US" dirty="0"/>
              <a:t>13</a:t>
            </a:r>
            <a:r>
              <a:rPr lang="lt-LT" dirty="0"/>
              <a:t> skaidrė</a:t>
            </a:r>
            <a:endParaRPr lang="nl-NL" dirty="0"/>
          </a:p>
        </p:txBody>
      </p:sp>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910937" y="1368425"/>
            <a:ext cx="10515600" cy="3234748"/>
          </a:xfrm>
        </p:spPr>
        <p:txBody>
          <a:bodyPr>
            <a:normAutofit lnSpcReduction="10000"/>
          </a:bodyPr>
          <a:lstStyle/>
          <a:p>
            <a:pPr marL="0" indent="0">
              <a:buNone/>
            </a:pPr>
            <a:r>
              <a:rPr lang="lt-LT" b="0" i="1" u="none" strike="noStrike" dirty="0">
                <a:solidFill>
                  <a:srgbClr val="000000"/>
                </a:solidFill>
                <a:effectLst/>
              </a:rPr>
              <a:t>Tačiau kaip apskritai sukuriamas viruso fragmentas? Virusų baltymai, kaip ir bet kurie kiti ląstelėse esantys baltymai, yra skaidomi. Baltymus suskaido nuostabi </a:t>
            </a:r>
            <a:r>
              <a:rPr lang="lt-LT" b="0" i="1" u="none" strike="noStrike" dirty="0" err="1">
                <a:solidFill>
                  <a:srgbClr val="000000"/>
                </a:solidFill>
                <a:effectLst/>
              </a:rPr>
              <a:t>nano</a:t>
            </a:r>
            <a:r>
              <a:rPr lang="lt-LT" b="0" i="1" u="none" strike="noStrike" dirty="0">
                <a:solidFill>
                  <a:srgbClr val="000000"/>
                </a:solidFill>
                <a:effectLst/>
              </a:rPr>
              <a:t> mašina, vadinama </a:t>
            </a:r>
            <a:r>
              <a:rPr lang="lt-LT" b="0" i="1" u="none" strike="noStrike" dirty="0" err="1">
                <a:solidFill>
                  <a:srgbClr val="000000"/>
                </a:solidFill>
                <a:effectLst/>
              </a:rPr>
              <a:t>proteosoma</a:t>
            </a:r>
            <a:r>
              <a:rPr lang="lt-LT" b="0" i="1" u="none" strike="noStrike" dirty="0">
                <a:solidFill>
                  <a:srgbClr val="000000"/>
                </a:solidFill>
                <a:effectLst/>
              </a:rPr>
              <a:t>, kuri iš esmės yra baltymų šalinimo įrenginys (angl. </a:t>
            </a:r>
            <a:r>
              <a:rPr lang="lt-LT" b="0" i="1" u="none" strike="noStrike" dirty="0" err="1">
                <a:solidFill>
                  <a:srgbClr val="000000"/>
                </a:solidFill>
                <a:effectLst/>
              </a:rPr>
              <a:t>DisposeAll</a:t>
            </a:r>
            <a:r>
              <a:rPr lang="lt-LT" b="0" i="1" u="none" strike="noStrike" dirty="0">
                <a:solidFill>
                  <a:srgbClr val="000000"/>
                </a:solidFill>
                <a:effectLst/>
              </a:rPr>
              <a:t>). Kiti ląstelių fermentai fragmentų galūnes sutrumpina į mažesnius peptidus, kurių dalis iš </a:t>
            </a:r>
            <a:r>
              <a:rPr lang="lt-LT" b="0" i="1" u="none" strike="noStrike" dirty="0" err="1">
                <a:solidFill>
                  <a:srgbClr val="000000"/>
                </a:solidFill>
                <a:effectLst/>
              </a:rPr>
              <a:t>citozolio</a:t>
            </a:r>
            <a:r>
              <a:rPr lang="lt-LT" b="0" i="1" u="none" strike="noStrike" dirty="0">
                <a:solidFill>
                  <a:srgbClr val="000000"/>
                </a:solidFill>
                <a:effectLst/>
              </a:rPr>
              <a:t> patenka į </a:t>
            </a:r>
            <a:r>
              <a:rPr lang="lt-LT" b="0" i="1" u="none" strike="noStrike" dirty="0" err="1">
                <a:solidFill>
                  <a:srgbClr val="000000"/>
                </a:solidFill>
                <a:effectLst/>
              </a:rPr>
              <a:t>Endoplazminį</a:t>
            </a:r>
            <a:r>
              <a:rPr lang="lt-LT" b="0" i="1" u="none" strike="noStrike" dirty="0">
                <a:solidFill>
                  <a:srgbClr val="000000"/>
                </a:solidFill>
                <a:effectLst/>
              </a:rPr>
              <a:t> tinklą, kur gali prisijungti prie HLA molekulių. Kai prie HLA molekulės prisijungia peptidas, jis iš </a:t>
            </a:r>
            <a:r>
              <a:rPr lang="lt-LT" b="0" i="1" u="none" strike="noStrike" dirty="0" err="1">
                <a:solidFill>
                  <a:srgbClr val="000000"/>
                </a:solidFill>
                <a:effectLst/>
              </a:rPr>
              <a:t>Endoplazminio</a:t>
            </a:r>
            <a:r>
              <a:rPr lang="lt-LT" b="0" i="1" u="none" strike="noStrike" dirty="0">
                <a:solidFill>
                  <a:srgbClr val="000000"/>
                </a:solidFill>
                <a:effectLst/>
              </a:rPr>
              <a:t> tinklo nukeliauja į ląstelės paviršių, kur laukia, kol jį aptiks T ląstelės žudikės.</a:t>
            </a:r>
          </a:p>
          <a:p>
            <a:pPr marL="0" indent="0">
              <a:buNone/>
            </a:pPr>
            <a:endParaRPr lang="nl-NL" i="1" dirty="0"/>
          </a:p>
        </p:txBody>
      </p:sp>
      <p:pic>
        <p:nvPicPr>
          <p:cNvPr id="4" name="Tijdelijke aanduiding voor inhoud 5">
            <a:extLst>
              <a:ext uri="{FF2B5EF4-FFF2-40B4-BE49-F238E27FC236}">
                <a16:creationId xmlns:a16="http://schemas.microsoft.com/office/drawing/2014/main" id="{CEB44D2B-1C90-448E-91F9-28C40EA31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547" y="4479059"/>
            <a:ext cx="3389167" cy="2254827"/>
          </a:xfrm>
          <a:prstGeom prst="rect">
            <a:avLst/>
          </a:prstGeom>
        </p:spPr>
      </p:pic>
    </p:spTree>
    <p:extLst>
      <p:ext uri="{BB962C8B-B14F-4D97-AF65-F5344CB8AC3E}">
        <p14:creationId xmlns:p14="http://schemas.microsoft.com/office/powerpoint/2010/main" val="3593547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7620F-A680-40A8-AEEE-E7055E13AE3E}"/>
              </a:ext>
            </a:extLst>
          </p:cNvPr>
          <p:cNvSpPr>
            <a:spLocks noGrp="1"/>
          </p:cNvSpPr>
          <p:nvPr>
            <p:ph type="title"/>
          </p:nvPr>
        </p:nvSpPr>
        <p:spPr/>
        <p:txBody>
          <a:bodyPr/>
          <a:lstStyle/>
          <a:p>
            <a:r>
              <a:rPr lang="en-US" dirty="0"/>
              <a:t>14</a:t>
            </a:r>
            <a:r>
              <a:rPr lang="lt-LT" dirty="0"/>
              <a:t> skaidrė</a:t>
            </a:r>
            <a:endParaRPr lang="nl-NL" dirty="0"/>
          </a:p>
        </p:txBody>
      </p:sp>
      <p:sp>
        <p:nvSpPr>
          <p:cNvPr id="3" name="Tijdelijke aanduiding voor inhoud 2">
            <a:extLst>
              <a:ext uri="{FF2B5EF4-FFF2-40B4-BE49-F238E27FC236}">
                <a16:creationId xmlns:a16="http://schemas.microsoft.com/office/drawing/2014/main" id="{F00D4241-6572-415E-B1FF-9741DB58D9D4}"/>
              </a:ext>
            </a:extLst>
          </p:cNvPr>
          <p:cNvSpPr>
            <a:spLocks noGrp="1"/>
          </p:cNvSpPr>
          <p:nvPr>
            <p:ph idx="1"/>
          </p:nvPr>
        </p:nvSpPr>
        <p:spPr>
          <a:xfrm>
            <a:off x="838200" y="1337252"/>
            <a:ext cx="10515600" cy="4351338"/>
          </a:xfrm>
        </p:spPr>
        <p:txBody>
          <a:bodyPr>
            <a:noAutofit/>
          </a:bodyPr>
          <a:lstStyle/>
          <a:p>
            <a:pPr marL="0" indent="0">
              <a:buNone/>
            </a:pPr>
            <a:r>
              <a:rPr lang="lt-LT" sz="2400" b="0" i="1" u="none" strike="noStrike" dirty="0">
                <a:solidFill>
                  <a:srgbClr val="000000"/>
                </a:solidFill>
                <a:effectLst/>
              </a:rPr>
              <a:t>Grįžkime prie HLA polimorfizmo. Kaip visi gerai žinome iš COVID-19 ir gripo, virusai labai gerai keičiasi, kad išvengtų antikūnų atsako (pagalvokite apie alfa, delta, </a:t>
            </a:r>
            <a:r>
              <a:rPr lang="lt-LT" sz="2400" b="0" i="1" u="none" strike="noStrike" dirty="0" err="1">
                <a:solidFill>
                  <a:srgbClr val="000000"/>
                </a:solidFill>
                <a:effectLst/>
              </a:rPr>
              <a:t>omikron</a:t>
            </a:r>
            <a:r>
              <a:rPr lang="lt-LT" sz="2400" b="0" i="1" u="none" strike="noStrike" dirty="0">
                <a:solidFill>
                  <a:srgbClr val="000000"/>
                </a:solidFill>
                <a:effectLst/>
              </a:rPr>
              <a:t>....).  Kad T ląstelėms būtų sumažinta ši galimybė, kiekvienas iš skirtingų MHC alelių (genų atmainų) pateikia skirtingą peptidų rinkinį. Viename žmoguje pateikiama tiek daug peptidų, kad neaptikti viruso yra sunku.  HLA tipų skirtumai tarp žmonių reiškia, kad net jei taip ir atsitiktų, išsisukęs virusas kitame žmoguje nebeapsimetinės. Jei visi būtume HLA identiški, aptikimo išvengęs virusas nužudytų visą populiaciją, dabar jis nužudys "tik" kelis asmenis, kurių HLA molekulės nesugeba imuninei sistemai pateikti viruso peptidų. Taigi HLA polimorfizmas apsaugo populiaciją, atskiras individas yra mažiau svarbus. Tai įtikinamai paaiškina MHC polimorfizmo evoliuciją.</a:t>
            </a:r>
            <a:endParaRPr lang="nl-NL" sz="2400" i="1" dirty="0"/>
          </a:p>
        </p:txBody>
      </p:sp>
      <p:pic>
        <p:nvPicPr>
          <p:cNvPr id="4" name="Tijdelijke aanduiding voor inhoud 4">
            <a:extLst>
              <a:ext uri="{FF2B5EF4-FFF2-40B4-BE49-F238E27FC236}">
                <a16:creationId xmlns:a16="http://schemas.microsoft.com/office/drawing/2014/main" id="{2A0399F0-DB54-4A9C-A30E-3B5BA46CB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5086" y="4835360"/>
            <a:ext cx="2318212" cy="1825357"/>
          </a:xfrm>
          <a:prstGeom prst="rect">
            <a:avLst/>
          </a:prstGeom>
        </p:spPr>
      </p:pic>
    </p:spTree>
    <p:extLst>
      <p:ext uri="{BB962C8B-B14F-4D97-AF65-F5344CB8AC3E}">
        <p14:creationId xmlns:p14="http://schemas.microsoft.com/office/powerpoint/2010/main" val="3015380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232B7-12CF-45A0-A667-6EAAE359D964}"/>
              </a:ext>
            </a:extLst>
          </p:cNvPr>
          <p:cNvSpPr>
            <a:spLocks noGrp="1"/>
          </p:cNvSpPr>
          <p:nvPr>
            <p:ph type="title"/>
          </p:nvPr>
        </p:nvSpPr>
        <p:spPr/>
        <p:txBody>
          <a:bodyPr/>
          <a:lstStyle/>
          <a:p>
            <a:r>
              <a:rPr lang="en-US" dirty="0"/>
              <a:t>15</a:t>
            </a:r>
            <a:r>
              <a:rPr lang="lt-LT" dirty="0"/>
              <a:t> skaidrė</a:t>
            </a:r>
            <a:endParaRPr lang="nl-NL" dirty="0"/>
          </a:p>
        </p:txBody>
      </p:sp>
      <p:sp>
        <p:nvSpPr>
          <p:cNvPr id="3" name="Tijdelijke aanduiding voor inhoud 2">
            <a:extLst>
              <a:ext uri="{FF2B5EF4-FFF2-40B4-BE49-F238E27FC236}">
                <a16:creationId xmlns:a16="http://schemas.microsoft.com/office/drawing/2014/main" id="{4AD350C1-17D8-4973-9040-50DA10137582}"/>
              </a:ext>
            </a:extLst>
          </p:cNvPr>
          <p:cNvSpPr>
            <a:spLocks noGrp="1"/>
          </p:cNvSpPr>
          <p:nvPr>
            <p:ph idx="1"/>
          </p:nvPr>
        </p:nvSpPr>
        <p:spPr>
          <a:xfrm>
            <a:off x="838200" y="1690688"/>
            <a:ext cx="10515600" cy="4351338"/>
          </a:xfrm>
        </p:spPr>
        <p:txBody>
          <a:bodyPr>
            <a:normAutofit/>
          </a:bodyPr>
          <a:lstStyle/>
          <a:p>
            <a:pPr marL="0" indent="0">
              <a:buNone/>
            </a:pPr>
            <a:r>
              <a:rPr lang="lt-LT" b="0" i="1" u="none" strike="noStrike" dirty="0">
                <a:solidFill>
                  <a:srgbClr val="000000"/>
                </a:solidFill>
                <a:effectLst/>
              </a:rPr>
              <a:t>Deja, bloga žinia tau, mielas skaitytojau, jei tau prireiktų vieno ar dviejų naujų organų.  HLA polimorfizmas skatina rūšies populiacijos, o ne inkstų ligomis sergančio individo išlikimą. Transplantacijos atmetimas yra pasekmė to, kad imuninė sistema supainioja donoro organą su virusu užkrėstu organu ir atitinkamai į tai reaguoja atakuodama organą, dėl ko </a:t>
            </a:r>
            <a:r>
              <a:rPr lang="lt-LT" b="0" i="1" u="none" strike="noStrike" dirty="0" err="1">
                <a:solidFill>
                  <a:srgbClr val="000000"/>
                </a:solidFill>
                <a:effectLst/>
              </a:rPr>
              <a:t>transplantatas</a:t>
            </a:r>
            <a:r>
              <a:rPr lang="lt-LT" b="0" i="1" u="none" strike="noStrike" dirty="0">
                <a:solidFill>
                  <a:srgbClr val="000000"/>
                </a:solidFill>
                <a:effectLst/>
              </a:rPr>
              <a:t> būn</a:t>
            </a:r>
            <a:r>
              <a:rPr lang="lt-LT" i="1" dirty="0">
                <a:solidFill>
                  <a:srgbClr val="000000"/>
                </a:solidFill>
              </a:rPr>
              <a:t>a </a:t>
            </a:r>
            <a:r>
              <a:rPr lang="lt-LT" b="0" i="1" u="none" strike="noStrike" dirty="0">
                <a:solidFill>
                  <a:srgbClr val="000000"/>
                </a:solidFill>
                <a:effectLst/>
              </a:rPr>
              <a:t>atmetamas.</a:t>
            </a:r>
            <a:endParaRPr lang="nl-NL" sz="4000" i="1" dirty="0"/>
          </a:p>
        </p:txBody>
      </p:sp>
      <p:pic>
        <p:nvPicPr>
          <p:cNvPr id="4" name="Tijdelijke aanduiding voor inhoud 4">
            <a:extLst>
              <a:ext uri="{FF2B5EF4-FFF2-40B4-BE49-F238E27FC236}">
                <a16:creationId xmlns:a16="http://schemas.microsoft.com/office/drawing/2014/main" id="{13186194-16BD-4430-BA96-A0B0888B5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12" y="4135294"/>
            <a:ext cx="3929316" cy="2581996"/>
          </a:xfrm>
          <a:prstGeom prst="rect">
            <a:avLst/>
          </a:prstGeom>
        </p:spPr>
      </p:pic>
    </p:spTree>
    <p:extLst>
      <p:ext uri="{BB962C8B-B14F-4D97-AF65-F5344CB8AC3E}">
        <p14:creationId xmlns:p14="http://schemas.microsoft.com/office/powerpoint/2010/main" val="42634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8DE764-6B85-4117-9BE8-648C374E1E4D}"/>
              </a:ext>
            </a:extLst>
          </p:cNvPr>
          <p:cNvSpPr>
            <a:spLocks noGrp="1"/>
          </p:cNvSpPr>
          <p:nvPr>
            <p:ph type="title"/>
          </p:nvPr>
        </p:nvSpPr>
        <p:spPr/>
        <p:txBody>
          <a:bodyPr/>
          <a:lstStyle/>
          <a:p>
            <a:r>
              <a:rPr lang="en-US" dirty="0"/>
              <a:t>16</a:t>
            </a:r>
            <a:r>
              <a:rPr lang="lt-LT" dirty="0"/>
              <a:t> skaidrė</a:t>
            </a:r>
            <a:endParaRPr lang="nl-NL" dirty="0"/>
          </a:p>
        </p:txBody>
      </p:sp>
      <p:sp>
        <p:nvSpPr>
          <p:cNvPr id="3" name="Tijdelijke aanduiding voor inhoud 2">
            <a:extLst>
              <a:ext uri="{FF2B5EF4-FFF2-40B4-BE49-F238E27FC236}">
                <a16:creationId xmlns:a16="http://schemas.microsoft.com/office/drawing/2014/main" id="{33211470-A266-482F-9E31-CA66257A9028}"/>
              </a:ext>
            </a:extLst>
          </p:cNvPr>
          <p:cNvSpPr>
            <a:spLocks noGrp="1"/>
          </p:cNvSpPr>
          <p:nvPr>
            <p:ph idx="1"/>
          </p:nvPr>
        </p:nvSpPr>
        <p:spPr>
          <a:xfrm>
            <a:off x="838200" y="1325250"/>
            <a:ext cx="10515600" cy="4351338"/>
          </a:xfrm>
        </p:spPr>
        <p:txBody>
          <a:bodyPr>
            <a:normAutofit/>
          </a:bodyPr>
          <a:lstStyle/>
          <a:p>
            <a:pPr marL="0" indent="0">
              <a:buNone/>
            </a:pPr>
            <a:r>
              <a:rPr lang="lt-LT" b="0" i="1" u="none" strike="noStrike" dirty="0">
                <a:solidFill>
                  <a:srgbClr val="000000"/>
                </a:solidFill>
                <a:effectLst/>
              </a:rPr>
              <a:t>Svarbi bendra pamoka: niekas, įskaitant imuninę sistemą, nėra tobulas! Kalbėdami apie tai, pagalvokime, kaip T ląstelės žudikės gali pakankamai greitai surasti virusu užkrėstas ląsteles, kad būtų naudingos. Virusai savo palikuonis gali sukurti labai greitai, kai kuriais atvejais - vos per kelias valandas. Tačiau šie virusų baltymai gali gyvuoti pusę paros ar ilgiau, o tai reiškia, kad per šį laikotarpį jie nesukuria peptidinių skilimo produktų, kuriuos galėtų pateikti MHC I klasės molekulės. </a:t>
            </a:r>
            <a:r>
              <a:rPr lang="lt-LT" b="0" i="1" u="none" strike="noStrike" dirty="0">
                <a:effectLst/>
              </a:rPr>
              <a:t>Virusai gali užkrėsti kitas ląsteles daug anksčiau, nei MHC I klasės molekulės nurodo imuninėms ląstelėms pašalinti užkrėstą ląstelę!</a:t>
            </a:r>
            <a:endParaRPr lang="nl-NL" sz="4000" i="1" dirty="0"/>
          </a:p>
        </p:txBody>
      </p:sp>
      <p:pic>
        <p:nvPicPr>
          <p:cNvPr id="4" name="Tijdelijke aanduiding voor inhoud 4">
            <a:extLst>
              <a:ext uri="{FF2B5EF4-FFF2-40B4-BE49-F238E27FC236}">
                <a16:creationId xmlns:a16="http://schemas.microsoft.com/office/drawing/2014/main" id="{16F00C9B-BBD8-4CA3-806B-4ADD3CF4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394" y="4880349"/>
            <a:ext cx="4668982" cy="1873042"/>
          </a:xfrm>
          <a:prstGeom prst="rect">
            <a:avLst/>
          </a:prstGeom>
        </p:spPr>
      </p:pic>
    </p:spTree>
    <p:extLst>
      <p:ext uri="{BB962C8B-B14F-4D97-AF65-F5344CB8AC3E}">
        <p14:creationId xmlns:p14="http://schemas.microsoft.com/office/powerpoint/2010/main" val="189872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6CF5C-A48D-4631-9BB7-6283851F5AFE}"/>
              </a:ext>
            </a:extLst>
          </p:cNvPr>
          <p:cNvSpPr>
            <a:spLocks noGrp="1"/>
          </p:cNvSpPr>
          <p:nvPr>
            <p:ph type="title"/>
          </p:nvPr>
        </p:nvSpPr>
        <p:spPr/>
        <p:txBody>
          <a:bodyPr/>
          <a:lstStyle/>
          <a:p>
            <a:r>
              <a:rPr lang="en-US" dirty="0"/>
              <a:t>17</a:t>
            </a:r>
            <a:r>
              <a:rPr lang="lt-LT" dirty="0"/>
              <a:t> skaidrė</a:t>
            </a:r>
            <a:endParaRPr lang="nl-NL" dirty="0"/>
          </a:p>
        </p:txBody>
      </p:sp>
      <p:sp>
        <p:nvSpPr>
          <p:cNvPr id="3" name="Tijdelijke aanduiding voor inhoud 2">
            <a:extLst>
              <a:ext uri="{FF2B5EF4-FFF2-40B4-BE49-F238E27FC236}">
                <a16:creationId xmlns:a16="http://schemas.microsoft.com/office/drawing/2014/main" id="{FF98F536-A28B-453B-A326-F70E759C708C}"/>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Šachas ir matas, imunine sistema? Ne taip greitai! Kai kurie gudrūs virusai, ypač </a:t>
            </a:r>
            <a:r>
              <a:rPr lang="lt-LT" b="0" i="1" u="none" strike="noStrike" dirty="0" err="1">
                <a:solidFill>
                  <a:srgbClr val="000000"/>
                </a:solidFill>
                <a:effectLst/>
              </a:rPr>
              <a:t>herpeso</a:t>
            </a:r>
            <a:r>
              <a:rPr lang="lt-LT" b="0" i="1" u="none" strike="noStrike" dirty="0">
                <a:solidFill>
                  <a:srgbClr val="000000"/>
                </a:solidFill>
                <a:effectLst/>
              </a:rPr>
              <a:t>, evoliucionavo taip, kad trukdo pateikti antigeną. Žmogaus </a:t>
            </a:r>
            <a:r>
              <a:rPr lang="lt-LT" b="0" i="1" u="none" strike="noStrike" dirty="0" err="1">
                <a:solidFill>
                  <a:srgbClr val="000000"/>
                </a:solidFill>
                <a:effectLst/>
              </a:rPr>
              <a:t>citomegalovirusas</a:t>
            </a:r>
            <a:r>
              <a:rPr lang="lt-LT" b="0" i="1" u="none" strike="noStrike" dirty="0">
                <a:solidFill>
                  <a:srgbClr val="000000"/>
                </a:solidFill>
                <a:effectLst/>
              </a:rPr>
              <a:t>, kuriuo užsikrėtę 60 % žmonijos, gamina baltymus (US2, US3, US6, US11 ir US18), kurie riboja peptidų gamybą arba trukdo HLA I klasės funkcijoms.</a:t>
            </a:r>
            <a:endParaRPr lang="nl-NL" sz="4000" i="1" dirty="0"/>
          </a:p>
        </p:txBody>
      </p:sp>
      <p:pic>
        <p:nvPicPr>
          <p:cNvPr id="4" name="Afbeelding 8">
            <a:extLst>
              <a:ext uri="{FF2B5EF4-FFF2-40B4-BE49-F238E27FC236}">
                <a16:creationId xmlns:a16="http://schemas.microsoft.com/office/drawing/2014/main" id="{DB3C1048-6107-460F-93ED-22EC859F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943657"/>
            <a:ext cx="5181600" cy="2798628"/>
          </a:xfrm>
          <a:prstGeom prst="rect">
            <a:avLst/>
          </a:prstGeom>
        </p:spPr>
      </p:pic>
    </p:spTree>
    <p:extLst>
      <p:ext uri="{BB962C8B-B14F-4D97-AF65-F5344CB8AC3E}">
        <p14:creationId xmlns:p14="http://schemas.microsoft.com/office/powerpoint/2010/main" val="1293767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BB9E2-46E6-45DB-8019-14A370B272BB}"/>
              </a:ext>
            </a:extLst>
          </p:cNvPr>
          <p:cNvSpPr>
            <a:spLocks noGrp="1"/>
          </p:cNvSpPr>
          <p:nvPr>
            <p:ph type="title"/>
          </p:nvPr>
        </p:nvSpPr>
        <p:spPr/>
        <p:txBody>
          <a:bodyPr/>
          <a:lstStyle/>
          <a:p>
            <a:r>
              <a:rPr lang="en-US" dirty="0"/>
              <a:t>18</a:t>
            </a:r>
            <a:r>
              <a:rPr lang="lt-LT" dirty="0"/>
              <a:t> skaidrė</a:t>
            </a:r>
            <a:endParaRPr lang="nl-NL" dirty="0"/>
          </a:p>
        </p:txBody>
      </p:sp>
      <p:sp>
        <p:nvSpPr>
          <p:cNvPr id="3" name="Tijdelijke aanduiding voor inhoud 2">
            <a:extLst>
              <a:ext uri="{FF2B5EF4-FFF2-40B4-BE49-F238E27FC236}">
                <a16:creationId xmlns:a16="http://schemas.microsoft.com/office/drawing/2014/main" id="{9F8339E3-A4B0-4132-A7F0-BEFB5B2D189B}"/>
              </a:ext>
            </a:extLst>
          </p:cNvPr>
          <p:cNvSpPr>
            <a:spLocks noGrp="1"/>
          </p:cNvSpPr>
          <p:nvPr>
            <p:ph idx="1"/>
          </p:nvPr>
        </p:nvSpPr>
        <p:spPr>
          <a:xfrm>
            <a:off x="838200" y="1448539"/>
            <a:ext cx="10515600" cy="4351338"/>
          </a:xfrm>
        </p:spPr>
        <p:txBody>
          <a:bodyPr>
            <a:normAutofit/>
          </a:bodyPr>
          <a:lstStyle/>
          <a:p>
            <a:pPr marL="0" indent="0">
              <a:buNone/>
            </a:pPr>
            <a:r>
              <a:rPr lang="lt-LT" b="0" i="1" u="none" strike="noStrike" dirty="0">
                <a:solidFill>
                  <a:srgbClr val="000000"/>
                </a:solidFill>
                <a:effectLst/>
              </a:rPr>
              <a:t>Ar gali būti, kad kai kurie HLA aleliai geriau nei kiti susidoroja su virusinėmis infekcijomis? Iš tiesų vieni HLA-B aleliai geriau apsaugo nuo ŽIV, kiti - nuo </a:t>
            </a:r>
            <a:r>
              <a:rPr lang="lt-LT" b="0" i="1" u="none" strike="noStrike" dirty="0" err="1">
                <a:solidFill>
                  <a:srgbClr val="000000"/>
                </a:solidFill>
                <a:effectLst/>
              </a:rPr>
              <a:t>Covid</a:t>
            </a:r>
            <a:r>
              <a:rPr lang="lt-LT" b="0" i="1" u="none" strike="noStrike" dirty="0">
                <a:solidFill>
                  <a:srgbClr val="000000"/>
                </a:solidFill>
                <a:effectLst/>
              </a:rPr>
              <a:t>. Skirtingi HLA aleliai per amžius buvo atrinkti kovai su skirtingais patogenais. Pavyzdžiui, HLA-A2 randamas </a:t>
            </a:r>
            <a:r>
              <a:rPr lang="lt-LT" b="0" i="1" u="none" strike="noStrike" dirty="0">
                <a:solidFill>
                  <a:srgbClr val="000000"/>
                </a:solidFill>
                <a:effectLst/>
                <a:highlight>
                  <a:srgbClr val="FFFF00"/>
                </a:highlight>
              </a:rPr>
              <a:t>40 %</a:t>
            </a:r>
            <a:r>
              <a:rPr lang="lt-LT" b="0" i="1" u="none" strike="noStrike" dirty="0">
                <a:solidFill>
                  <a:srgbClr val="000000"/>
                </a:solidFill>
                <a:effectLst/>
              </a:rPr>
              <a:t> Europos gyventojų - tai didžiausias bet kurio HLA alelio paplitimas tam tikroje grupėje. Tikriausiai taip atsitiko dėl HLA-A2 gebėjimo apsaugoti nuo tam tikro patogeno kažkada seniau, patogeno, kuris galbūt jau nebėra pagrindinė žmonių ligų priežastis.</a:t>
            </a:r>
            <a:endParaRPr lang="nl-NL" sz="4000" i="1" dirty="0"/>
          </a:p>
        </p:txBody>
      </p:sp>
      <p:pic>
        <p:nvPicPr>
          <p:cNvPr id="4" name="Tijdelijke aanduiding voor inhoud 4">
            <a:extLst>
              <a:ext uri="{FF2B5EF4-FFF2-40B4-BE49-F238E27FC236}">
                <a16:creationId xmlns:a16="http://schemas.microsoft.com/office/drawing/2014/main" id="{F89826A9-C21B-411F-9A1F-C7A2666DC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703" y="4419523"/>
            <a:ext cx="2580409" cy="2225828"/>
          </a:xfrm>
          <a:prstGeom prst="rect">
            <a:avLst/>
          </a:prstGeom>
        </p:spPr>
      </p:pic>
    </p:spTree>
    <p:extLst>
      <p:ext uri="{BB962C8B-B14F-4D97-AF65-F5344CB8AC3E}">
        <p14:creationId xmlns:p14="http://schemas.microsoft.com/office/powerpoint/2010/main" val="488465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r>
              <a:rPr lang="en-US" dirty="0"/>
              <a:t>1 </a:t>
            </a:r>
            <a:r>
              <a:rPr lang="en-US" dirty="0" err="1"/>
              <a:t>skaidr</a:t>
            </a:r>
            <a:r>
              <a:rPr lang="lt-LT" dirty="0"/>
              <a:t>ė</a:t>
            </a:r>
            <a:endParaRPr lang="nl-NL" dirty="0"/>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a:xfrm>
            <a:off x="838200" y="1587946"/>
            <a:ext cx="10515600" cy="4351338"/>
          </a:xfrm>
        </p:spPr>
        <p:txBody>
          <a:bodyPr>
            <a:normAutofit/>
          </a:bodyPr>
          <a:lstStyle/>
          <a:p>
            <a:pPr marL="0" indent="0">
              <a:buNone/>
            </a:pPr>
            <a:r>
              <a:rPr lang="lt-LT" b="0" i="1" u="none" strike="noStrike" dirty="0">
                <a:solidFill>
                  <a:srgbClr val="000000"/>
                </a:solidFill>
                <a:effectLst/>
              </a:rPr>
              <a:t>Maždaug prieš 1900 metų, du arabai broliai ir gydytojai </a:t>
            </a:r>
            <a:r>
              <a:rPr lang="lt-LT" b="0" i="1" u="none" strike="noStrike" dirty="0" err="1">
                <a:solidFill>
                  <a:srgbClr val="000000"/>
                </a:solidFill>
                <a:effectLst/>
              </a:rPr>
              <a:t>Kosma</a:t>
            </a:r>
            <a:r>
              <a:rPr lang="lt-LT" b="0" i="1" u="none" strike="noStrike" dirty="0">
                <a:solidFill>
                  <a:srgbClr val="000000"/>
                </a:solidFill>
                <a:effectLst/>
              </a:rPr>
              <a:t> ir </a:t>
            </a:r>
            <a:r>
              <a:rPr lang="lt-LT" b="0" i="1" u="none" strike="noStrike" dirty="0" err="1">
                <a:solidFill>
                  <a:srgbClr val="000000"/>
                </a:solidFill>
                <a:effectLst/>
              </a:rPr>
              <a:t>Damianas</a:t>
            </a:r>
            <a:r>
              <a:rPr lang="lt-LT" b="0" i="1" u="none" strike="noStrike" dirty="0">
                <a:solidFill>
                  <a:srgbClr val="000000"/>
                </a:solidFill>
                <a:effectLst/>
              </a:rPr>
              <a:t> atliko pirmąją žinomą transplantaciją - pirklio gangrenavusią koją pakeitė jo vergo koja. Nėra žinoti, koks buvo vergo likimas, tačiau vargu ar tai buvo savanoriška donorystė.</a:t>
            </a:r>
            <a:endParaRPr lang="nl-NL" sz="4000" i="1" dirty="0"/>
          </a:p>
        </p:txBody>
      </p:sp>
      <p:pic>
        <p:nvPicPr>
          <p:cNvPr id="4" name="Tijdelijke aanduiding voor inhoud 8">
            <a:extLst>
              <a:ext uri="{FF2B5EF4-FFF2-40B4-BE49-F238E27FC236}">
                <a16:creationId xmlns:a16="http://schemas.microsoft.com/office/drawing/2014/main" id="{F57D441D-8948-45C7-AEC6-FD3E17956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688" y="3424205"/>
            <a:ext cx="4314367" cy="3068670"/>
          </a:xfrm>
          <a:prstGeom prst="rect">
            <a:avLst/>
          </a:prstGeom>
        </p:spPr>
      </p:pic>
    </p:spTree>
    <p:extLst>
      <p:ext uri="{BB962C8B-B14F-4D97-AF65-F5344CB8AC3E}">
        <p14:creationId xmlns:p14="http://schemas.microsoft.com/office/powerpoint/2010/main" val="95213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AFAE-F300-4F0B-BD23-9379ABA4F5DC}"/>
              </a:ext>
            </a:extLst>
          </p:cNvPr>
          <p:cNvSpPr>
            <a:spLocks noGrp="1"/>
          </p:cNvSpPr>
          <p:nvPr>
            <p:ph type="title"/>
          </p:nvPr>
        </p:nvSpPr>
        <p:spPr/>
        <p:txBody>
          <a:bodyPr/>
          <a:lstStyle/>
          <a:p>
            <a:r>
              <a:rPr lang="en-US" dirty="0"/>
              <a:t>19</a:t>
            </a:r>
            <a:r>
              <a:rPr lang="lt-LT" dirty="0"/>
              <a:t> skaidrė</a:t>
            </a:r>
            <a:endParaRPr lang="nl-NL" dirty="0"/>
          </a:p>
        </p:txBody>
      </p:sp>
      <p:sp>
        <p:nvSpPr>
          <p:cNvPr id="3" name="Tijdelijke aanduiding voor inhoud 2">
            <a:extLst>
              <a:ext uri="{FF2B5EF4-FFF2-40B4-BE49-F238E27FC236}">
                <a16:creationId xmlns:a16="http://schemas.microsoft.com/office/drawing/2014/main" id="{44956667-881B-485C-A692-6C7BFE9B3AAE}"/>
              </a:ext>
            </a:extLst>
          </p:cNvPr>
          <p:cNvSpPr>
            <a:spLocks noGrp="1"/>
          </p:cNvSpPr>
          <p:nvPr>
            <p:ph idx="1"/>
          </p:nvPr>
        </p:nvSpPr>
        <p:spPr>
          <a:xfrm>
            <a:off x="838200" y="1420380"/>
            <a:ext cx="10515600" cy="4351338"/>
          </a:xfrm>
        </p:spPr>
        <p:txBody>
          <a:bodyPr>
            <a:normAutofit/>
          </a:bodyPr>
          <a:lstStyle/>
          <a:p>
            <a:pPr marL="0" indent="0">
              <a:buNone/>
            </a:pPr>
            <a:r>
              <a:rPr lang="lt-LT" b="0" i="1" u="none" strike="noStrike" dirty="0">
                <a:solidFill>
                  <a:srgbClr val="000000"/>
                </a:solidFill>
                <a:effectLst/>
              </a:rPr>
              <a:t>Tačiau yra ir šalutinių pasekmių. Paimkime HLA alelį HLA-B*27:05. Šį alelį turi 8 % europidų rasės populiacijos ir dėl jo greičiausiai daugiau kaip 90 % pacientų, sergančių </a:t>
            </a:r>
            <a:r>
              <a:rPr lang="lt-LT" b="0" i="1" u="none" strike="noStrike" dirty="0" err="1">
                <a:solidFill>
                  <a:srgbClr val="000000"/>
                </a:solidFill>
                <a:effectLst/>
              </a:rPr>
              <a:t>ankilozuojančiu</a:t>
            </a:r>
            <a:r>
              <a:rPr lang="lt-LT" b="0" i="1" u="none" strike="noStrike" dirty="0">
                <a:solidFill>
                  <a:srgbClr val="000000"/>
                </a:solidFill>
                <a:effectLst/>
              </a:rPr>
              <a:t> </a:t>
            </a:r>
            <a:r>
              <a:rPr lang="lt-LT" b="0" i="1" u="none" strike="noStrike" dirty="0" err="1">
                <a:solidFill>
                  <a:srgbClr val="000000"/>
                </a:solidFill>
                <a:effectLst/>
              </a:rPr>
              <a:t>spondilitu</a:t>
            </a:r>
            <a:r>
              <a:rPr lang="lt-LT" b="0" i="1" u="none" strike="noStrike" dirty="0">
                <a:solidFill>
                  <a:srgbClr val="000000"/>
                </a:solidFill>
                <a:effectLst/>
              </a:rPr>
              <a:t> patiria autoimuninę T ląstelių reakciją stubure. Imuninė sistema veikia tarsi ant peilio ašmenų - tarp efektyvaus imuniteto užtikrinimo ir audinių </a:t>
            </a:r>
            <a:r>
              <a:rPr lang="lt-LT" b="0" i="1" u="none" strike="noStrike" dirty="0" err="1">
                <a:solidFill>
                  <a:srgbClr val="000000"/>
                </a:solidFill>
                <a:effectLst/>
              </a:rPr>
              <a:t>nepažeidimo</a:t>
            </a:r>
            <a:r>
              <a:rPr lang="lt-LT" b="0" i="1" u="none" strike="noStrike" dirty="0">
                <a:solidFill>
                  <a:srgbClr val="000000"/>
                </a:solidFill>
                <a:effectLst/>
              </a:rPr>
              <a:t> savo pačios rankomis.</a:t>
            </a:r>
            <a:endParaRPr lang="nl-NL" sz="4000" i="1" dirty="0"/>
          </a:p>
        </p:txBody>
      </p:sp>
      <p:pic>
        <p:nvPicPr>
          <p:cNvPr id="4" name="Tijdelijke aanduiding voor inhoud 4">
            <a:extLst>
              <a:ext uri="{FF2B5EF4-FFF2-40B4-BE49-F238E27FC236}">
                <a16:creationId xmlns:a16="http://schemas.microsoft.com/office/drawing/2014/main" id="{994B795B-9F83-45A5-BE1D-29C8B0013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3880945"/>
            <a:ext cx="3411682" cy="2611930"/>
          </a:xfrm>
          <a:prstGeom prst="rect">
            <a:avLst/>
          </a:prstGeom>
        </p:spPr>
      </p:pic>
    </p:spTree>
    <p:extLst>
      <p:ext uri="{BB962C8B-B14F-4D97-AF65-F5344CB8AC3E}">
        <p14:creationId xmlns:p14="http://schemas.microsoft.com/office/powerpoint/2010/main" val="168626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C4-6E29-465E-BB07-791764F5AF24}"/>
              </a:ext>
            </a:extLst>
          </p:cNvPr>
          <p:cNvSpPr>
            <a:spLocks noGrp="1"/>
          </p:cNvSpPr>
          <p:nvPr>
            <p:ph type="title"/>
          </p:nvPr>
        </p:nvSpPr>
        <p:spPr/>
        <p:txBody>
          <a:bodyPr/>
          <a:lstStyle/>
          <a:p>
            <a:r>
              <a:rPr lang="en-US" dirty="0"/>
              <a:t>20</a:t>
            </a:r>
            <a:r>
              <a:rPr lang="lt-LT" dirty="0"/>
              <a:t> skaidrė</a:t>
            </a:r>
            <a:endParaRPr lang="nl-NL" dirty="0"/>
          </a:p>
        </p:txBody>
      </p:sp>
      <p:sp>
        <p:nvSpPr>
          <p:cNvPr id="3" name="Tijdelijke aanduiding voor inhoud 2">
            <a:extLst>
              <a:ext uri="{FF2B5EF4-FFF2-40B4-BE49-F238E27FC236}">
                <a16:creationId xmlns:a16="http://schemas.microsoft.com/office/drawing/2014/main" id="{D6FB5896-D463-42E2-A95E-DF264B7C6751}"/>
              </a:ext>
            </a:extLst>
          </p:cNvPr>
          <p:cNvSpPr>
            <a:spLocks noGrp="1"/>
          </p:cNvSpPr>
          <p:nvPr>
            <p:ph idx="1"/>
          </p:nvPr>
        </p:nvSpPr>
        <p:spPr>
          <a:xfrm>
            <a:off x="838200" y="1455755"/>
            <a:ext cx="10515600" cy="4351338"/>
          </a:xfrm>
        </p:spPr>
        <p:txBody>
          <a:bodyPr>
            <a:normAutofit/>
          </a:bodyPr>
          <a:lstStyle/>
          <a:p>
            <a:pPr marL="0" indent="0">
              <a:buNone/>
            </a:pPr>
            <a:r>
              <a:rPr lang="lt-LT" b="0" i="1" u="none" strike="noStrike" dirty="0">
                <a:solidFill>
                  <a:srgbClr val="000000"/>
                </a:solidFill>
                <a:effectLst/>
              </a:rPr>
              <a:t>T ląstelių </a:t>
            </a:r>
            <a:r>
              <a:rPr lang="lt-LT" b="0" i="1" u="none" strike="noStrike" dirty="0" err="1">
                <a:solidFill>
                  <a:srgbClr val="000000"/>
                </a:solidFill>
                <a:effectLst/>
              </a:rPr>
              <a:t>autoimunitetas</a:t>
            </a:r>
            <a:r>
              <a:rPr lang="lt-LT" b="0" i="1" u="none" strike="noStrike" dirty="0">
                <a:solidFill>
                  <a:srgbClr val="000000"/>
                </a:solidFill>
                <a:effectLst/>
              </a:rPr>
              <a:t> taip pat gali būti naudingas. Vėžio ląstelėse paprastai būna daug mutacijų ir kitų pakitimų, dėl kurių susidaro peptidai, besiskiriantys nuo normalių ląstelių peptidų. Vėžio imunoterapija išnaudoja mechanizmus, kuriuos imuninė sistema naudoja atpažindama virusines ir bakterines infekcijas, kad sunaikintų vėžio ląsteles.</a:t>
            </a:r>
            <a:endParaRPr lang="nl-NL" sz="4000" i="1" dirty="0"/>
          </a:p>
        </p:txBody>
      </p:sp>
      <p:pic>
        <p:nvPicPr>
          <p:cNvPr id="4" name="Tijdelijke aanduiding voor inhoud 4">
            <a:extLst>
              <a:ext uri="{FF2B5EF4-FFF2-40B4-BE49-F238E27FC236}">
                <a16:creationId xmlns:a16="http://schemas.microsoft.com/office/drawing/2014/main" id="{62F35BF6-513B-4C30-96C1-94A527E60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02988"/>
            <a:ext cx="5406736" cy="2867976"/>
          </a:xfrm>
          <a:prstGeom prst="rect">
            <a:avLst/>
          </a:prstGeom>
        </p:spPr>
      </p:pic>
    </p:spTree>
    <p:extLst>
      <p:ext uri="{BB962C8B-B14F-4D97-AF65-F5344CB8AC3E}">
        <p14:creationId xmlns:p14="http://schemas.microsoft.com/office/powerpoint/2010/main" val="178908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9D466-F426-44DD-839C-8A85AE8095EC}"/>
              </a:ext>
            </a:extLst>
          </p:cNvPr>
          <p:cNvSpPr>
            <a:spLocks noGrp="1"/>
          </p:cNvSpPr>
          <p:nvPr>
            <p:ph type="title"/>
          </p:nvPr>
        </p:nvSpPr>
        <p:spPr>
          <a:xfrm>
            <a:off x="838200" y="94962"/>
            <a:ext cx="10515600" cy="1325563"/>
          </a:xfrm>
        </p:spPr>
        <p:txBody>
          <a:bodyPr/>
          <a:lstStyle/>
          <a:p>
            <a:r>
              <a:rPr lang="en-US" dirty="0"/>
              <a:t>21</a:t>
            </a:r>
            <a:r>
              <a:rPr lang="lt-LT" dirty="0"/>
              <a:t> skaidrė</a:t>
            </a:r>
            <a:endParaRPr lang="nl-NL" dirty="0"/>
          </a:p>
        </p:txBody>
      </p:sp>
      <p:sp>
        <p:nvSpPr>
          <p:cNvPr id="3" name="Tijdelijke aanduiding voor inhoud 2">
            <a:extLst>
              <a:ext uri="{FF2B5EF4-FFF2-40B4-BE49-F238E27FC236}">
                <a16:creationId xmlns:a16="http://schemas.microsoft.com/office/drawing/2014/main" id="{97C48EB8-9695-49A2-88B2-26DAC1F057AE}"/>
              </a:ext>
            </a:extLst>
          </p:cNvPr>
          <p:cNvSpPr>
            <a:spLocks noGrp="1"/>
          </p:cNvSpPr>
          <p:nvPr>
            <p:ph idx="1"/>
          </p:nvPr>
        </p:nvSpPr>
        <p:spPr>
          <a:xfrm>
            <a:off x="838200" y="1253331"/>
            <a:ext cx="10515600" cy="4351338"/>
          </a:xfrm>
        </p:spPr>
        <p:txBody>
          <a:bodyPr/>
          <a:lstStyle/>
          <a:p>
            <a:pPr marL="0" indent="0" rtl="0" fontAlgn="base">
              <a:spcBef>
                <a:spcPts val="0"/>
              </a:spcBef>
              <a:spcAft>
                <a:spcPts val="0"/>
              </a:spcAft>
              <a:buNone/>
            </a:pPr>
            <a:r>
              <a:rPr lang="lt-LT" b="0" i="1" u="none" strike="noStrike" dirty="0">
                <a:solidFill>
                  <a:srgbClr val="000000"/>
                </a:solidFill>
                <a:effectLst/>
              </a:rPr>
              <a:t>O kaip dėl HLA-DR, -DQ ir -DP MHC II klasės molekulių? Šios molekulės pateikia patogeninius peptidus T pagalbininkų ląstelėms, kurios gamina </a:t>
            </a:r>
            <a:r>
              <a:rPr lang="lt-LT" b="0" i="1" u="none" strike="noStrike" dirty="0" err="1">
                <a:solidFill>
                  <a:srgbClr val="000000"/>
                </a:solidFill>
                <a:effectLst/>
              </a:rPr>
              <a:t>citokinus</a:t>
            </a:r>
            <a:r>
              <a:rPr lang="lt-LT" b="0" i="1" u="none" strike="noStrike" dirty="0">
                <a:solidFill>
                  <a:srgbClr val="000000"/>
                </a:solidFill>
                <a:effectLst/>
              </a:rPr>
              <a:t>, padedančius B ląstelėms diferencijuotis į antikūnus gaminančias ląsteles. T pagalbinės ląstelės taip pat padeda optimizuoti T žudikų atsaką.</a:t>
            </a:r>
          </a:p>
          <a:p>
            <a:pPr marL="0" indent="0" rtl="0" fontAlgn="base">
              <a:spcBef>
                <a:spcPts val="0"/>
              </a:spcBef>
              <a:spcAft>
                <a:spcPts val="0"/>
              </a:spcAft>
              <a:buNone/>
            </a:pPr>
            <a:br>
              <a:rPr lang="lt-LT" b="0" i="1" dirty="0">
                <a:effectLst/>
              </a:rPr>
            </a:br>
            <a:r>
              <a:rPr lang="lt-LT" b="0" i="1" u="none" strike="noStrike" dirty="0">
                <a:solidFill>
                  <a:srgbClr val="000000"/>
                </a:solidFill>
                <a:effectLst/>
              </a:rPr>
              <a:t>MHC II klasės molekulės savo forma labai panašios į MHC I klasės molekules, tačiau turi ilgesnius baltymų fragmentus, kurie gaminami </a:t>
            </a:r>
            <a:r>
              <a:rPr lang="lt-LT" b="0" i="1" u="none" strike="noStrike" dirty="0" err="1">
                <a:solidFill>
                  <a:srgbClr val="000000"/>
                </a:solidFill>
                <a:effectLst/>
              </a:rPr>
              <a:t>lizosomose</a:t>
            </a:r>
            <a:r>
              <a:rPr lang="lt-LT" b="0" i="1" u="none" strike="noStrike" dirty="0">
                <a:solidFill>
                  <a:srgbClr val="000000"/>
                </a:solidFill>
                <a:effectLst/>
              </a:rPr>
              <a:t> - mažose </a:t>
            </a:r>
            <a:r>
              <a:rPr lang="lt-LT" b="0" i="1" u="none" strike="noStrike" dirty="0" err="1">
                <a:solidFill>
                  <a:srgbClr val="000000"/>
                </a:solidFill>
                <a:effectLst/>
              </a:rPr>
              <a:t>organelėse</a:t>
            </a:r>
            <a:r>
              <a:rPr lang="lt-LT" b="0" i="1" u="none" strike="noStrike" dirty="0">
                <a:solidFill>
                  <a:srgbClr val="000000"/>
                </a:solidFill>
                <a:effectLst/>
              </a:rPr>
              <a:t>, skaidančiose iš ląstelių išorės gautus baltymus.</a:t>
            </a:r>
            <a:endParaRPr lang="lt-LT" b="0" i="1" dirty="0">
              <a:effectLst/>
            </a:endParaRPr>
          </a:p>
          <a:p>
            <a:pPr marL="0" indent="0">
              <a:buNone/>
            </a:pPr>
            <a:endParaRPr lang="nl-NL" i="1" dirty="0"/>
          </a:p>
        </p:txBody>
      </p:sp>
      <p:pic>
        <p:nvPicPr>
          <p:cNvPr id="4" name="Tijdelijke aanduiding voor inhoud 4">
            <a:extLst>
              <a:ext uri="{FF2B5EF4-FFF2-40B4-BE49-F238E27FC236}">
                <a16:creationId xmlns:a16="http://schemas.microsoft.com/office/drawing/2014/main" id="{DA38AB68-01D1-4B4F-A73E-75FE6A223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318" y="4823560"/>
            <a:ext cx="3739593" cy="2017829"/>
          </a:xfrm>
          <a:prstGeom prst="rect">
            <a:avLst/>
          </a:prstGeom>
        </p:spPr>
      </p:pic>
    </p:spTree>
    <p:extLst>
      <p:ext uri="{BB962C8B-B14F-4D97-AF65-F5344CB8AC3E}">
        <p14:creationId xmlns:p14="http://schemas.microsoft.com/office/powerpoint/2010/main" val="1019566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8A930-26E5-48B4-941A-B098CE46A23C}"/>
              </a:ext>
            </a:extLst>
          </p:cNvPr>
          <p:cNvSpPr>
            <a:spLocks noGrp="1"/>
          </p:cNvSpPr>
          <p:nvPr>
            <p:ph type="title"/>
          </p:nvPr>
        </p:nvSpPr>
        <p:spPr/>
        <p:txBody>
          <a:bodyPr/>
          <a:lstStyle/>
          <a:p>
            <a:r>
              <a:rPr lang="en-US" dirty="0"/>
              <a:t>22</a:t>
            </a:r>
            <a:r>
              <a:rPr lang="lt-LT" dirty="0"/>
              <a:t> skaidrė</a:t>
            </a:r>
            <a:endParaRPr lang="nl-NL" dirty="0"/>
          </a:p>
        </p:txBody>
      </p:sp>
      <p:sp>
        <p:nvSpPr>
          <p:cNvPr id="3" name="Tijdelijke aanduiding voor inhoud 2">
            <a:extLst>
              <a:ext uri="{FF2B5EF4-FFF2-40B4-BE49-F238E27FC236}">
                <a16:creationId xmlns:a16="http://schemas.microsoft.com/office/drawing/2014/main" id="{7868D41B-C23B-4350-8C8D-F8F5C124A63E}"/>
              </a:ext>
            </a:extLst>
          </p:cNvPr>
          <p:cNvSpPr>
            <a:spLocks noGrp="1"/>
          </p:cNvSpPr>
          <p:nvPr>
            <p:ph idx="1"/>
          </p:nvPr>
        </p:nvSpPr>
        <p:spPr>
          <a:xfrm>
            <a:off x="838200" y="1253331"/>
            <a:ext cx="10515600" cy="4351338"/>
          </a:xfrm>
        </p:spPr>
        <p:txBody>
          <a:bodyPr>
            <a:normAutofit lnSpcReduction="10000"/>
          </a:bodyPr>
          <a:lstStyle/>
          <a:p>
            <a:pPr marL="0" indent="0">
              <a:buNone/>
            </a:pPr>
            <a:r>
              <a:rPr lang="lt-LT" b="0" i="1" u="none" strike="noStrike" dirty="0">
                <a:solidFill>
                  <a:srgbClr val="000000"/>
                </a:solidFill>
                <a:effectLst/>
              </a:rPr>
              <a:t>Kaip tai vyksta? MHC II klasės baltymai gaminami </a:t>
            </a:r>
            <a:r>
              <a:rPr lang="lt-LT" b="0" i="1" u="none" strike="noStrike" dirty="0" err="1">
                <a:solidFill>
                  <a:srgbClr val="000000"/>
                </a:solidFill>
                <a:effectLst/>
              </a:rPr>
              <a:t>Endoplazminiame</a:t>
            </a:r>
            <a:r>
              <a:rPr lang="lt-LT" b="0" i="1" u="none" strike="noStrike" dirty="0">
                <a:solidFill>
                  <a:srgbClr val="000000"/>
                </a:solidFill>
                <a:effectLst/>
              </a:rPr>
              <a:t> tinkle (kaip ir visi kiti baltymai, kurie turi patekti į ląstelės išorinę membraną arba </a:t>
            </a:r>
            <a:r>
              <a:rPr lang="lt-LT" b="0" i="1" u="none" strike="noStrike" dirty="0" err="1">
                <a:solidFill>
                  <a:srgbClr val="000000"/>
                </a:solidFill>
                <a:effectLst/>
              </a:rPr>
              <a:t>lizosomas</a:t>
            </a:r>
            <a:r>
              <a:rPr lang="lt-LT" b="0" i="1" u="none" strike="noStrike" dirty="0">
                <a:solidFill>
                  <a:srgbClr val="000000"/>
                </a:solidFill>
                <a:effectLst/>
              </a:rPr>
              <a:t>), kur prisijungia baltymą (</a:t>
            </a:r>
            <a:r>
              <a:rPr lang="lt-LT" b="0" i="1" u="none" strike="noStrike" dirty="0" err="1">
                <a:solidFill>
                  <a:srgbClr val="000000"/>
                </a:solidFill>
                <a:effectLst/>
              </a:rPr>
              <a:t>invariantinę</a:t>
            </a:r>
            <a:r>
              <a:rPr lang="lt-LT" b="0" i="1" u="none" strike="noStrike" dirty="0">
                <a:solidFill>
                  <a:srgbClr val="000000"/>
                </a:solidFill>
                <a:effectLst/>
              </a:rPr>
              <a:t> grandinę), imituojantį peptidą, ir nukreipia MHC II klasės baltymus į </a:t>
            </a:r>
            <a:r>
              <a:rPr lang="lt-LT" b="0" i="1" u="none" strike="noStrike" dirty="0" err="1">
                <a:solidFill>
                  <a:srgbClr val="000000"/>
                </a:solidFill>
                <a:effectLst/>
              </a:rPr>
              <a:t>lizosomas</a:t>
            </a:r>
            <a:r>
              <a:rPr lang="lt-LT" b="0" i="1" u="none" strike="noStrike" dirty="0">
                <a:solidFill>
                  <a:srgbClr val="000000"/>
                </a:solidFill>
                <a:effectLst/>
              </a:rPr>
              <a:t>. Čia </a:t>
            </a:r>
            <a:r>
              <a:rPr lang="lt-LT" b="0" i="1" u="none" strike="noStrike" dirty="0" err="1">
                <a:solidFill>
                  <a:srgbClr val="000000"/>
                </a:solidFill>
                <a:effectLst/>
              </a:rPr>
              <a:t>invariantinė</a:t>
            </a:r>
            <a:r>
              <a:rPr lang="lt-LT" b="0" i="1" u="none" strike="noStrike" dirty="0">
                <a:solidFill>
                  <a:srgbClr val="000000"/>
                </a:solidFill>
                <a:effectLst/>
              </a:rPr>
              <a:t> grandinė pašalinama ir pakeičiama </a:t>
            </a:r>
            <a:r>
              <a:rPr lang="lt-LT" b="0" i="1" u="none" strike="noStrike" dirty="0" err="1">
                <a:solidFill>
                  <a:srgbClr val="000000"/>
                </a:solidFill>
                <a:effectLst/>
              </a:rPr>
              <a:t>lizosomų</a:t>
            </a:r>
            <a:r>
              <a:rPr lang="lt-LT" b="0" i="1" u="none" strike="noStrike" dirty="0">
                <a:solidFill>
                  <a:srgbClr val="000000"/>
                </a:solidFill>
                <a:effectLst/>
              </a:rPr>
              <a:t> fermentų sukurtu peptidu. Šį procesą optimizuoja dar vieno tipo MHC molekulė (HLA-DM, kuri panaši į II klasės MHC ir kai kuriose ląstelėse veikia kartu su HLA-DO, kita į II klasę panašia molekule. Evoliucija yra tingi - sukūrusi veikiantį modulį, ji tiesiog jį nukopijuoja ir modifikuoja naujoms funkcijoms atlikti).  Galutinis šio painaus šokio rezultatas - MHC II klasės molekulių pristatymas į ląstelės paviršių su peptidais, kurie leidžia aktyvuoti T pagalbines ląsteles.</a:t>
            </a:r>
            <a:endParaRPr lang="nl-NL" sz="4000" i="1" dirty="0"/>
          </a:p>
        </p:txBody>
      </p:sp>
      <p:pic>
        <p:nvPicPr>
          <p:cNvPr id="4" name="Tijdelijke aanduiding voor inhoud 6">
            <a:extLst>
              <a:ext uri="{FF2B5EF4-FFF2-40B4-BE49-F238E27FC236}">
                <a16:creationId xmlns:a16="http://schemas.microsoft.com/office/drawing/2014/main" id="{9DFF1DDD-AEA8-423A-8290-F1791E5E8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735" y="5080031"/>
            <a:ext cx="2098813" cy="1677257"/>
          </a:xfrm>
          <a:prstGeom prst="rect">
            <a:avLst/>
          </a:prstGeom>
        </p:spPr>
      </p:pic>
    </p:spTree>
    <p:extLst>
      <p:ext uri="{BB962C8B-B14F-4D97-AF65-F5344CB8AC3E}">
        <p14:creationId xmlns:p14="http://schemas.microsoft.com/office/powerpoint/2010/main" val="126727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A2A89-93F7-43F5-A46E-C3B4CD1BFFEB}"/>
              </a:ext>
            </a:extLst>
          </p:cNvPr>
          <p:cNvSpPr>
            <a:spLocks noGrp="1"/>
          </p:cNvSpPr>
          <p:nvPr>
            <p:ph type="title"/>
          </p:nvPr>
        </p:nvSpPr>
        <p:spPr/>
        <p:txBody>
          <a:bodyPr/>
          <a:lstStyle/>
          <a:p>
            <a:r>
              <a:rPr lang="en-US" dirty="0"/>
              <a:t>23</a:t>
            </a:r>
            <a:r>
              <a:rPr lang="lt-LT" dirty="0"/>
              <a:t> skaidrė</a:t>
            </a:r>
            <a:endParaRPr lang="nl-NL" dirty="0"/>
          </a:p>
        </p:txBody>
      </p:sp>
      <p:sp>
        <p:nvSpPr>
          <p:cNvPr id="3" name="Tijdelijke aanduiding voor inhoud 2">
            <a:extLst>
              <a:ext uri="{FF2B5EF4-FFF2-40B4-BE49-F238E27FC236}">
                <a16:creationId xmlns:a16="http://schemas.microsoft.com/office/drawing/2014/main" id="{ECB50C98-726D-4C29-A745-733D755126EC}"/>
              </a:ext>
            </a:extLst>
          </p:cNvPr>
          <p:cNvSpPr>
            <a:spLocks noGrp="1"/>
          </p:cNvSpPr>
          <p:nvPr>
            <p:ph idx="1"/>
          </p:nvPr>
        </p:nvSpPr>
        <p:spPr>
          <a:xfrm>
            <a:off x="838200" y="1441162"/>
            <a:ext cx="10515600" cy="4351338"/>
          </a:xfrm>
        </p:spPr>
        <p:txBody>
          <a:bodyPr>
            <a:normAutofit/>
          </a:bodyPr>
          <a:lstStyle/>
          <a:p>
            <a:pPr marL="0" indent="0">
              <a:buNone/>
            </a:pPr>
            <a:r>
              <a:rPr lang="lt-LT" b="0" i="1" u="none" strike="noStrike" dirty="0">
                <a:solidFill>
                  <a:srgbClr val="000000"/>
                </a:solidFill>
                <a:effectLst/>
              </a:rPr>
              <a:t>Šis imuninės sistemos vykdomas patogenų atpažinimo procesas yra sudėtingas, bet ir gana lėtas. Pirmą kartą susidūrus su virusu, imuninei sistemai prireikia laiko, kad sustiprintų antivirusinį atsaką.  Jei jums nesiseka, dėl nekontroliuojamo viruso dauginimosi galite susirgti arba mirti. Skiepai paruošia imuninę sistemą infekcijai, todėl kai kuriais atvejais ji gali visiškai pastarosios išvengti, o kitais atvejais - reaguoti greičiau ir veiksmingiau bei gerokai sumažinti sunkios infekcijos tikimybę.</a:t>
            </a:r>
            <a:endParaRPr lang="nl-NL" sz="4000" i="1" dirty="0"/>
          </a:p>
        </p:txBody>
      </p:sp>
      <p:pic>
        <p:nvPicPr>
          <p:cNvPr id="4" name="Tijdelijke aanduiding voor inhoud 4">
            <a:extLst>
              <a:ext uri="{FF2B5EF4-FFF2-40B4-BE49-F238E27FC236}">
                <a16:creationId xmlns:a16="http://schemas.microsoft.com/office/drawing/2014/main" id="{E0D352C9-87F8-48EA-8D92-1D7F2043D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696691"/>
            <a:ext cx="3955816" cy="2078700"/>
          </a:xfrm>
          <a:prstGeom prst="rect">
            <a:avLst/>
          </a:prstGeom>
        </p:spPr>
      </p:pic>
    </p:spTree>
    <p:extLst>
      <p:ext uri="{BB962C8B-B14F-4D97-AF65-F5344CB8AC3E}">
        <p14:creationId xmlns:p14="http://schemas.microsoft.com/office/powerpoint/2010/main" val="739575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BE76E5-A3A0-4728-B005-D832232E76ED}"/>
              </a:ext>
            </a:extLst>
          </p:cNvPr>
          <p:cNvSpPr>
            <a:spLocks noGrp="1"/>
          </p:cNvSpPr>
          <p:nvPr>
            <p:ph idx="1"/>
          </p:nvPr>
        </p:nvSpPr>
        <p:spPr>
          <a:xfrm>
            <a:off x="542925" y="1438690"/>
            <a:ext cx="11385838" cy="4351338"/>
          </a:xfrm>
        </p:spPr>
        <p:txBody>
          <a:bodyPr>
            <a:noAutofit/>
          </a:bodyPr>
          <a:lstStyle/>
          <a:p>
            <a:pPr marL="0" indent="0">
              <a:buNone/>
            </a:pPr>
            <a:r>
              <a:rPr lang="lt-LT" b="0" i="1" u="none" strike="noStrike" dirty="0">
                <a:solidFill>
                  <a:srgbClr val="000000"/>
                </a:solidFill>
                <a:effectLst/>
              </a:rPr>
              <a:t>MHC molekulės yra labai svarbios skiepų dalyvės.  Visose vakcinose naudojamos II klasės MHC molekulės, kad būtų paskatintos T pagalbininkų ląstelės, reikalingos antikūnų atsakui, ir būtų sukurti baltymai, prieš kuriuos nukreiptas antikūnų atsakas. Adenovirusų ir </a:t>
            </a:r>
            <a:r>
              <a:rPr lang="lt-LT" b="0" i="1" u="none" strike="noStrike" dirty="0" err="1">
                <a:solidFill>
                  <a:srgbClr val="000000"/>
                </a:solidFill>
                <a:effectLst/>
              </a:rPr>
              <a:t>mRNA</a:t>
            </a:r>
            <a:r>
              <a:rPr lang="lt-LT" b="0" i="1" u="none" strike="noStrike" dirty="0">
                <a:solidFill>
                  <a:srgbClr val="000000"/>
                </a:solidFill>
                <a:effectLst/>
              </a:rPr>
              <a:t> vakcinose taip pat naudojamos I klasės MHC molekulės, kad būtų paskatintos T ląstelės žudikės. Vakcinų sukurtos T ląstelės išlieka daugelį metų, kai kuriais atvejais net dešimtmečius, budėdamos dėl naujos infekcijos originaliu virusu. Vakcinos išgelbėjo daug daugiau gyvybių nei visos kitos medicininės intervencijos kartu sudėjus. Skleiskite šią žinią, o ne ligą, skiepykitės!</a:t>
            </a:r>
            <a:endParaRPr lang="en-US" sz="4000" i="1" dirty="0"/>
          </a:p>
        </p:txBody>
      </p:sp>
      <p:sp>
        <p:nvSpPr>
          <p:cNvPr id="4" name="Titel 1">
            <a:extLst>
              <a:ext uri="{FF2B5EF4-FFF2-40B4-BE49-F238E27FC236}">
                <a16:creationId xmlns:a16="http://schemas.microsoft.com/office/drawing/2014/main" id="{8235CC5C-96EC-4BD0-A1B1-CB57244154FF}"/>
              </a:ext>
            </a:extLst>
          </p:cNvPr>
          <p:cNvSpPr>
            <a:spLocks noGrp="1"/>
          </p:cNvSpPr>
          <p:nvPr>
            <p:ph type="title"/>
          </p:nvPr>
        </p:nvSpPr>
        <p:spPr>
          <a:xfrm>
            <a:off x="838200" y="365125"/>
            <a:ext cx="10515600" cy="1325563"/>
          </a:xfrm>
        </p:spPr>
        <p:txBody>
          <a:bodyPr/>
          <a:lstStyle/>
          <a:p>
            <a:r>
              <a:rPr lang="en-US" dirty="0"/>
              <a:t>24</a:t>
            </a:r>
            <a:r>
              <a:rPr lang="lt-LT" dirty="0"/>
              <a:t> skaidrė</a:t>
            </a:r>
            <a:endParaRPr lang="nl-NL" dirty="0"/>
          </a:p>
        </p:txBody>
      </p:sp>
      <p:pic>
        <p:nvPicPr>
          <p:cNvPr id="5" name="Tijdelijke aanduiding voor inhoud 4">
            <a:extLst>
              <a:ext uri="{FF2B5EF4-FFF2-40B4-BE49-F238E27FC236}">
                <a16:creationId xmlns:a16="http://schemas.microsoft.com/office/drawing/2014/main" id="{8C623AC6-3928-43E0-B227-3CF3EDE81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9131" y="4537324"/>
            <a:ext cx="3014669" cy="2219658"/>
          </a:xfrm>
          <a:prstGeom prst="rect">
            <a:avLst/>
          </a:prstGeom>
        </p:spPr>
      </p:pic>
    </p:spTree>
    <p:extLst>
      <p:ext uri="{BB962C8B-B14F-4D97-AF65-F5344CB8AC3E}">
        <p14:creationId xmlns:p14="http://schemas.microsoft.com/office/powerpoint/2010/main" val="2036809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D5E9C-1B3C-4065-8B86-C2E2DE5620E2}"/>
              </a:ext>
            </a:extLst>
          </p:cNvPr>
          <p:cNvSpPr>
            <a:spLocks noGrp="1"/>
          </p:cNvSpPr>
          <p:nvPr>
            <p:ph type="title"/>
          </p:nvPr>
        </p:nvSpPr>
        <p:spPr/>
        <p:txBody>
          <a:bodyPr/>
          <a:lstStyle/>
          <a:p>
            <a:r>
              <a:rPr lang="en-US" dirty="0" err="1"/>
              <a:t>Epilogas</a:t>
            </a:r>
            <a:endParaRPr lang="nl-NL" dirty="0"/>
          </a:p>
        </p:txBody>
      </p:sp>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Taigi MHC molekulės kontroliuoja infekcijas, reguliuoja imunines reakcijas ir dabar padeda gydyti vėžį. Tai verta </a:t>
            </a:r>
            <a:r>
              <a:rPr lang="lt-LT" b="0" i="1" u="none" strike="noStrike" dirty="0" err="1">
                <a:solidFill>
                  <a:srgbClr val="000000"/>
                </a:solidFill>
                <a:effectLst/>
              </a:rPr>
              <a:t>autoimuniteto</a:t>
            </a:r>
            <a:r>
              <a:rPr lang="lt-LT" b="0" i="1" u="none" strike="noStrike" dirty="0">
                <a:solidFill>
                  <a:srgbClr val="000000"/>
                </a:solidFill>
                <a:effectLst/>
              </a:rPr>
              <a:t> ir </a:t>
            </a:r>
            <a:r>
              <a:rPr lang="lt-LT" b="0" i="1" u="none" strike="noStrike" dirty="0" err="1">
                <a:solidFill>
                  <a:srgbClr val="000000"/>
                </a:solidFill>
                <a:effectLst/>
              </a:rPr>
              <a:t>transplantato</a:t>
            </a:r>
            <a:r>
              <a:rPr lang="lt-LT" b="0" i="1" u="none" strike="noStrike" dirty="0">
                <a:solidFill>
                  <a:srgbClr val="000000"/>
                </a:solidFill>
                <a:effectLst/>
              </a:rPr>
              <a:t> atmetimo neigiamų pasekmių.  Štai kodėl jūs - gyvendami patogenų pilname pasaulyje - išgyvenote, kad perskaitytumėte šį komiksą.</a:t>
            </a:r>
            <a:endParaRPr lang="nl-NL" i="1"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9120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A8B06-E444-4577-9F55-6185E5462840}"/>
              </a:ext>
            </a:extLst>
          </p:cNvPr>
          <p:cNvSpPr>
            <a:spLocks noGrp="1"/>
          </p:cNvSpPr>
          <p:nvPr>
            <p:ph idx="1"/>
          </p:nvPr>
        </p:nvSpPr>
        <p:spPr>
          <a:xfrm>
            <a:off x="679508" y="259714"/>
            <a:ext cx="10674292" cy="6275309"/>
          </a:xfrm>
        </p:spPr>
        <p:txBody>
          <a:bodyPr>
            <a:noAutofit/>
          </a:bodyPr>
          <a:lstStyle/>
          <a:p>
            <a:pPr marL="0" indent="0" algn="just">
              <a:lnSpc>
                <a:spcPct val="107000"/>
              </a:lnSpc>
              <a:spcAft>
                <a:spcPts val="800"/>
              </a:spcAft>
              <a:buNone/>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Pad</a:t>
            </a:r>
            <a:r>
              <a:rPr lang="lt-LT"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ėkos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Dėkojame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Jon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Yewdell</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u</a:t>
            </a:r>
            <a:r>
              <a:rPr lang="lt-L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ž kritinį skaity</a:t>
            </a:r>
            <a:r>
              <a:rPr lang="lt-LT" sz="1800" dirty="0">
                <a:effectLst/>
                <a:latin typeface="Calibri" panose="020F0502020204030204" pitchFamily="34" charset="0"/>
                <a:ea typeface="Calibri" panose="020F0502020204030204" pitchFamily="34" charset="0"/>
                <a:cs typeface="Times New Roman" panose="02020603050405020304" pitchFamily="18" charset="0"/>
              </a:rPr>
              <a:t>mą</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dirty="0">
                <a:effectLst/>
                <a:latin typeface="Calibri" panose="020F0502020204030204" pitchFamily="34" charset="0"/>
                <a:ea typeface="Calibri" panose="020F0502020204030204" pitchFamily="34" charset="0"/>
                <a:cs typeface="Times New Roman" panose="02020603050405020304" pitchFamily="18" charset="0"/>
              </a:rPr>
              <a:t>Šis komiksas buvo remiamas </a:t>
            </a:r>
            <a:r>
              <a:rPr lang="en-US" sz="1800" dirty="0">
                <a:effectLst/>
                <a:latin typeface="Calibri" panose="020F0502020204030204" pitchFamily="34" charset="0"/>
                <a:ea typeface="Calibri" panose="020F0502020204030204" pitchFamily="34" charset="0"/>
                <a:cs typeface="Times New Roman" panose="02020603050405020304" pitchFamily="18" charset="0"/>
              </a:rPr>
              <a:t>ERC</a:t>
            </a:r>
            <a:r>
              <a:rPr lang="lt-LT" sz="1800" dirty="0">
                <a:effectLst/>
                <a:latin typeface="Calibri" panose="020F0502020204030204" pitchFamily="34" charset="0"/>
                <a:ea typeface="Calibri" panose="020F0502020204030204" pitchFamily="34" charset="0"/>
                <a:cs typeface="Times New Roman" panose="02020603050405020304" pitchFamily="18" charset="0"/>
              </a:rPr>
              <a:t> ir </a:t>
            </a:r>
            <a:r>
              <a:rPr lang="en-US" sz="1800" dirty="0">
                <a:effectLst/>
                <a:latin typeface="Calibri" panose="020F0502020204030204" pitchFamily="34" charset="0"/>
                <a:ea typeface="Calibri" panose="020F0502020204030204" pitchFamily="34" charset="0"/>
                <a:cs typeface="Times New Roman" panose="02020603050405020304" pitchFamily="18" charset="0"/>
              </a:rPr>
              <a:t>KWF</a:t>
            </a:r>
            <a:r>
              <a:rPr lang="lt-LT" sz="1800" dirty="0">
                <a:effectLst/>
                <a:latin typeface="Calibri" panose="020F0502020204030204" pitchFamily="34" charset="0"/>
                <a:ea typeface="Calibri" panose="020F0502020204030204" pitchFamily="34" charset="0"/>
                <a:cs typeface="Times New Roman" panose="02020603050405020304" pitchFamily="18" charset="0"/>
              </a:rPr>
              <a:t> dotacijomis skirtomis </a:t>
            </a:r>
            <a:r>
              <a:rPr lang="en-US" sz="1800" dirty="0">
                <a:effectLst/>
                <a:latin typeface="Calibri" panose="020F0502020204030204" pitchFamily="34" charset="0"/>
                <a:ea typeface="Calibri" panose="020F0502020204030204" pitchFamily="34" charset="0"/>
                <a:cs typeface="Times New Roman" panose="02020603050405020304" pitchFamily="18" charset="0"/>
              </a:rPr>
              <a:t>JN</a:t>
            </a:r>
            <a:r>
              <a:rPr lang="lt-LT" sz="1800" dirty="0">
                <a:effectLst/>
                <a:latin typeface="Calibri" panose="020F0502020204030204" pitchFamily="34" charset="0"/>
                <a:ea typeface="Calibri" panose="020F0502020204030204" pitchFamily="34" charset="0"/>
                <a:cs typeface="Times New Roman" panose="02020603050405020304" pitchFamily="18" charset="0"/>
              </a:rPr>
              <a:t> ir </a:t>
            </a:r>
            <a:r>
              <a:rPr lang="en-US" sz="1800" dirty="0">
                <a:effectLst/>
                <a:latin typeface="Calibri" panose="020F0502020204030204" pitchFamily="34" charset="0"/>
                <a:ea typeface="Calibri" panose="020F0502020204030204" pitchFamily="34" charset="0"/>
                <a:cs typeface="Times New Roman" panose="02020603050405020304" pitchFamily="18" charset="0"/>
              </a:rPr>
              <a:t>ER</a:t>
            </a:r>
            <a:r>
              <a:rPr lang="lt-LT" sz="1800" dirty="0">
                <a:effectLst/>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lt-LT"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Daugiau informacijos: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Dersh 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Hollý</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 Yewdell JW. (2021) A few good peptides: MHC class I-based cancer immunosurveillance and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immunoevasion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 Rev Immunol. 21:116-128.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KL, Reits E, Neefjes J. (2016) Present Yourself! By MHC Class I and MHC Class II Molecules. Trends Immunol. 37:724-737.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Unanue ER, Turk V, Neefjes J. (2016) Variations in MHC Class II Antigen Processing and Presentation in Health and Disease.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34:265-97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Blum JS,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Wearsch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 Cresswell P. Pathways of antigen processing. (2013)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31:443-73.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Neefjes J, Jongsma ML, Paul P, Bakke O. (2011) Towards a systems understanding of MHC class I and MHC class II antigen presentation. Nat Rev Immunol. 11:823-36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Yewdell JW, Reits E, Neefjes J. (2003) Making sense of mass destruction: quantitating MHC class I antigen presentation. </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Immunol</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3:952-61.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2707472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r>
              <a:rPr lang="en-US" dirty="0"/>
              <a:t>2 </a:t>
            </a:r>
            <a:r>
              <a:rPr lang="en-US" dirty="0" err="1"/>
              <a:t>skaidr</a:t>
            </a:r>
            <a:r>
              <a:rPr lang="lt-LT" dirty="0"/>
              <a:t>ė</a:t>
            </a:r>
            <a:endParaRPr lang="nl-NL" dirty="0"/>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a:xfrm>
            <a:off x="838200" y="1495479"/>
            <a:ext cx="10515600" cy="4351338"/>
          </a:xfrm>
        </p:spPr>
        <p:txBody>
          <a:bodyPr>
            <a:normAutofit/>
          </a:bodyPr>
          <a:lstStyle/>
          <a:p>
            <a:pPr marL="0" indent="0">
              <a:buNone/>
            </a:pPr>
            <a:r>
              <a:rPr lang="lt-LT" b="0" i="1" u="none" strike="noStrike" dirty="0">
                <a:solidFill>
                  <a:srgbClr val="000000"/>
                </a:solidFill>
                <a:effectLst/>
              </a:rPr>
              <a:t>Ši "stebuklinga" transplantacija prisidėjo prie jų pripažinimo palaimintaisiais, todėl jie tapo šventaisiais transplantacijos globėjais. Nepakenkė ir tai, kad dėl krikščioniškojo tikėjimo jiems buvo nukirsta galva, kuri, kaip spėjama, buvo atstatyta atgal į vietą jiems įžengus į dangų.</a:t>
            </a:r>
            <a:endParaRPr lang="nl-NL" i="1" dirty="0"/>
          </a:p>
        </p:txBody>
      </p:sp>
      <p:pic>
        <p:nvPicPr>
          <p:cNvPr id="4" name="Picture 3">
            <a:extLst>
              <a:ext uri="{FF2B5EF4-FFF2-40B4-BE49-F238E27FC236}">
                <a16:creationId xmlns:a16="http://schemas.microsoft.com/office/drawing/2014/main" id="{1D96D27B-F65D-43F1-9B1A-270883FF0DA3}"/>
              </a:ext>
            </a:extLst>
          </p:cNvPr>
          <p:cNvPicPr>
            <a:picLocks noChangeAspect="1"/>
          </p:cNvPicPr>
          <p:nvPr/>
        </p:nvPicPr>
        <p:blipFill>
          <a:blip r:embed="rId2"/>
          <a:stretch>
            <a:fillRect/>
          </a:stretch>
        </p:blipFill>
        <p:spPr>
          <a:xfrm>
            <a:off x="998081" y="3477777"/>
            <a:ext cx="3532355" cy="3015098"/>
          </a:xfrm>
          <a:prstGeom prst="rect">
            <a:avLst/>
          </a:prstGeom>
        </p:spPr>
      </p:pic>
    </p:spTree>
    <p:extLst>
      <p:ext uri="{BB962C8B-B14F-4D97-AF65-F5344CB8AC3E}">
        <p14:creationId xmlns:p14="http://schemas.microsoft.com/office/powerpoint/2010/main" val="3520377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r>
              <a:rPr lang="en-US" dirty="0"/>
              <a:t>3</a:t>
            </a:r>
            <a:r>
              <a:rPr lang="lt-LT" dirty="0"/>
              <a:t> skaidrė</a:t>
            </a:r>
            <a:endParaRPr lang="nl-NL" dirty="0"/>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Kodėl transplantacija tokia sudėtinga, kokie evoliuciniai veiksniai tai veikia? Net Darvinas turėjo susimąstyti... bet jis nežinojo apie unikalią baltymų klasę, kurią turi beveik visi daugialąsčiai </a:t>
            </a:r>
            <a:r>
              <a:rPr lang="lt-LT" b="0" i="1" u="none" strike="noStrike" dirty="0" err="1">
                <a:solidFill>
                  <a:srgbClr val="000000"/>
                </a:solidFill>
                <a:effectLst/>
              </a:rPr>
              <a:t>eukariotai</a:t>
            </a:r>
            <a:r>
              <a:rPr lang="lt-LT" b="0" i="1" u="none" strike="noStrike" dirty="0">
                <a:solidFill>
                  <a:srgbClr val="000000"/>
                </a:solidFill>
                <a:effectLst/>
              </a:rPr>
              <a:t>.</a:t>
            </a:r>
            <a:endParaRPr lang="nl-NL" sz="4000" i="1" dirty="0"/>
          </a:p>
        </p:txBody>
      </p:sp>
      <p:pic>
        <p:nvPicPr>
          <p:cNvPr id="4" name="Tijdelijke aanduiding voor inhoud 4">
            <a:extLst>
              <a:ext uri="{FF2B5EF4-FFF2-40B4-BE49-F238E27FC236}">
                <a16:creationId xmlns:a16="http://schemas.microsoft.com/office/drawing/2014/main" id="{3D682906-3449-4DE6-AD90-2C46C5C72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110740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73D24-510C-4082-964E-CE2A5746FF56}"/>
              </a:ext>
            </a:extLst>
          </p:cNvPr>
          <p:cNvSpPr>
            <a:spLocks noGrp="1"/>
          </p:cNvSpPr>
          <p:nvPr>
            <p:ph type="title"/>
          </p:nvPr>
        </p:nvSpPr>
        <p:spPr/>
        <p:txBody>
          <a:bodyPr/>
          <a:lstStyle/>
          <a:p>
            <a:r>
              <a:rPr lang="en-US" dirty="0"/>
              <a:t>4</a:t>
            </a:r>
            <a:r>
              <a:rPr lang="lt-LT" dirty="0"/>
              <a:t> skaidrė</a:t>
            </a:r>
            <a:endParaRPr lang="nl-NL" dirty="0"/>
          </a:p>
        </p:txBody>
      </p:sp>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838200" y="1530733"/>
            <a:ext cx="10515600" cy="4351338"/>
          </a:xfrm>
        </p:spPr>
        <p:txBody>
          <a:bodyPr>
            <a:normAutofit/>
          </a:bodyPr>
          <a:lstStyle/>
          <a:p>
            <a:pPr marL="0" indent="0">
              <a:buNone/>
            </a:pPr>
            <a:r>
              <a:rPr lang="lt-LT" b="0" i="1" u="none" strike="noStrike" dirty="0">
                <a:solidFill>
                  <a:srgbClr val="000000"/>
                </a:solidFill>
                <a:effectLst/>
              </a:rPr>
              <a:t>Pradėkime nuo dabartinio supratimo apie dvi unikalias mūsų organizmo baltymų klases, kurios pasižymi didžiausiu polimorfizmu (skirtumais tarp individų). Ir jie yra unikalūs, nes beveik visi kiti žmonių baltymai yra beveik identiški. Šie </a:t>
            </a:r>
            <a:r>
              <a:rPr lang="lt-LT" b="0" i="1" u="none" strike="noStrike" dirty="0" err="1">
                <a:solidFill>
                  <a:srgbClr val="000000"/>
                </a:solidFill>
                <a:effectLst/>
              </a:rPr>
              <a:t>polimorfiniai</a:t>
            </a:r>
            <a:r>
              <a:rPr lang="lt-LT" b="0" i="1" u="none" strike="noStrike" dirty="0">
                <a:solidFill>
                  <a:srgbClr val="000000"/>
                </a:solidFill>
                <a:effectLst/>
              </a:rPr>
              <a:t> baltymai yra "transplantacijos antigenai" ir bendrai vadinami MHC I ir MHC II klasės molekulėmis. Žmonėse jos vadinamos HLA I ir HLA II klasės molekulėmis.</a:t>
            </a:r>
            <a:endParaRPr lang="nl-NL" sz="4000" i="1" dirty="0"/>
          </a:p>
        </p:txBody>
      </p:sp>
      <p:pic>
        <p:nvPicPr>
          <p:cNvPr id="4" name="Tijdelijke aanduiding voor inhoud 4">
            <a:extLst>
              <a:ext uri="{FF2B5EF4-FFF2-40B4-BE49-F238E27FC236}">
                <a16:creationId xmlns:a16="http://schemas.microsoft.com/office/drawing/2014/main" id="{D43A5AA1-68A2-4989-ABF5-A6D27BC94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145156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r>
              <a:rPr lang="en-US" dirty="0"/>
              <a:t>5</a:t>
            </a:r>
            <a:r>
              <a:rPr lang="lt-LT" dirty="0"/>
              <a:t> skaidrė</a:t>
            </a:r>
            <a:endParaRPr lang="nl-NL" dirty="0"/>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Transplantacijai svarbiausios HLA molekulės yra HLA-A, HLA-B ir HLA-C (I klasės MHC) ir HLA-DR, HLA-DQ ir HLA-DP (II klasės MHC). HLA-A, -B ir -C yra beveik visose mūsų ląstelėse (išskyrus eritrocitus), o HLA-DR, HLA-DQ ir HLA-DP - daugiausia imuninėse ląstelėse.</a:t>
            </a:r>
            <a:endParaRPr lang="nl-NL" sz="4000" i="1" dirty="0"/>
          </a:p>
        </p:txBody>
      </p:sp>
      <p:pic>
        <p:nvPicPr>
          <p:cNvPr id="4" name="Tijdelijke aanduiding voor inhoud 6">
            <a:extLst>
              <a:ext uri="{FF2B5EF4-FFF2-40B4-BE49-F238E27FC236}">
                <a16:creationId xmlns:a16="http://schemas.microsoft.com/office/drawing/2014/main" id="{77279176-09FD-4160-A2C1-34F9112EF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8" y="3856416"/>
            <a:ext cx="4690947" cy="3001584"/>
          </a:xfrm>
          <a:prstGeom prst="rect">
            <a:avLst/>
          </a:prstGeom>
        </p:spPr>
      </p:pic>
    </p:spTree>
    <p:extLst>
      <p:ext uri="{BB962C8B-B14F-4D97-AF65-F5344CB8AC3E}">
        <p14:creationId xmlns:p14="http://schemas.microsoft.com/office/powerpoint/2010/main" val="2070288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a:extLst>
              <a:ext uri="{FF2B5EF4-FFF2-40B4-BE49-F238E27FC236}">
                <a16:creationId xmlns:a16="http://schemas.microsoft.com/office/drawing/2014/main" id="{21F03BF0-0EEE-4377-82CA-8896FABE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335" y="4810990"/>
            <a:ext cx="3062649" cy="2047010"/>
          </a:xfrm>
          <a:prstGeom prst="rect">
            <a:avLst/>
          </a:prstGeom>
        </p:spPr>
      </p:pic>
      <p:sp>
        <p:nvSpPr>
          <p:cNvPr id="2" name="Titel 1">
            <a:extLst>
              <a:ext uri="{FF2B5EF4-FFF2-40B4-BE49-F238E27FC236}">
                <a16:creationId xmlns:a16="http://schemas.microsoft.com/office/drawing/2014/main" id="{680CCBCE-B240-416E-9B14-CC68D1BCE0A3}"/>
              </a:ext>
            </a:extLst>
          </p:cNvPr>
          <p:cNvSpPr>
            <a:spLocks noGrp="1"/>
          </p:cNvSpPr>
          <p:nvPr>
            <p:ph type="title"/>
          </p:nvPr>
        </p:nvSpPr>
        <p:spPr>
          <a:xfrm>
            <a:off x="838200" y="136525"/>
            <a:ext cx="10515600" cy="1325563"/>
          </a:xfrm>
        </p:spPr>
        <p:txBody>
          <a:bodyPr/>
          <a:lstStyle/>
          <a:p>
            <a:r>
              <a:rPr lang="en-US" dirty="0"/>
              <a:t>6</a:t>
            </a:r>
            <a:r>
              <a:rPr lang="lt-LT" dirty="0"/>
              <a:t> skaidrė</a:t>
            </a:r>
            <a:endParaRPr lang="nl-NL" dirty="0"/>
          </a:p>
        </p:txBody>
      </p:sp>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838200" y="1067089"/>
            <a:ext cx="10515600" cy="4351338"/>
          </a:xfrm>
        </p:spPr>
        <p:txBody>
          <a:bodyPr>
            <a:normAutofit lnSpcReduction="10000"/>
          </a:bodyPr>
          <a:lstStyle/>
          <a:p>
            <a:pPr marL="0" indent="0">
              <a:buNone/>
            </a:pPr>
            <a:r>
              <a:rPr lang="lt-LT" b="0" i="1" u="none" strike="noStrike" dirty="0">
                <a:solidFill>
                  <a:srgbClr val="000000"/>
                </a:solidFill>
                <a:effectLst/>
              </a:rPr>
              <a:t>HLA molekulės pasireiškia tokiu stipriu polimorfizmu, kad nėščiosios dažnai gamina antikūnus prieš skirtingus tėvo HLA tipus. Tai galėjo būti naudojama tėvui nustatyti tais laikais, kai dar nebuvo genetinių tyrimų. Tačiau šie nėščių moterų serumai taip pat buvo naudojami audinių transplantacijai. Seminaruose šių moterų serumais buvo keičiamasi tarp laboratorijų, o skirtingos serumų reakcijos buvo įvardijamos HLA seminaruose. Taip buvo identifikuotos HLA-A, -B ir -C bei įvairios jų formos. Jos buvo paprasčiausiai sunumeruotos kaip HLA-A1, kita HLA-A2 ir t. t. Taip atsitiko ir su HLA-DR, -DQ ir -DP molekulėmis. Taigi, jūsų audiniuose gali būti (kaip pavyzdys) HLA-A1, -B8, -Cw7, -DR3, -DQ2 ir DPw1 baltymų iš jūsų motinos ir HLA-A2, -B27, -Cw1, -DR4, -DQ3 ir DPw4 baltymų iš jūsų tėvo.</a:t>
            </a:r>
            <a:endParaRPr lang="nl-NL" sz="4000" i="1" dirty="0"/>
          </a:p>
        </p:txBody>
      </p:sp>
    </p:spTree>
    <p:extLst>
      <p:ext uri="{BB962C8B-B14F-4D97-AF65-F5344CB8AC3E}">
        <p14:creationId xmlns:p14="http://schemas.microsoft.com/office/powerpoint/2010/main" val="359415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r>
              <a:rPr lang="en-US" dirty="0"/>
              <a:t>7</a:t>
            </a:r>
            <a:r>
              <a:rPr lang="lt-LT" dirty="0"/>
              <a:t> skaidrė</a:t>
            </a:r>
            <a:endParaRPr lang="nl-NL" dirty="0"/>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p:txBody>
          <a:bodyPr>
            <a:normAutofit/>
          </a:bodyPr>
          <a:lstStyle/>
          <a:p>
            <a:pPr marL="0" indent="0">
              <a:buNone/>
            </a:pPr>
            <a:r>
              <a:rPr lang="lt-LT" b="0" i="1" u="none" strike="noStrike" dirty="0">
                <a:solidFill>
                  <a:srgbClr val="000000"/>
                </a:solidFill>
                <a:effectLst/>
              </a:rPr>
              <a:t>Šiandien HLA tipai paprastai nustatomi atliekant DNR tyrimus. Yra įrodymų, kad moterys gali nustatyti vyrų HLA tipų skirtumus pagal kvapą ir kad tai padeda atrinkti genetiškai skirtingus partnerius.</a:t>
            </a:r>
            <a:endParaRPr lang="nl-NL" sz="4000" i="1" dirty="0"/>
          </a:p>
        </p:txBody>
      </p:sp>
      <p:pic>
        <p:nvPicPr>
          <p:cNvPr id="4" name="Tijdelijke aanduiding voor inhoud 5">
            <a:extLst>
              <a:ext uri="{FF2B5EF4-FFF2-40B4-BE49-F238E27FC236}">
                <a16:creationId xmlns:a16="http://schemas.microsoft.com/office/drawing/2014/main" id="{55E255AA-35CA-4B20-B9C9-696E13BCD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315280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r>
              <a:rPr lang="en-US" dirty="0"/>
              <a:t>8</a:t>
            </a:r>
            <a:r>
              <a:rPr lang="lt-LT" dirty="0"/>
              <a:t> skaidrė</a:t>
            </a:r>
            <a:endParaRPr lang="nl-NL" dirty="0"/>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a:xfrm>
            <a:off x="838200" y="1378816"/>
            <a:ext cx="10515600" cy="2912629"/>
          </a:xfrm>
        </p:spPr>
        <p:txBody>
          <a:bodyPr/>
          <a:lstStyle/>
          <a:p>
            <a:pPr marL="0" indent="0">
              <a:buNone/>
            </a:pPr>
            <a:r>
              <a:rPr lang="lt-LT" b="0" i="1" u="none" strike="noStrike" dirty="0">
                <a:solidFill>
                  <a:srgbClr val="000000"/>
                </a:solidFill>
                <a:effectLst/>
              </a:rPr>
              <a:t>Nors HLA polimorfizmas gali padėti įvairinti žmoniją, jis yra didžiulė kliūtis sėkmingai organų transplantacijai, kuri reikalauja, kad gavėjo ir donoro HLA tipai kuo labiau sutaptų*.  Jei nėra tobulo atitikimo, organų atmetimui išvengti naudojami veiksmingi imunosupresiniai vaistai.</a:t>
            </a:r>
          </a:p>
          <a:p>
            <a:pPr marL="0" indent="0">
              <a:buNone/>
            </a:pPr>
            <a:endParaRPr lang="en-US" sz="4000" i="1" dirty="0"/>
          </a:p>
          <a:p>
            <a:pPr marL="0" indent="0">
              <a:buNone/>
            </a:pPr>
            <a:r>
              <a:rPr lang="en-US" sz="1800" b="0" i="1" u="none" strike="noStrike" dirty="0">
                <a:solidFill>
                  <a:srgbClr val="000000"/>
                </a:solidFill>
                <a:effectLst/>
              </a:rPr>
              <a:t>* </a:t>
            </a:r>
            <a:r>
              <a:rPr lang="en-US" sz="1800" b="0" i="1" u="none" strike="noStrike" dirty="0" err="1">
                <a:solidFill>
                  <a:srgbClr val="000000"/>
                </a:solidFill>
                <a:effectLst/>
              </a:rPr>
              <a:t>Puikiai</a:t>
            </a:r>
            <a:r>
              <a:rPr lang="en-US" sz="1800" b="0" i="1" u="none" strike="noStrike" dirty="0">
                <a:solidFill>
                  <a:srgbClr val="000000"/>
                </a:solidFill>
                <a:effectLst/>
              </a:rPr>
              <a:t> </a:t>
            </a:r>
            <a:r>
              <a:rPr lang="en-US" sz="1800" b="0" i="1" u="none" strike="noStrike" dirty="0" err="1">
                <a:solidFill>
                  <a:srgbClr val="000000"/>
                </a:solidFill>
                <a:effectLst/>
              </a:rPr>
              <a:t>tinkančią</a:t>
            </a:r>
            <a:r>
              <a:rPr lang="en-US" sz="1800" b="0" i="1" u="none" strike="noStrike" dirty="0">
                <a:solidFill>
                  <a:srgbClr val="000000"/>
                </a:solidFill>
                <a:effectLst/>
              </a:rPr>
              <a:t> HLA </a:t>
            </a:r>
            <a:r>
              <a:rPr lang="en-US" sz="1800" b="0" i="1" u="none" strike="noStrike" dirty="0" err="1">
                <a:solidFill>
                  <a:srgbClr val="000000"/>
                </a:solidFill>
                <a:effectLst/>
              </a:rPr>
              <a:t>grupę</a:t>
            </a:r>
            <a:r>
              <a:rPr lang="en-US" sz="1800" b="0" i="1" u="none" strike="noStrike" dirty="0">
                <a:solidFill>
                  <a:srgbClr val="000000"/>
                </a:solidFill>
                <a:effectLst/>
              </a:rPr>
              <a:t> </a:t>
            </a:r>
            <a:r>
              <a:rPr lang="en-US" sz="1800" b="0" i="1" u="none" strike="noStrike" dirty="0" err="1">
                <a:solidFill>
                  <a:srgbClr val="000000"/>
                </a:solidFill>
                <a:effectLst/>
              </a:rPr>
              <a:t>rasti</a:t>
            </a:r>
            <a:r>
              <a:rPr lang="en-US" sz="1800" b="0" i="1" u="none" strike="noStrike" dirty="0">
                <a:solidFill>
                  <a:srgbClr val="000000"/>
                </a:solidFill>
                <a:effectLst/>
              </a:rPr>
              <a:t> </a:t>
            </a:r>
            <a:r>
              <a:rPr lang="en-US" sz="1800" b="0" i="1" u="none" strike="noStrike" dirty="0" err="1">
                <a:solidFill>
                  <a:srgbClr val="000000"/>
                </a:solidFill>
                <a:effectLst/>
              </a:rPr>
              <a:t>labai</a:t>
            </a:r>
            <a:r>
              <a:rPr lang="en-US" sz="1800" b="0" i="1" u="none" strike="noStrike" dirty="0">
                <a:solidFill>
                  <a:srgbClr val="000000"/>
                </a:solidFill>
                <a:effectLst/>
              </a:rPr>
              <a:t> </a:t>
            </a:r>
            <a:r>
              <a:rPr lang="en-US" sz="1800" b="0" i="1" u="none" strike="noStrike" dirty="0" err="1">
                <a:solidFill>
                  <a:srgbClr val="000000"/>
                </a:solidFill>
                <a:effectLst/>
              </a:rPr>
              <a:t>sunku</a:t>
            </a:r>
            <a:r>
              <a:rPr lang="en-US" sz="1800" b="0" i="1" u="none" strike="noStrike" dirty="0">
                <a:solidFill>
                  <a:srgbClr val="000000"/>
                </a:solidFill>
                <a:effectLst/>
              </a:rPr>
              <a:t>. </a:t>
            </a:r>
            <a:r>
              <a:rPr lang="en-US" sz="1800" b="0" i="1" u="none" strike="noStrike" dirty="0" err="1">
                <a:solidFill>
                  <a:srgbClr val="000000"/>
                </a:solidFill>
                <a:effectLst/>
              </a:rPr>
              <a:t>Didžiausią</a:t>
            </a:r>
            <a:r>
              <a:rPr lang="en-US" sz="1800" b="0" i="1" u="none" strike="noStrike" dirty="0">
                <a:solidFill>
                  <a:srgbClr val="000000"/>
                </a:solidFill>
                <a:effectLst/>
              </a:rPr>
              <a:t> </a:t>
            </a:r>
            <a:r>
              <a:rPr lang="en-US" sz="1800" b="0" i="1" u="none" strike="noStrike" dirty="0" err="1">
                <a:solidFill>
                  <a:srgbClr val="000000"/>
                </a:solidFill>
                <a:effectLst/>
              </a:rPr>
              <a:t>tikimybę</a:t>
            </a:r>
            <a:r>
              <a:rPr lang="en-US" sz="1800" b="0" i="1" u="none" strike="noStrike" dirty="0">
                <a:solidFill>
                  <a:srgbClr val="000000"/>
                </a:solidFill>
                <a:effectLst/>
              </a:rPr>
              <a:t> </a:t>
            </a:r>
            <a:r>
              <a:rPr lang="en-US" sz="1800" b="0" i="1" u="none" strike="noStrike" dirty="0" err="1">
                <a:solidFill>
                  <a:srgbClr val="000000"/>
                </a:solidFill>
                <a:effectLst/>
              </a:rPr>
              <a:t>turi</a:t>
            </a:r>
            <a:r>
              <a:rPr lang="en-US" sz="1800" b="0" i="1" u="none" strike="noStrike" dirty="0">
                <a:solidFill>
                  <a:srgbClr val="000000"/>
                </a:solidFill>
                <a:effectLst/>
              </a:rPr>
              <a:t> </a:t>
            </a:r>
            <a:r>
              <a:rPr lang="en-US" sz="1800" b="0" i="1" u="none" strike="noStrike" dirty="0" err="1">
                <a:solidFill>
                  <a:srgbClr val="000000"/>
                </a:solidFill>
                <a:effectLst/>
              </a:rPr>
              <a:t>šeimos</a:t>
            </a:r>
            <a:r>
              <a:rPr lang="en-US" sz="1800" b="0" i="1" u="none" strike="noStrike" dirty="0">
                <a:solidFill>
                  <a:srgbClr val="000000"/>
                </a:solidFill>
                <a:effectLst/>
              </a:rPr>
              <a:t> </a:t>
            </a:r>
            <a:r>
              <a:rPr lang="en-US" sz="1800" b="0" i="1" u="none" strike="noStrike" dirty="0" err="1">
                <a:solidFill>
                  <a:srgbClr val="000000"/>
                </a:solidFill>
                <a:effectLst/>
              </a:rPr>
              <a:t>nariai</a:t>
            </a:r>
            <a:r>
              <a:rPr lang="en-US" sz="1800" b="0" i="1" u="none" strike="noStrike" dirty="0">
                <a:solidFill>
                  <a:srgbClr val="000000"/>
                </a:solidFill>
                <a:effectLst/>
              </a:rPr>
              <a:t> (</a:t>
            </a:r>
            <a:r>
              <a:rPr lang="en-US" sz="1800" b="0" i="1" u="none" strike="noStrike" dirty="0" err="1">
                <a:solidFill>
                  <a:srgbClr val="000000"/>
                </a:solidFill>
                <a:effectLst/>
              </a:rPr>
              <a:t>brolis</a:t>
            </a:r>
            <a:r>
              <a:rPr lang="en-US" sz="1800" b="0" i="1" u="none" strike="noStrike" dirty="0">
                <a:solidFill>
                  <a:srgbClr val="000000"/>
                </a:solidFill>
                <a:effectLst/>
              </a:rPr>
              <a:t>, </a:t>
            </a:r>
            <a:r>
              <a:rPr lang="en-US" sz="1800" b="0" i="1" u="none" strike="noStrike" dirty="0" err="1">
                <a:solidFill>
                  <a:srgbClr val="000000"/>
                </a:solidFill>
                <a:effectLst/>
              </a:rPr>
              <a:t>sesuo</a:t>
            </a:r>
            <a:r>
              <a:rPr lang="en-US" sz="1800" b="0" i="1" u="none" strike="noStrike" dirty="0">
                <a:solidFill>
                  <a:srgbClr val="000000"/>
                </a:solidFill>
                <a:effectLst/>
              </a:rPr>
              <a:t>).</a:t>
            </a:r>
            <a:endParaRPr lang="nl-NL" i="1" dirty="0"/>
          </a:p>
        </p:txBody>
      </p:sp>
      <p:pic>
        <p:nvPicPr>
          <p:cNvPr id="4" name="Tijdelijke aanduiding voor inhoud 6">
            <a:extLst>
              <a:ext uri="{FF2B5EF4-FFF2-40B4-BE49-F238E27FC236}">
                <a16:creationId xmlns:a16="http://schemas.microsoft.com/office/drawing/2014/main" id="{54673B66-C07F-41E5-AC21-E3A716DAB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517" y="4251797"/>
            <a:ext cx="3219048" cy="2606203"/>
          </a:xfrm>
          <a:prstGeom prst="rect">
            <a:avLst/>
          </a:prstGeom>
        </p:spPr>
      </p:pic>
    </p:spTree>
    <p:extLst>
      <p:ext uri="{BB962C8B-B14F-4D97-AF65-F5344CB8AC3E}">
        <p14:creationId xmlns:p14="http://schemas.microsoft.com/office/powerpoint/2010/main" val="1855911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20130</TotalTime>
  <Words>2190</Words>
  <Application>Microsoft Office PowerPoint</Application>
  <PresentationFormat>Widescreen</PresentationFormat>
  <Paragraphs>81</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BlinkMacSystemFont</vt:lpstr>
      <vt:lpstr>Calibri</vt:lpstr>
      <vt:lpstr>Calibri Light</vt:lpstr>
      <vt:lpstr>Kantoorthema</vt:lpstr>
      <vt:lpstr>PowerPoint Presentation</vt:lpstr>
      <vt:lpstr>1 skaidrė</vt:lpstr>
      <vt:lpstr>2 skaidrė</vt:lpstr>
      <vt:lpstr>3 skaidrė</vt:lpstr>
      <vt:lpstr>4 skaidrė</vt:lpstr>
      <vt:lpstr>5 skaidrė</vt:lpstr>
      <vt:lpstr>6 skaidrė</vt:lpstr>
      <vt:lpstr>7 skaidrė</vt:lpstr>
      <vt:lpstr>8 skaidrė</vt:lpstr>
      <vt:lpstr>9 skaidrė</vt:lpstr>
      <vt:lpstr>10 skaidrė</vt:lpstr>
      <vt:lpstr>11 skaidrė</vt:lpstr>
      <vt:lpstr>12 skaidrė</vt:lpstr>
      <vt:lpstr>13 skaidrė</vt:lpstr>
      <vt:lpstr>14 skaidrė</vt:lpstr>
      <vt:lpstr>15 skaidrė</vt:lpstr>
      <vt:lpstr>16 skaidrė</vt:lpstr>
      <vt:lpstr>17 skaidrė</vt:lpstr>
      <vt:lpstr>18 skaidrė</vt:lpstr>
      <vt:lpstr>19 skaidrė</vt:lpstr>
      <vt:lpstr>20 skaidrė</vt:lpstr>
      <vt:lpstr>21 skaidrė</vt:lpstr>
      <vt:lpstr>22 skaidrė</vt:lpstr>
      <vt:lpstr>23 skaidrė</vt:lpstr>
      <vt:lpstr>24 skaidrė</vt:lpstr>
      <vt:lpstr>Epilogas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Ruta Puzinaite</dc:creator>
  <cp:lastModifiedBy>Boer-Theirlynck, J.J.A. de (CCB)</cp:lastModifiedBy>
  <cp:revision>5</cp:revision>
  <dcterms:modified xsi:type="dcterms:W3CDTF">2024-03-29T14:35:41Z</dcterms:modified>
</cp:coreProperties>
</file>