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25-11-2022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25-11-2022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7541808"/>
          </a:xfrm>
          <a:prstGeom prst="rect">
            <a:avLst/>
          </a:prstGeom>
          <a:noFill/>
        </p:spPr>
        <p:txBody>
          <a:bodyPr wrap="square" rtlCol="0">
            <a:spAutoFit/>
          </a:bodyPr>
          <a:lstStyle/>
          <a:p>
            <a:pPr algn="ctr">
              <a:lnSpc>
                <a:spcPct val="107000"/>
              </a:lnSpc>
              <a:spcAft>
                <a:spcPts val="800"/>
              </a:spcAft>
            </a:pPr>
            <a:r>
              <a:rPr lang="fr-FR" sz="3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nb-NO"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HLA molekyler og transplantasjon, autoimmunitet og infeksjonskontroll: Et tegneserie eventyr. </a:t>
            </a:r>
            <a:endParaRPr lang="nl-NL"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nl-NL" sz="3600" kern="1400" spc="-5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and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 Eric Reits and Jacques Neefjes</a:t>
            </a:r>
          </a:p>
          <a:p>
            <a:pPr algn="ctr"/>
            <a:endParaRPr lang="nl-NL" sz="3200" dirty="0">
              <a:solidFill>
                <a:srgbClr val="FF0000"/>
              </a:solidFill>
            </a:endParaRPr>
          </a:p>
          <a:p>
            <a:pPr algn="ct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a:t>
            </a:r>
            <a:r>
              <a:rPr lang="fr-FR" sz="1800" i="1" dirty="0">
                <a:solidFill>
                  <a:schemeClr val="accent3">
                    <a:lumMod val="75000"/>
                  </a:schemeClr>
                </a:solidFill>
                <a:effectLst/>
                <a:latin typeface="Calibri" panose="020F0502020204030204" pitchFamily="34" charset="0"/>
                <a:ea typeface="Calibri" panose="020F0502020204030204" pitchFamily="34" charset="0"/>
                <a:cs typeface="Arial" panose="020B0604020202020204" pitchFamily="34" charset="0"/>
              </a:rPr>
              <a:t>by </a:t>
            </a:r>
            <a:r>
              <a:rPr lang="en-US" sz="1800" i="1" dirty="0" err="1">
                <a:solidFill>
                  <a:schemeClr val="accent3">
                    <a:lumMod val="75000"/>
                  </a:schemeClr>
                </a:solidFill>
                <a:effectLst/>
                <a:latin typeface="Calibri" panose="020F0502020204030204" pitchFamily="34" charset="0"/>
                <a:ea typeface="Calibri" panose="020F0502020204030204" pitchFamily="34" charset="0"/>
              </a:rPr>
              <a:t>Oddmund</a:t>
            </a:r>
            <a:r>
              <a:rPr lang="en-US" sz="1800" i="1" dirty="0">
                <a:solidFill>
                  <a:schemeClr val="accent3">
                    <a:lumMod val="75000"/>
                  </a:schemeClr>
                </a:solidFill>
                <a:effectLst/>
                <a:latin typeface="Calibri" panose="020F0502020204030204" pitchFamily="34" charset="0"/>
                <a:ea typeface="Calibri" panose="020F0502020204030204" pitchFamily="34" charset="0"/>
              </a:rPr>
              <a:t> Bakke </a:t>
            </a:r>
            <a:r>
              <a:rPr lang="fr-FR" i="1"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9</a:t>
            </a:r>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Darwin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vært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forvirret</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lukte </a:t>
            </a:r>
            <a:r>
              <a:rPr lang="nb-NO" sz="2400" dirty="0">
                <a:effectLst/>
                <a:latin typeface="Calibri" panose="020F0502020204030204" pitchFamily="34" charset="0"/>
                <a:ea typeface="Calibri" panose="020F0502020204030204" pitchFamily="34" charset="0"/>
                <a:cs typeface="Times New Roman" panose="02020603050405020304" pitchFamily="18" charset="0"/>
              </a:rPr>
              <a:t>seg fram til den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perfekte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ektefellen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forhindre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vevstransplantasjon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finne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hvem som 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kan </a:t>
            </a:r>
            <a:r>
              <a:rPr lang="nb-NO" sz="2400" dirty="0">
                <a:effectLst/>
                <a:latin typeface="Calibri" panose="020F0502020204030204" pitchFamily="34" charset="0"/>
                <a:ea typeface="Calibri" panose="020F0502020204030204" pitchFamily="34" charset="0"/>
                <a:cs typeface="Times New Roman" panose="02020603050405020304" pitchFamily="18" charset="0"/>
              </a:rPr>
              <a:t>da </a:t>
            </a:r>
            <a:r>
              <a:rPr lang="nl-NL" sz="2400" dirty="0">
                <a:effectLst/>
                <a:latin typeface="Calibri" panose="020F0502020204030204" pitchFamily="34" charset="0"/>
                <a:ea typeface="Calibri" panose="020F0502020204030204" pitchFamily="34" charset="0"/>
                <a:cs typeface="Times New Roman" panose="02020603050405020304" pitchFamily="18" charset="0"/>
              </a:rPr>
              <a:t>ikke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være</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viktigste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evolusjonære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årsakene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HLA-polymorfisme.</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30CA363-B422-4621-9361-E627764A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34" y="2999805"/>
            <a:ext cx="4414716" cy="3416150"/>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10</a:t>
            </a:r>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p:txBody>
          <a:bodyPr/>
          <a:lstStyle/>
          <a:p>
            <a:pPr marL="0" indent="0">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Det er imidlertid</a:t>
            </a:r>
            <a:r>
              <a:rPr lang="nl-NL" sz="2400" dirty="0">
                <a:effectLst/>
                <a:latin typeface="Calibri" panose="020F0502020204030204" pitchFamily="34" charset="0"/>
                <a:ea typeface="Calibri" panose="020F0502020204030204" pitchFamily="34" charset="0"/>
                <a:cs typeface="Times New Roman" panose="02020603050405020304" pitchFamily="18" charset="0"/>
              </a:rPr>
              <a:t> e</a:t>
            </a:r>
            <a:r>
              <a:rPr lang="nb-NO" sz="2400" dirty="0">
                <a:effectLst/>
                <a:latin typeface="Calibri" panose="020F0502020204030204" pitchFamily="34" charset="0"/>
                <a:ea typeface="Calibri" panose="020F0502020204030204" pitchFamily="34" charset="0"/>
                <a:cs typeface="Times New Roman" panose="02020603050405020304" pitchFamily="18" charset="0"/>
              </a:rPr>
              <a: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anne</a:t>
            </a:r>
            <a:r>
              <a:rPr lang="nb-NO" sz="2400" dirty="0">
                <a:effectLst/>
                <a:latin typeface="Calibri" panose="020F0502020204030204" pitchFamily="34" charset="0"/>
                <a:ea typeface="Calibri" panose="020F0502020204030204" pitchFamily="34" charset="0"/>
                <a:cs typeface="Times New Roman" panose="02020603050405020304" pitchFamily="18" charset="0"/>
              </a:rPr>
              <a:t>t viktig element</a:t>
            </a:r>
            <a:r>
              <a:rPr lang="nl-NL" sz="2400" dirty="0">
                <a:effectLst/>
                <a:latin typeface="Calibri" panose="020F0502020204030204" pitchFamily="34" charset="0"/>
                <a:ea typeface="Calibri" panose="020F0502020204030204" pitchFamily="34" charset="0"/>
                <a:cs typeface="Times New Roman" panose="02020603050405020304" pitchFamily="18" charset="0"/>
              </a:rPr>
              <a:t>.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mikrobielle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patogener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florerer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i naturen.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Korona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influensa</a:t>
            </a:r>
            <a:r>
              <a:rPr lang="nl-NL" sz="2400" dirty="0">
                <a:effectLst/>
                <a:latin typeface="Calibri" panose="020F0502020204030204" pitchFamily="34" charset="0"/>
                <a:ea typeface="Calibri" panose="020F0502020204030204" pitchFamily="34" charset="0"/>
                <a:cs typeface="Times New Roman" panose="02020603050405020304" pitchFamily="18" charset="0"/>
              </a:rPr>
              <a:t>, ebola, kopper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mange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bruker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våre</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å </a:t>
            </a:r>
            <a:r>
              <a:rPr lang="nb-NO" sz="2400" dirty="0">
                <a:effectLst/>
                <a:latin typeface="Calibri" panose="020F0502020204030204" pitchFamily="34" charset="0"/>
                <a:ea typeface="Calibri" panose="020F0502020204030204" pitchFamily="34" charset="0"/>
                <a:cs typeface="Times New Roman" panose="02020603050405020304" pitchFamily="18" charset="0"/>
              </a:rPr>
              <a:t>produsere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sine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egne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stor</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familier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Selv</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selvbegrensede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infeksjoner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være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dødelige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spørsmålet</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enkelt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hvordan</a:t>
            </a:r>
            <a:r>
              <a:rPr lang="nl-NL" sz="2400" dirty="0">
                <a:effectLst/>
                <a:latin typeface="Calibri" panose="020F0502020204030204" pitchFamily="34" charset="0"/>
                <a:ea typeface="Calibri" panose="020F0502020204030204" pitchFamily="34" charset="0"/>
                <a:cs typeface="Times New Roman" panose="02020603050405020304" pitchFamily="18" charset="0"/>
              </a:rPr>
              <a:t> kan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oppdage</a:t>
            </a:r>
            <a:r>
              <a:rPr lang="nl-NL" sz="2400" dirty="0">
                <a:effectLst/>
                <a:latin typeface="Calibri" panose="020F0502020204030204" pitchFamily="34" charset="0"/>
                <a:ea typeface="Calibri" panose="020F0502020204030204" pitchFamily="34" charset="0"/>
                <a:cs typeface="Times New Roman" panose="02020603050405020304" pitchFamily="18" charset="0"/>
              </a:rPr>
              <a:t> virus som </a:t>
            </a:r>
            <a:r>
              <a:rPr lang="nb-NO" sz="2400" dirty="0">
                <a:effectLst/>
                <a:latin typeface="Calibri" panose="020F0502020204030204" pitchFamily="34" charset="0"/>
                <a:ea typeface="Calibri" panose="020F0502020204030204" pitchFamily="34" charset="0"/>
                <a:cs typeface="Times New Roman" panose="02020603050405020304" pitchFamily="18" charset="0"/>
              </a:rPr>
              <a:t>har kommet seg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inn</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og eliminere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før</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kan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oss</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D6D9E64-D960-451B-AECE-2ACEA1800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408" y="3915195"/>
            <a:ext cx="3855592" cy="2681589"/>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11</a:t>
            </a:r>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For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begrense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skade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utviklet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flere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våpen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Makrofager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spiser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bakterier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nøytrofiler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frigjør</a:t>
            </a:r>
            <a:r>
              <a:rPr lang="nl-NL" sz="2400" dirty="0">
                <a:effectLst/>
                <a:latin typeface="Calibri" panose="020F0502020204030204" pitchFamily="34" charset="0"/>
                <a:ea typeface="Calibri" panose="020F0502020204030204" pitchFamily="34" charset="0"/>
                <a:cs typeface="Times New Roman" panose="02020603050405020304" pitchFamily="18" charset="0"/>
              </a:rPr>
              <a:t> stoffer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 dreper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bakterier</a:t>
            </a:r>
            <a:r>
              <a:rPr lang="nl-NL" sz="2400" dirty="0">
                <a:effectLst/>
                <a:latin typeface="Calibri" panose="020F0502020204030204" pitchFamily="34" charset="0"/>
                <a:ea typeface="Calibri" panose="020F0502020204030204" pitchFamily="34" charset="0"/>
                <a:cs typeface="Times New Roman" panose="02020603050405020304" pitchFamily="18" charset="0"/>
              </a:rPr>
              <a:t>, B-</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lager antistoffer,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hjelpeceller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hjelper</a:t>
            </a:r>
            <a:r>
              <a:rPr lang="nl-NL" sz="2400" dirty="0">
                <a:effectLst/>
                <a:latin typeface="Calibri" panose="020F0502020204030204" pitchFamily="34" charset="0"/>
                <a:ea typeface="Calibri" panose="020F0502020204030204" pitchFamily="34" charset="0"/>
                <a:cs typeface="Times New Roman" panose="02020603050405020304" pitchFamily="18" charset="0"/>
              </a:rPr>
              <a:t> B-</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dreperceller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virusinfiserte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kreftceller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FDCB63D-D008-4516-A379-F0FECDA55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425" y="3599439"/>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12</a:t>
            </a:r>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hvordan</a:t>
            </a:r>
            <a:r>
              <a:rPr lang="nl-NL" sz="2400" dirty="0">
                <a:effectLst/>
                <a:latin typeface="Calibri" panose="020F0502020204030204" pitchFamily="34" charset="0"/>
                <a:ea typeface="Calibri" panose="020F0502020204030204" pitchFamily="34" charset="0"/>
                <a:cs typeface="Times New Roman" panose="02020603050405020304" pitchFamily="18" charset="0"/>
              </a:rPr>
              <a:t> vet en T-</a:t>
            </a:r>
            <a:r>
              <a:rPr lang="nb-NO" sz="2400" dirty="0">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hvem</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skal</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Viruset</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i cellen</a:t>
            </a:r>
            <a:r>
              <a:rPr lang="nb-NO" sz="2400" dirty="0">
                <a:effectLst/>
                <a:latin typeface="Calibri" panose="020F0502020204030204" pitchFamily="34" charset="0"/>
                <a:ea typeface="Calibri" panose="020F0502020204030204" pitchFamily="34" charset="0"/>
                <a:cs typeface="Times New Roman" panose="02020603050405020304" pitchFamily="18" charset="0"/>
              </a:rPr>
              <a:t>,</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skjermet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deteksjon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Faktisk</a:t>
            </a:r>
            <a:r>
              <a:rPr lang="nl-NL" sz="2400" dirty="0">
                <a:effectLst/>
                <a:latin typeface="Calibri" panose="020F0502020204030204" pitchFamily="34" charset="0"/>
                <a:ea typeface="Calibri" panose="020F0502020204030204" pitchFamily="34" charset="0"/>
                <a:cs typeface="Times New Roman" panose="02020603050405020304" pitchFamily="18" charset="0"/>
              </a:rPr>
              <a:t>, ettersom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formeres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blir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bittesmå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biter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levert til HLA-A-, -B-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-C-</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b-NO" sz="2400" dirty="0">
                <a:effectLst/>
                <a:latin typeface="Calibri" panose="020F0502020204030204" pitchFamily="34" charset="0"/>
                <a:ea typeface="Calibri" panose="020F0502020204030204" pitchFamily="34" charset="0"/>
                <a:cs typeface="Times New Roman" panose="02020603050405020304" pitchFamily="18" charset="0"/>
              </a:rPr>
              <a:t>transporterer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dem</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celleoverflaten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drepercellen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gjenkjenner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lille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fragmentet</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sammenheng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ETT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spesifikt</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oppdage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fenomenet</a:t>
            </a:r>
            <a:r>
              <a:rPr lang="nl-NL" sz="2400" dirty="0">
                <a:effectLst/>
                <a:latin typeface="Calibri" panose="020F0502020204030204" pitchFamily="34" charset="0"/>
                <a:ea typeface="Calibri" panose="020F0502020204030204" pitchFamily="34" charset="0"/>
                <a:cs typeface="Times New Roman" panose="02020603050405020304" pitchFamily="18" charset="0"/>
              </a:rPr>
              <a:t>, kalt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begrensning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var </a:t>
            </a:r>
            <a:r>
              <a:rPr lang="nb-NO" sz="2400" dirty="0">
                <a:effectLst/>
                <a:latin typeface="Calibri" panose="020F0502020204030204" pitchFamily="34" charset="0"/>
                <a:ea typeface="Calibri" panose="020F0502020204030204" pitchFamily="34" charset="0"/>
                <a:cs typeface="Times New Roman" panose="02020603050405020304" pitchFamily="18" charset="0"/>
              </a:rPr>
              <a:t>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viktig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at det føret til</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Nobelpriser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forskjellig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type MHC klasse I-</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presenterer</a:t>
            </a:r>
            <a:r>
              <a:rPr lang="nb-NO" sz="2400" dirty="0">
                <a:effectLst/>
                <a:latin typeface="Calibri" panose="020F0502020204030204" pitchFamily="34" charset="0"/>
                <a:ea typeface="Calibri" panose="020F0502020204030204" pitchFamily="34" charset="0"/>
                <a:cs typeface="Times New Roman" panose="02020603050405020304" pitchFamily="18" charset="0"/>
              </a:rPr>
              <a:t> (viser fram)</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b-NO" sz="2400" dirty="0">
                <a:effectLst/>
                <a:latin typeface="Calibri" panose="020F0502020204030204" pitchFamily="34" charset="0"/>
                <a:ea typeface="Calibri" panose="020F0502020204030204" pitchFamily="34" charset="0"/>
                <a:cs typeface="Times New Roman" panose="02020603050405020304" pitchFamily="18" charset="0"/>
              </a:rPr>
              <a:t>forskjellig utvalg </a:t>
            </a:r>
            <a:r>
              <a:rPr lang="nl-NL" sz="2400" dirty="0">
                <a:effectLst/>
                <a:latin typeface="Calibri" panose="020F0502020204030204" pitchFamily="34" charset="0"/>
                <a:ea typeface="Calibri" panose="020F0502020204030204" pitchFamily="34" charset="0"/>
                <a:cs typeface="Times New Roman" panose="02020603050405020304" pitchFamily="18" charset="0"/>
              </a:rPr>
              <a:t>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gi</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mange</a:t>
            </a:r>
            <a:r>
              <a:rPr lang="nb-NO" sz="2400" dirty="0">
                <a:effectLst/>
                <a:latin typeface="Calibri" panose="020F0502020204030204" pitchFamily="34" charset="0"/>
                <a:ea typeface="Calibri" panose="020F0502020204030204" pitchFamily="34" charset="0"/>
                <a:cs typeface="Times New Roman" panose="02020603050405020304" pitchFamily="18" charset="0"/>
              </a:rPr>
              <a:t> m</a:t>
            </a:r>
            <a:r>
              <a:rPr lang="nl-NL" sz="2400" dirty="0">
                <a:effectLst/>
                <a:latin typeface="Calibri" panose="020F0502020204030204" pitchFamily="34" charset="0"/>
                <a:ea typeface="Calibri" panose="020F0502020204030204" pitchFamily="34" charset="0"/>
                <a:cs typeface="Times New Roman" panose="02020603050405020304" pitchFamily="18" charset="0"/>
              </a:rPr>
              <a:t>å</a:t>
            </a:r>
            <a:r>
              <a:rPr lang="nb-NO" sz="2400" dirty="0">
                <a:effectLst/>
                <a:latin typeface="Calibri" panose="020F0502020204030204" pitchFamily="34" charset="0"/>
                <a:ea typeface="Calibri" panose="020F0502020204030204" pitchFamily="34" charset="0"/>
                <a:cs typeface="Times New Roman" panose="02020603050405020304" pitchFamily="18" charset="0"/>
              </a:rPr>
              <a:t>l å sikte på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produserer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disse</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4">
            <a:extLst>
              <a:ext uri="{FF2B5EF4-FFF2-40B4-BE49-F238E27FC236}">
                <a16:creationId xmlns:a16="http://schemas.microsoft.com/office/drawing/2014/main" id="{CBFE9DFA-232B-420E-842B-BB21F77F3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471" y="4595587"/>
            <a:ext cx="2219438" cy="2102998"/>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13</a:t>
            </a:r>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hvordan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dannes fragmenter av virus som immunsystemet gjenkjenner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akkurat</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alle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brytes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kan deles opp</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bemerkelsesverdig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nanomaskin</a:t>
            </a:r>
            <a:r>
              <a:rPr lang="nl-NL" sz="2400" dirty="0">
                <a:effectLst/>
                <a:latin typeface="Calibri" panose="020F0502020204030204" pitchFamily="34" charset="0"/>
                <a:ea typeface="Calibri" panose="020F0502020204030204" pitchFamily="34" charset="0"/>
                <a:cs typeface="Times New Roman" panose="02020603050405020304" pitchFamily="18" charset="0"/>
              </a:rPr>
              <a:t> kalt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proteasomet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utgangspunktet</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en </a:t>
            </a:r>
            <a:r>
              <a:rPr lang="nb-NO" sz="2400" dirty="0">
                <a:effectLst/>
                <a:latin typeface="Calibri" panose="020F0502020204030204" pitchFamily="34" charset="0"/>
                <a:ea typeface="Calibri" panose="020F0502020204030204" pitchFamily="34" charset="0"/>
                <a:cs typeface="Times New Roman" panose="02020603050405020304" pitchFamily="18" charset="0"/>
              </a:rPr>
              <a:t>søppelbøtte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b-NO" sz="2400" dirty="0">
                <a:effectLst/>
                <a:latin typeface="Calibri" panose="020F0502020204030204" pitchFamily="34" charset="0"/>
                <a:ea typeface="Calibri" panose="020F0502020204030204" pitchFamily="34" charset="0"/>
                <a:cs typeface="Times New Roman" panose="02020603050405020304" pitchFamily="18" charset="0"/>
              </a:rPr>
              <a:t> med feil</a:t>
            </a:r>
            <a:r>
              <a:rPr lang="nl-NL" sz="2400" dirty="0">
                <a:effectLst/>
                <a:latin typeface="Calibri" panose="020F0502020204030204" pitchFamily="34" charset="0"/>
                <a:ea typeface="Calibri" panose="020F0502020204030204" pitchFamily="34" charset="0"/>
                <a:cs typeface="Times New Roman" panose="02020603050405020304" pitchFamily="18" charset="0"/>
              </a:rPr>
              <a:t>. Andre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a:t>
            </a:r>
            <a:r>
              <a:rPr lang="nb-NO" sz="2400" dirty="0">
                <a:effectLst/>
                <a:latin typeface="Calibri" panose="020F0502020204030204" pitchFamily="34" charset="0"/>
                <a:ea typeface="Calibri" panose="020F0502020204030204" pitchFamily="34" charset="0"/>
                <a:cs typeface="Times New Roman" panose="02020603050405020304" pitchFamily="18" charset="0"/>
              </a:rPr>
              <a: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enzymer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trimmer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endene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fragmentene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mindre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der </a:t>
            </a:r>
            <a:r>
              <a:rPr lang="nl-NL" sz="2400" dirty="0">
                <a:effectLst/>
                <a:latin typeface="Calibri" panose="020F0502020204030204" pitchFamily="34" charset="0"/>
                <a:ea typeface="Calibri" panose="020F0502020204030204" pitchFamily="34" charset="0"/>
                <a:cs typeface="Times New Roman" panose="02020603050405020304" pitchFamily="18" charset="0"/>
              </a:rPr>
              <a:t>noen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transporteres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cellevæsken, </a:t>
            </a:r>
            <a:r>
              <a:rPr lang="nl-NL" sz="2400" dirty="0">
                <a:effectLst/>
                <a:latin typeface="Calibri" panose="020F0502020204030204" pitchFamily="34" charset="0"/>
                <a:ea typeface="Calibri" panose="020F0502020204030204" pitchFamily="34" charset="0"/>
                <a:cs typeface="Times New Roman" panose="02020603050405020304" pitchFamily="18" charset="0"/>
              </a:rPr>
              <a:t>cytosol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inn</a:t>
            </a:r>
            <a:r>
              <a:rPr lang="nl-NL" sz="2400" dirty="0">
                <a:effectLst/>
                <a:latin typeface="Calibri" panose="020F0502020204030204" pitchFamily="34" charset="0"/>
                <a:ea typeface="Calibri" panose="020F0502020204030204" pitchFamily="34" charset="0"/>
                <a:cs typeface="Times New Roman" panose="02020603050405020304" pitchFamily="18" charset="0"/>
              </a:rPr>
              <a:t> i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hvor</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kan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binde</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Når</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a:t>
            </a:r>
            <a:r>
              <a:rPr lang="nl-NL" sz="2400" dirty="0">
                <a:effectLst/>
                <a:latin typeface="Calibri" panose="020F0502020204030204" pitchFamily="34" charset="0"/>
                <a:ea typeface="Calibri" panose="020F0502020204030204" pitchFamily="34" charset="0"/>
                <a:cs typeface="Times New Roman" panose="02020603050405020304" pitchFamily="18" charset="0"/>
              </a:rPr>
              <a:t> har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bundet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forlater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b-NO" sz="2400" dirty="0">
                <a:effectLst/>
                <a:latin typeface="Calibri" panose="020F0502020204030204" pitchFamily="34" charset="0"/>
                <a:ea typeface="Calibri" panose="020F0502020204030204" pitchFamily="34" charset="0"/>
                <a:cs typeface="Times New Roman" panose="02020603050405020304" pitchFamily="18" charset="0"/>
              </a:rPr>
              <a:t>og transporteres til</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celleoverflaten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venter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å gjenkjennes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dreperceller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5">
            <a:extLst>
              <a:ext uri="{FF2B5EF4-FFF2-40B4-BE49-F238E27FC236}">
                <a16:creationId xmlns:a16="http://schemas.microsoft.com/office/drawing/2014/main" id="{6B7541F8-F504-4D54-95F9-A19D4AEDC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806" y="4783452"/>
            <a:ext cx="2527256" cy="1681394"/>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14</a:t>
            </a:r>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p:txBody>
          <a:bodyPr>
            <a:normAutofit lnSpcReduction="10000"/>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La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oss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komme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tilbake</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HLA-polymorfisme. Som alle vet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COVID-19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influensa</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veldig</a:t>
            </a:r>
            <a:r>
              <a:rPr lang="nl-NL" sz="2400" dirty="0">
                <a:effectLst/>
                <a:latin typeface="Calibri" panose="020F0502020204030204" pitchFamily="34" charset="0"/>
                <a:ea typeface="Calibri" panose="020F0502020204030204" pitchFamily="34" charset="0"/>
                <a:cs typeface="Times New Roman" panose="02020603050405020304" pitchFamily="18" charset="0"/>
              </a:rPr>
              <a:t> flinke til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unnslippe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antistoff</a:t>
            </a:r>
            <a:r>
              <a:rPr lang="nb-NO" sz="2400" dirty="0">
                <a:effectLst/>
                <a:latin typeface="Calibri" panose="020F0502020204030204" pitchFamily="34" charset="0"/>
                <a:ea typeface="Calibri" panose="020F0502020204030204" pitchFamily="34" charset="0"/>
                <a:cs typeface="Times New Roman" panose="02020603050405020304" pitchFamily="18" charset="0"/>
              </a:rPr>
              <a:t>svaret og bli mer smittsom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tenk</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på </a:t>
            </a:r>
            <a:r>
              <a:rPr lang="nl-NL" sz="2400" dirty="0">
                <a:effectLst/>
                <a:latin typeface="Calibri" panose="020F0502020204030204" pitchFamily="34" charset="0"/>
                <a:ea typeface="Calibri" panose="020F0502020204030204" pitchFamily="34" charset="0"/>
                <a:cs typeface="Times New Roman" panose="02020603050405020304" pitchFamily="18" charset="0"/>
              </a:rPr>
              <a:t>alfa, delta,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omicron</a:t>
            </a:r>
            <a:r>
              <a:rPr lang="nl-NL" sz="2400" dirty="0">
                <a:effectLst/>
                <a:latin typeface="Calibri" panose="020F0502020204030204" pitchFamily="34" charset="0"/>
                <a:ea typeface="Calibri" panose="020F0502020204030204" pitchFamily="34" charset="0"/>
                <a:cs typeface="Times New Roman" panose="02020603050405020304" pitchFamily="18" charset="0"/>
              </a:rPr>
              <a:t>...). For å </a:t>
            </a:r>
            <a:r>
              <a:rPr lang="nb-NO" sz="2400" dirty="0">
                <a:effectLst/>
                <a:latin typeface="Calibri" panose="020F0502020204030204" pitchFamily="34" charset="0"/>
                <a:ea typeface="Calibri" panose="020F0502020204030204" pitchFamily="34" charset="0"/>
                <a:cs typeface="Times New Roman" panose="02020603050405020304" pitchFamily="18" charset="0"/>
              </a:rPr>
              <a:t>begrense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muligheten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binder og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presenterer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allelene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varianter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gener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b-NO" sz="2400" dirty="0">
                <a:effectLst/>
                <a:latin typeface="Calibri" panose="020F0502020204030204" pitchFamily="34" charset="0"/>
                <a:ea typeface="Calibri" panose="020F0502020204030204" pitchFamily="34" charset="0"/>
                <a:cs typeface="Times New Roman" panose="02020603050405020304" pitchFamily="18" charset="0"/>
              </a:rPr>
              <a:t>forskjellig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mange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presentert</a:t>
            </a:r>
            <a:r>
              <a:rPr lang="nl-NL" sz="2400" dirty="0">
                <a:effectLst/>
                <a:latin typeface="Calibri" panose="020F0502020204030204" pitchFamily="34" charset="0"/>
                <a:ea typeface="Calibri" panose="020F0502020204030204" pitchFamily="34" charset="0"/>
                <a:cs typeface="Times New Roman" panose="02020603050405020304" pitchFamily="18" charset="0"/>
              </a:rPr>
              <a:t> i én person,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det </a:t>
            </a:r>
            <a:r>
              <a:rPr lang="nl-NL" sz="2400" dirty="0">
                <a:effectLst/>
                <a:latin typeface="Calibri" panose="020F0502020204030204" pitchFamily="34" charset="0"/>
                <a:ea typeface="Calibri" panose="020F0502020204030204" pitchFamily="34" charset="0"/>
                <a:cs typeface="Times New Roman" panose="02020603050405020304" pitchFamily="18" charset="0"/>
              </a:rPr>
              <a:t>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vanskelig</a:t>
            </a:r>
            <a:r>
              <a:rPr lang="nb-NO" sz="2400" dirty="0">
                <a:effectLst/>
                <a:latin typeface="Calibri" panose="020F0502020204030204" pitchFamily="34" charset="0"/>
                <a:ea typeface="Calibri" panose="020F0502020204030204" pitchFamily="34" charset="0"/>
                <a:cs typeface="Times New Roman" panose="02020603050405020304" pitchFamily="18" charset="0"/>
              </a:rPr>
              <a:t> for virusproteiner å ikke bli gjenkjent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Dersom et menneske ikke greier å gjenkjenne viruset vil f</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orskjellene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i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typer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mellom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individer gjøre at den neste person ikke lures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nye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Hvis</a:t>
            </a:r>
            <a:r>
              <a:rPr lang="nl-NL" sz="2400" dirty="0">
                <a:effectLst/>
                <a:latin typeface="Calibri" panose="020F0502020204030204" pitchFamily="34" charset="0"/>
                <a:ea typeface="Calibri" panose="020F0502020204030204" pitchFamily="34" charset="0"/>
                <a:cs typeface="Times New Roman" panose="02020603050405020304" pitchFamily="18" charset="0"/>
              </a:rPr>
              <a:t> vi alle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hadde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identisk</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virus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 ikke ble gjenkjent av dette HLA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a:effectLst/>
                <a:latin typeface="Calibri" panose="020F0502020204030204" pitchFamily="34" charset="0"/>
                <a:ea typeface="Calibri" panose="020F0502020204030204" pitchFamily="34" charset="0"/>
                <a:cs typeface="Times New Roman" panose="02020603050405020304" pitchFamily="18" charset="0"/>
              </a:rPr>
              <a:t> hele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befolkningen</a:t>
            </a:r>
            <a:r>
              <a:rPr lang="nb-NO" sz="2400" dirty="0">
                <a:effectLst/>
                <a:latin typeface="Calibri" panose="020F0502020204030204" pitchFamily="34" charset="0"/>
                <a:ea typeface="Calibri" panose="020F0502020204030204" pitchFamily="34" charset="0"/>
                <a:cs typeface="Times New Roman" panose="02020603050405020304" pitchFamily="18" charset="0"/>
              </a:rPr>
              <a:t>. Slik det nå er vil dette dødelige viruset </a:t>
            </a:r>
            <a:r>
              <a:rPr lang="nl-NL" sz="2400" dirty="0">
                <a:effectLst/>
                <a:latin typeface="Calibri" panose="020F0502020204030204" pitchFamily="34" charset="0"/>
                <a:ea typeface="Calibri" panose="020F0502020204030204" pitchFamily="34" charset="0"/>
                <a:cs typeface="Times New Roman" panose="02020603050405020304" pitchFamily="18" charset="0"/>
              </a:rPr>
              <a:t>"bare"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a:effectLst/>
                <a:latin typeface="Calibri" panose="020F0502020204030204" pitchFamily="34" charset="0"/>
                <a:ea typeface="Calibri" panose="020F0502020204030204" pitchFamily="34" charset="0"/>
                <a:cs typeface="Times New Roman" panose="02020603050405020304" pitchFamily="18" charset="0"/>
              </a:rPr>
              <a:t> noen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mennesker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ikke er i stand til å presentere virale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 polymorfisme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beskytter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dermed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befolkningen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individet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mindre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viktig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gir</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overbevisende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forklaring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utviklingen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MHC-polymorfisme.</a:t>
            </a:r>
          </a:p>
          <a:p>
            <a:pPr marL="0" indent="0">
              <a:buNone/>
            </a:pPr>
            <a:endParaRPr lang="nl-NL" dirty="0"/>
          </a:p>
        </p:txBody>
      </p:sp>
      <p:pic>
        <p:nvPicPr>
          <p:cNvPr id="4" name="Tijdelijke aanduiding voor inhoud 4">
            <a:extLst>
              <a:ext uri="{FF2B5EF4-FFF2-40B4-BE49-F238E27FC236}">
                <a16:creationId xmlns:a16="http://schemas.microsoft.com/office/drawing/2014/main" id="{EAA7FCA6-D2A1-44B6-9C88-0C2D66D59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760" y="5673011"/>
            <a:ext cx="1334100" cy="1050469"/>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15</a:t>
            </a:r>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akk</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dårlige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nyheter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kjære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leser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hvis</a:t>
            </a:r>
            <a:r>
              <a:rPr lang="nl-NL" sz="2400" dirty="0">
                <a:effectLst/>
                <a:latin typeface="Calibri" panose="020F0502020204030204" pitchFamily="34" charset="0"/>
                <a:ea typeface="Calibri" panose="020F0502020204030204" pitchFamily="34" charset="0"/>
                <a:cs typeface="Times New Roman" panose="02020603050405020304" pitchFamily="18" charset="0"/>
              </a:rPr>
              <a:t> du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tilfeldigvis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trenger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nytt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org</a:t>
            </a:r>
            <a:r>
              <a:rPr lang="nb-NO" sz="2400" dirty="0">
                <a:effectLst/>
                <a:latin typeface="Calibri" panose="020F0502020204030204" pitchFamily="34" charset="0"/>
                <a:ea typeface="Calibri" panose="020F0502020204030204" pitchFamily="34" charset="0"/>
                <a:cs typeface="Times New Roman" panose="02020603050405020304" pitchFamily="18" charset="0"/>
              </a:rPr>
              <a:t>an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HLA-polymorfisme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fremmer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overlevelsen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av</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artspopulasjon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r>
              <a:rPr lang="nb-NO" sz="2400" dirty="0">
                <a:effectLst/>
                <a:latin typeface="Calibri" panose="020F0502020204030204" pitchFamily="34" charset="0"/>
                <a:ea typeface="Calibri" panose="020F0502020204030204" pitchFamily="34" charset="0"/>
                <a:cs typeface="Times New Roman" panose="02020603050405020304" pitchFamily="18" charset="0"/>
              </a:rPr>
              <a:t> en befolkning,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ikke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individ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nyresykdom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Transplantasjonsavvisning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konsekvensen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forveksler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donororgan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virusinfisert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organ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derfor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angripe</a:t>
            </a:r>
            <a:r>
              <a:rPr lang="nb-NO" sz="2400" dirty="0">
                <a:effectLst/>
                <a:latin typeface="Calibri" panose="020F0502020204030204" pitchFamily="34" charset="0"/>
                <a:ea typeface="Calibri" panose="020F0502020204030204" pitchFamily="34" charset="0"/>
                <a:cs typeface="Times New Roman" panose="02020603050405020304" pitchFamily="18" charset="0"/>
              </a:rPr>
              <a:t>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organet</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avstøt</a:t>
            </a:r>
            <a:r>
              <a:rPr lang="nb-NO" sz="2400" dirty="0">
                <a:effectLst/>
                <a:latin typeface="Calibri" panose="020F0502020204030204" pitchFamily="34" charset="0"/>
                <a:ea typeface="Calibri" panose="020F0502020204030204" pitchFamily="34" charset="0"/>
                <a:cs typeface="Times New Roman" panose="02020603050405020304" pitchFamily="18" charset="0"/>
              </a:rPr>
              <a:t>es om det ikke har samme HLA</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4">
            <a:extLst>
              <a:ext uri="{FF2B5EF4-FFF2-40B4-BE49-F238E27FC236}">
                <a16:creationId xmlns:a16="http://schemas.microsoft.com/office/drawing/2014/main" id="{CCF44AEE-0BE2-490E-894A-A5984CDD1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943" y="3925188"/>
            <a:ext cx="4181887" cy="2747963"/>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16</a:t>
            </a:r>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p:txBody>
          <a:bodyPr>
            <a:normAutofit fontScale="92500"/>
          </a:bodyPr>
          <a:lstStyle/>
          <a:p>
            <a:pPr marL="0" indent="0">
              <a:lnSpc>
                <a:spcPct val="107000"/>
              </a:lnSpc>
              <a:spcAft>
                <a:spcPts val="800"/>
              </a:spcAft>
              <a:buNone/>
            </a:pPr>
            <a:r>
              <a:rPr lang="nl-NL" sz="2400" dirty="0">
                <a:solidFill>
                  <a:srgbClr val="1C1D1E"/>
                </a:solidFill>
                <a:effectLst/>
                <a:ea typeface="Times New Roman" panose="02020603050405020304" pitchFamily="18" charset="0"/>
              </a:rPr>
              <a:t>En </a:t>
            </a:r>
            <a:r>
              <a:rPr lang="nl-NL" sz="2400" dirty="0" err="1">
                <a:solidFill>
                  <a:srgbClr val="1C1D1E"/>
                </a:solidFill>
                <a:effectLst/>
                <a:ea typeface="Times New Roman" panose="02020603050405020304" pitchFamily="18" charset="0"/>
              </a:rPr>
              <a:t>viktig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generell</a:t>
            </a:r>
            <a:r>
              <a:rPr lang="nl-NL" sz="2400" dirty="0">
                <a:solidFill>
                  <a:srgbClr val="1C1D1E"/>
                </a:solidFill>
                <a:effectLst/>
                <a:ea typeface="Times New Roman" panose="02020603050405020304" pitchFamily="18" charset="0"/>
              </a:rPr>
              <a:t> </a:t>
            </a:r>
            <a:r>
              <a:rPr lang="nb-NO" sz="2400" dirty="0">
                <a:solidFill>
                  <a:srgbClr val="1C1D1E"/>
                </a:solidFill>
                <a:effectLst/>
                <a:ea typeface="Times New Roman" panose="02020603050405020304" pitchFamily="18" charset="0"/>
              </a:rPr>
              <a:t>lærdom</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ingenting</a:t>
            </a:r>
            <a:r>
              <a:rPr lang="nl-NL" sz="2400" dirty="0">
                <a:solidFill>
                  <a:srgbClr val="1C1D1E"/>
                </a:solidFill>
                <a:effectLst/>
                <a:ea typeface="Times New Roman" panose="02020603050405020304" pitchFamily="18" charset="0"/>
              </a:rPr>
              <a:t>, </a:t>
            </a:r>
            <a:r>
              <a:rPr lang="nb-NO" sz="2400" dirty="0">
                <a:solidFill>
                  <a:srgbClr val="1C1D1E"/>
                </a:solidFill>
                <a:effectLst/>
                <a:ea typeface="Times New Roman" panose="02020603050405020304" pitchFamily="18" charset="0"/>
              </a:rPr>
              <a:t>heller ikke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immunsystemet</a:t>
            </a:r>
            <a:r>
              <a:rPr lang="nl-NL" sz="2400" dirty="0">
                <a:solidFill>
                  <a:srgbClr val="1C1D1E"/>
                </a:solidFill>
                <a:effectLst/>
                <a:ea typeface="Times New Roman" panose="02020603050405020304" pitchFamily="18" charset="0"/>
              </a:rPr>
              <a:t> er </a:t>
            </a:r>
            <a:r>
              <a:rPr lang="nb-NO" sz="2400" dirty="0">
                <a:solidFill>
                  <a:srgbClr val="1C1D1E"/>
                </a:solidFill>
                <a:effectLst/>
                <a:ea typeface="Times New Roman" panose="02020603050405020304" pitchFamily="18" charset="0"/>
              </a:rPr>
              <a:t>helt </a:t>
            </a:r>
            <a:r>
              <a:rPr lang="nl-NL" sz="2400" dirty="0" err="1">
                <a:solidFill>
                  <a:srgbClr val="1C1D1E"/>
                </a:solidFill>
                <a:effectLst/>
                <a:ea typeface="Times New Roman" panose="02020603050405020304" pitchFamily="18" charset="0"/>
              </a:rPr>
              <a:t>perfekt</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Apropos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det</a:t>
            </a:r>
            <a:r>
              <a:rPr lang="nl-NL" sz="2400" dirty="0">
                <a:solidFill>
                  <a:srgbClr val="1C1D1E"/>
                </a:solidFill>
                <a:effectLst/>
                <a:ea typeface="Times New Roman" panose="02020603050405020304" pitchFamily="18" charset="0"/>
              </a:rPr>
              <a:t>, la </a:t>
            </a:r>
            <a:r>
              <a:rPr lang="nl-NL" sz="2400" dirty="0" err="1">
                <a:solidFill>
                  <a:srgbClr val="1C1D1E"/>
                </a:solidFill>
                <a:effectLst/>
                <a:ea typeface="Times New Roman" panose="02020603050405020304" pitchFamily="18" charset="0"/>
              </a:rPr>
              <a:t>oss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tenke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på</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hvordan</a:t>
            </a:r>
            <a:r>
              <a:rPr lang="nl-NL" sz="2400" dirty="0">
                <a:solidFill>
                  <a:srgbClr val="1C1D1E"/>
                </a:solidFill>
                <a:effectLst/>
                <a:ea typeface="Times New Roman" panose="02020603050405020304" pitchFamily="18" charset="0"/>
              </a:rPr>
              <a:t> T-</a:t>
            </a:r>
            <a:r>
              <a:rPr lang="nl-NL" sz="2400" dirty="0" err="1">
                <a:solidFill>
                  <a:srgbClr val="1C1D1E"/>
                </a:solidFill>
                <a:effectLst/>
                <a:ea typeface="Times New Roman" panose="02020603050405020304" pitchFamily="18" charset="0"/>
              </a:rPr>
              <a:t>dreperceller</a:t>
            </a:r>
            <a:r>
              <a:rPr lang="nl-NL" sz="2400" dirty="0">
                <a:solidFill>
                  <a:srgbClr val="1C1D1E"/>
                </a:solidFill>
                <a:effectLst/>
                <a:ea typeface="Times New Roman" panose="02020603050405020304" pitchFamily="18" charset="0"/>
              </a:rPr>
              <a:t> kan </a:t>
            </a:r>
            <a:r>
              <a:rPr lang="nl-NL" sz="2400" dirty="0" err="1">
                <a:solidFill>
                  <a:srgbClr val="1C1D1E"/>
                </a:solidFill>
                <a:effectLst/>
                <a:ea typeface="Times New Roman" panose="02020603050405020304" pitchFamily="18" charset="0"/>
              </a:rPr>
              <a:t>finne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virusinfiserte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celler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raskt</a:t>
            </a:r>
            <a:r>
              <a:rPr lang="nl-NL" sz="2400" dirty="0">
                <a:solidFill>
                  <a:srgbClr val="1C1D1E"/>
                </a:solidFill>
                <a:effectLst/>
                <a:ea typeface="Times New Roman" panose="02020603050405020304" pitchFamily="18" charset="0"/>
              </a:rPr>
              <a:t> nok til å </a:t>
            </a:r>
            <a:r>
              <a:rPr lang="nl-NL" sz="2400" dirty="0" err="1">
                <a:solidFill>
                  <a:srgbClr val="1C1D1E"/>
                </a:solidFill>
                <a:effectLst/>
                <a:ea typeface="Times New Roman" panose="02020603050405020304" pitchFamily="18" charset="0"/>
              </a:rPr>
              <a:t>være</a:t>
            </a:r>
            <a:r>
              <a:rPr lang="nl-NL" sz="2400" dirty="0">
                <a:solidFill>
                  <a:srgbClr val="1C1D1E"/>
                </a:solidFill>
                <a:effectLst/>
                <a:ea typeface="Times New Roman" panose="02020603050405020304" pitchFamily="18" charset="0"/>
              </a:rPr>
              <a:t> til noen </a:t>
            </a:r>
            <a:r>
              <a:rPr lang="nl-NL" sz="2400" dirty="0" err="1">
                <a:solidFill>
                  <a:srgbClr val="1C1D1E"/>
                </a:solidFill>
                <a:effectLst/>
                <a:ea typeface="Times New Roman" panose="02020603050405020304" pitchFamily="18" charset="0"/>
              </a:rPr>
              <a:t>nytte</a:t>
            </a:r>
            <a:r>
              <a:rPr lang="nl-NL" sz="2400" dirty="0">
                <a:solidFill>
                  <a:srgbClr val="1C1D1E"/>
                </a:solidFill>
                <a:effectLst/>
                <a:ea typeface="Times New Roman" panose="02020603050405020304" pitchFamily="18" charset="0"/>
              </a:rPr>
              <a:t>. Virus kan </a:t>
            </a:r>
            <a:r>
              <a:rPr lang="nb-NO" sz="2400" dirty="0">
                <a:solidFill>
                  <a:srgbClr val="1C1D1E"/>
                </a:solidFill>
                <a:effectLst/>
                <a:ea typeface="Times New Roman" panose="02020603050405020304" pitchFamily="18" charset="0"/>
              </a:rPr>
              <a:t>formeres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svært</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raskt</a:t>
            </a:r>
            <a:r>
              <a:rPr lang="nl-NL" sz="2400" dirty="0">
                <a:solidFill>
                  <a:srgbClr val="1C1D1E"/>
                </a:solidFill>
                <a:effectLst/>
                <a:ea typeface="Times New Roman" panose="02020603050405020304" pitchFamily="18" charset="0"/>
              </a:rPr>
              <a:t>, i noen </a:t>
            </a:r>
            <a:r>
              <a:rPr lang="nl-NL" sz="2400" dirty="0" err="1">
                <a:solidFill>
                  <a:srgbClr val="1C1D1E"/>
                </a:solidFill>
                <a:effectLst/>
                <a:ea typeface="Times New Roman" panose="02020603050405020304" pitchFamily="18" charset="0"/>
              </a:rPr>
              <a:t>tilfeller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på</a:t>
            </a:r>
            <a:r>
              <a:rPr lang="nl-NL" sz="2400" dirty="0">
                <a:solidFill>
                  <a:srgbClr val="1C1D1E"/>
                </a:solidFill>
                <a:effectLst/>
                <a:ea typeface="Times New Roman" panose="02020603050405020304" pitchFamily="18" charset="0"/>
              </a:rPr>
              <a:t> bare noen </a:t>
            </a:r>
            <a:r>
              <a:rPr lang="nl-NL" sz="2400" dirty="0" err="1">
                <a:solidFill>
                  <a:srgbClr val="1C1D1E"/>
                </a:solidFill>
                <a:effectLst/>
                <a:ea typeface="Times New Roman" panose="02020603050405020304" pitchFamily="18" charset="0"/>
              </a:rPr>
              <a:t>få</a:t>
            </a:r>
            <a:r>
              <a:rPr lang="nl-NL" sz="2400" dirty="0">
                <a:solidFill>
                  <a:srgbClr val="1C1D1E"/>
                </a:solidFill>
                <a:effectLst/>
                <a:ea typeface="Times New Roman" panose="02020603050405020304" pitchFamily="18" charset="0"/>
              </a:rPr>
              <a:t> timer. </a:t>
            </a:r>
            <a:r>
              <a:rPr lang="nb-NO" sz="2400" dirty="0">
                <a:solidFill>
                  <a:srgbClr val="1C1D1E"/>
                </a:solidFill>
                <a:effectLst/>
                <a:ea typeface="Times New Roman" panose="02020603050405020304" pitchFamily="18" charset="0"/>
              </a:rPr>
              <a:t>Immunsystemet slipper imidlertid </a:t>
            </a:r>
            <a:r>
              <a:rPr lang="nl-NL" sz="2400" dirty="0">
                <a:solidFill>
                  <a:srgbClr val="1C1D1E"/>
                </a:solidFill>
                <a:effectLst/>
                <a:ea typeface="Times New Roman" panose="02020603050405020304" pitchFamily="18" charset="0"/>
              </a:rPr>
              <a:t>å </a:t>
            </a:r>
            <a:r>
              <a:rPr lang="nl-NL" sz="2400" dirty="0" err="1">
                <a:solidFill>
                  <a:srgbClr val="1C1D1E"/>
                </a:solidFill>
                <a:effectLst/>
                <a:ea typeface="Times New Roman" panose="02020603050405020304" pitchFamily="18" charset="0"/>
              </a:rPr>
              <a:t>vente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på</a:t>
            </a:r>
            <a:r>
              <a:rPr lang="nl-NL" sz="2400" dirty="0">
                <a:solidFill>
                  <a:srgbClr val="1C1D1E"/>
                </a:solidFill>
                <a:effectLst/>
                <a:ea typeface="Times New Roman" panose="02020603050405020304" pitchFamily="18" charset="0"/>
              </a:rPr>
              <a:t> at virale </a:t>
            </a:r>
            <a:r>
              <a:rPr lang="nl-NL" sz="2400" dirty="0" err="1">
                <a:solidFill>
                  <a:srgbClr val="1C1D1E"/>
                </a:solidFill>
                <a:effectLst/>
                <a:ea typeface="Times New Roman" panose="02020603050405020304" pitchFamily="18" charset="0"/>
              </a:rPr>
              <a:t>proteiner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skal</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brytes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ned</a:t>
            </a:r>
            <a:r>
              <a:rPr lang="nl-NL" sz="2400" dirty="0">
                <a:solidFill>
                  <a:srgbClr val="1C1D1E"/>
                </a:solidFill>
                <a:effectLst/>
                <a:ea typeface="Times New Roman" panose="02020603050405020304" pitchFamily="18" charset="0"/>
              </a:rPr>
              <a:t> </a:t>
            </a:r>
            <a:r>
              <a:rPr lang="nb-NO" sz="2400" dirty="0">
                <a:solidFill>
                  <a:srgbClr val="1C1D1E"/>
                </a:solidFill>
                <a:effectLst/>
                <a:ea typeface="Times New Roman" panose="02020603050405020304" pitchFamily="18" charset="0"/>
              </a:rPr>
              <a:t>etter at nye virus er laget</a:t>
            </a:r>
            <a:r>
              <a:rPr lang="nl-NL" sz="2400" dirty="0">
                <a:solidFill>
                  <a:srgbClr val="1C1D1E"/>
                </a:solidFill>
                <a:effectLst/>
                <a:ea typeface="Times New Roman" panose="02020603050405020304" pitchFamily="18" charset="0"/>
              </a:rPr>
              <a:t>. </a:t>
            </a:r>
            <a:r>
              <a:rPr lang="nb-NO" sz="2400" dirty="0">
                <a:solidFill>
                  <a:srgbClr val="1C1D1E"/>
                </a:solidFill>
                <a:effectLst/>
                <a:ea typeface="Times New Roman" panose="02020603050405020304" pitchFamily="18" charset="0"/>
              </a:rPr>
              <a:t>A</a:t>
            </a:r>
            <a:r>
              <a:rPr lang="nl-NL" sz="2400" dirty="0" err="1">
                <a:solidFill>
                  <a:srgbClr val="1C1D1E"/>
                </a:solidFill>
                <a:effectLst/>
                <a:ea typeface="Times New Roman" panose="02020603050405020304" pitchFamily="18" charset="0"/>
              </a:rPr>
              <a:t>kkurat</a:t>
            </a:r>
            <a:r>
              <a:rPr lang="nl-NL" sz="2400" dirty="0">
                <a:solidFill>
                  <a:srgbClr val="1C1D1E"/>
                </a:solidFill>
                <a:effectLst/>
                <a:ea typeface="Times New Roman" panose="02020603050405020304" pitchFamily="18" charset="0"/>
              </a:rPr>
              <a:t> som </a:t>
            </a:r>
            <a:r>
              <a:rPr lang="nl-NL" sz="2400" dirty="0" err="1">
                <a:solidFill>
                  <a:srgbClr val="1C1D1E"/>
                </a:solidFill>
                <a:effectLst/>
                <a:ea typeface="Times New Roman" panose="02020603050405020304" pitchFamily="18" charset="0"/>
              </a:rPr>
              <a:t>selve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immunsystemet</a:t>
            </a:r>
            <a:r>
              <a:rPr lang="nl-NL" sz="2400" dirty="0">
                <a:solidFill>
                  <a:srgbClr val="1C1D1E"/>
                </a:solidFill>
                <a:effectLst/>
                <a:ea typeface="Times New Roman" panose="02020603050405020304" pitchFamily="18" charset="0"/>
              </a:rPr>
              <a:t>, er </a:t>
            </a:r>
            <a:r>
              <a:rPr lang="nb-NO" sz="2400" dirty="0">
                <a:solidFill>
                  <a:srgbClr val="1C1D1E"/>
                </a:solidFill>
                <a:effectLst/>
                <a:ea typeface="Times New Roman" panose="02020603050405020304" pitchFamily="18" charset="0"/>
              </a:rPr>
              <a:t>produksjonen</a:t>
            </a:r>
            <a:r>
              <a:rPr lang="nl-NL" sz="2400" dirty="0">
                <a:solidFill>
                  <a:srgbClr val="1C1D1E"/>
                </a:solidFill>
                <a:effectLst/>
                <a:ea typeface="Times New Roman" panose="02020603050405020304" pitchFamily="18" charset="0"/>
              </a:rPr>
              <a:t> av </a:t>
            </a:r>
            <a:r>
              <a:rPr lang="nl-NL" sz="2400" dirty="0" err="1">
                <a:solidFill>
                  <a:srgbClr val="1C1D1E"/>
                </a:solidFill>
                <a:effectLst/>
                <a:ea typeface="Times New Roman" panose="02020603050405020304" pitchFamily="18" charset="0"/>
              </a:rPr>
              <a:t>proteiner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inkludert</a:t>
            </a:r>
            <a:r>
              <a:rPr lang="nl-NL" sz="2400" dirty="0">
                <a:solidFill>
                  <a:srgbClr val="1C1D1E"/>
                </a:solidFill>
                <a:effectLst/>
                <a:ea typeface="Times New Roman" panose="02020603050405020304" pitchFamily="18" charset="0"/>
              </a:rPr>
              <a:t> virale </a:t>
            </a:r>
            <a:r>
              <a:rPr lang="nl-NL" sz="2400" dirty="0" err="1">
                <a:solidFill>
                  <a:srgbClr val="1C1D1E"/>
                </a:solidFill>
                <a:effectLst/>
                <a:ea typeface="Times New Roman" panose="02020603050405020304" pitchFamily="18" charset="0"/>
              </a:rPr>
              <a:t>proteiner</a:t>
            </a:r>
            <a:r>
              <a:rPr lang="nl-NL" sz="2400" dirty="0">
                <a:solidFill>
                  <a:srgbClr val="1C1D1E"/>
                </a:solidFill>
                <a:effectLst/>
                <a:ea typeface="Times New Roman" panose="02020603050405020304" pitchFamily="18" charset="0"/>
              </a:rPr>
              <a:t>, langt </a:t>
            </a:r>
            <a:r>
              <a:rPr lang="nl-NL" sz="2400" dirty="0" err="1">
                <a:solidFill>
                  <a:srgbClr val="1C1D1E"/>
                </a:solidFill>
                <a:effectLst/>
                <a:ea typeface="Times New Roman" panose="02020603050405020304" pitchFamily="18" charset="0"/>
              </a:rPr>
              <a:t>fra</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perfekt</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Disse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ufullkomne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proteinene</a:t>
            </a:r>
            <a:r>
              <a:rPr lang="nl-NL" sz="2400" dirty="0">
                <a:solidFill>
                  <a:srgbClr val="1C1D1E"/>
                </a:solidFill>
                <a:effectLst/>
                <a:ea typeface="Times New Roman" panose="02020603050405020304" pitchFamily="18" charset="0"/>
              </a:rPr>
              <a:t>, kalt </a:t>
            </a:r>
            <a:r>
              <a:rPr lang="nl-NL" sz="2400" dirty="0" err="1">
                <a:solidFill>
                  <a:srgbClr val="1C1D1E"/>
                </a:solidFill>
                <a:effectLst/>
                <a:ea typeface="Times New Roman" panose="02020603050405020304" pitchFamily="18" charset="0"/>
              </a:rPr>
              <a:t>DRiPs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brytes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ned</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umiddelbart</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og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kobler</a:t>
            </a:r>
            <a:r>
              <a:rPr lang="nl-NL" sz="2400" dirty="0">
                <a:solidFill>
                  <a:srgbClr val="1C1D1E"/>
                </a:solidFill>
                <a:effectLst/>
                <a:ea typeface="Times New Roman" panose="02020603050405020304" pitchFamily="18" charset="0"/>
              </a:rPr>
              <a:t> starten av </a:t>
            </a:r>
            <a:r>
              <a:rPr lang="nl-NL" sz="2400" dirty="0" err="1">
                <a:solidFill>
                  <a:srgbClr val="1C1D1E"/>
                </a:solidFill>
                <a:effectLst/>
                <a:ea typeface="Times New Roman" panose="02020603050405020304" pitchFamily="18" charset="0"/>
              </a:rPr>
              <a:t>virusinfeksjon</a:t>
            </a:r>
            <a:r>
              <a:rPr lang="nl-NL" sz="2400" dirty="0">
                <a:solidFill>
                  <a:srgbClr val="1C1D1E"/>
                </a:solidFill>
                <a:effectLst/>
                <a:ea typeface="Times New Roman" panose="02020603050405020304" pitchFamily="18" charset="0"/>
              </a:rPr>
              <a:t> til </a:t>
            </a:r>
            <a:r>
              <a:rPr lang="nl-NL" sz="2400" dirty="0" err="1">
                <a:solidFill>
                  <a:srgbClr val="1C1D1E"/>
                </a:solidFill>
                <a:effectLst/>
                <a:ea typeface="Times New Roman" panose="02020603050405020304" pitchFamily="18" charset="0"/>
              </a:rPr>
              <a:t>antigenpresentasjon</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og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tillater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effektiv</a:t>
            </a:r>
            <a:r>
              <a:rPr lang="nl-NL" sz="2400" dirty="0">
                <a:solidFill>
                  <a:srgbClr val="1C1D1E"/>
                </a:solidFill>
                <a:effectLst/>
                <a:ea typeface="Times New Roman" panose="02020603050405020304" pitchFamily="18" charset="0"/>
              </a:rPr>
              <a:t> T-</a:t>
            </a:r>
            <a:r>
              <a:rPr lang="nl-NL" sz="2400" dirty="0" err="1">
                <a:solidFill>
                  <a:srgbClr val="1C1D1E"/>
                </a:solidFill>
                <a:effectLst/>
                <a:ea typeface="Times New Roman" panose="02020603050405020304" pitchFamily="18" charset="0"/>
              </a:rPr>
              <a:t>drepscelle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immunovervåking</a:t>
            </a:r>
            <a:r>
              <a:rPr lang="nb-NO" sz="2400" dirty="0">
                <a:solidFill>
                  <a:srgbClr val="1C1D1E"/>
                </a:solidFill>
                <a:effectLst/>
                <a:ea typeface="Times New Roman" panose="02020603050405020304" pitchFamily="18" charset="0"/>
              </a:rPr>
              <a:t> før det lages ferdige virus i den infiserte cellen</a:t>
            </a:r>
            <a:r>
              <a:rPr lang="nl-NL" sz="2400" dirty="0">
                <a:solidFill>
                  <a:srgbClr val="1C1D1E"/>
                </a:solidFill>
                <a:effectLst/>
                <a:ea typeface="Times New Roman" panose="02020603050405020304" pitchFamily="18" charset="0"/>
              </a:rPr>
              <a:t>. </a:t>
            </a:r>
          </a:p>
          <a:p>
            <a:pPr marL="0" indent="0">
              <a:lnSpc>
                <a:spcPct val="107000"/>
              </a:lnSpc>
              <a:spcAft>
                <a:spcPts val="800"/>
              </a:spcAft>
              <a:buNone/>
            </a:pPr>
            <a:endParaRPr lang="nl-NL" sz="2400" dirty="0">
              <a:effectLst/>
              <a:ea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4">
            <a:extLst>
              <a:ext uri="{FF2B5EF4-FFF2-40B4-BE49-F238E27FC236}">
                <a16:creationId xmlns:a16="http://schemas.microsoft.com/office/drawing/2014/main" id="{E4635727-1639-450A-967E-976167EB9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651" y="4833257"/>
            <a:ext cx="4136975" cy="1659618"/>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r>
              <a:rPr lang="nl-NL" dirty="0">
                <a:solidFill>
                  <a:schemeClr val="accent1">
                    <a:lumMod val="75000"/>
                  </a:schemeClr>
                </a:solidFill>
                <a:latin typeface="+mn-lt"/>
                <a:ea typeface="Arial" panose="020B0604020202020204" pitchFamily="34" charset="0"/>
              </a:rPr>
              <a:t>Bilde</a:t>
            </a:r>
            <a:r>
              <a:rPr lang="nl-NL" sz="4400" dirty="0">
                <a:solidFill>
                  <a:schemeClr val="accent1">
                    <a:lumMod val="75000"/>
                  </a:schemeClr>
                </a:solidFill>
                <a:effectLst/>
                <a:latin typeface="+mn-lt"/>
                <a:ea typeface="Arial" panose="020B0604020202020204" pitchFamily="34" charset="0"/>
              </a:rPr>
              <a:t> 17</a:t>
            </a:r>
            <a:endParaRPr lang="nl-NL" dirty="0">
              <a:latin typeface="+mn-lt"/>
            </a:endParaRPr>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p:txBody>
          <a:bodyPr/>
          <a:lstStyle/>
          <a:p>
            <a:pPr marL="0" indent="0">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Har immunsystemet så satt virus i sjakk matt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Men dessverre, så enkelt er det ikke. </a:t>
            </a:r>
            <a:r>
              <a:rPr lang="nl-NL" sz="2400" dirty="0">
                <a:effectLst/>
                <a:latin typeface="Calibri" panose="020F0502020204030204" pitchFamily="34" charset="0"/>
                <a:ea typeface="Calibri" panose="020F0502020204030204" pitchFamily="34" charset="0"/>
                <a:cs typeface="Times New Roman" panose="02020603050405020304" pitchFamily="18" charset="0"/>
              </a:rPr>
              <a:t> Noen smarte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spesielt</a:t>
            </a:r>
            <a:r>
              <a:rPr lang="nl-NL" sz="2400" dirty="0">
                <a:effectLst/>
                <a:latin typeface="Calibri" panose="020F0502020204030204" pitchFamily="34" charset="0"/>
                <a:ea typeface="Calibri" panose="020F0502020204030204" pitchFamily="34" charset="0"/>
                <a:cs typeface="Times New Roman" panose="02020603050405020304" pitchFamily="18" charset="0"/>
              </a:rPr>
              <a:t> herpesvirus, har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utviklet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seg</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å </a:t>
            </a:r>
            <a:r>
              <a:rPr lang="nb-NO" sz="2400" dirty="0">
                <a:effectLst/>
                <a:latin typeface="Calibri" panose="020F0502020204030204" pitchFamily="34" charset="0"/>
                <a:ea typeface="Calibri" panose="020F0502020204030204" pitchFamily="34" charset="0"/>
                <a:cs typeface="Times New Roman" panose="02020603050405020304" pitchFamily="18" charset="0"/>
              </a:rPr>
              <a:t>hemme immunsystemets MHC </a:t>
            </a:r>
            <a:r>
              <a:rPr lang="nl-NL" sz="2400" dirty="0">
                <a:effectLst/>
                <a:latin typeface="Calibri" panose="020F0502020204030204" pitchFamily="34" charset="0"/>
                <a:ea typeface="Calibri" panose="020F0502020204030204" pitchFamily="34" charset="0"/>
                <a:cs typeface="Times New Roman" panose="02020603050405020304" pitchFamily="18" charset="0"/>
              </a:rPr>
              <a:t>antigen presentasjon.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Humant</a:t>
            </a:r>
            <a:r>
              <a:rPr lang="nl-NL" sz="2400" dirty="0">
                <a:effectLst/>
                <a:latin typeface="Calibri" panose="020F0502020204030204" pitchFamily="34" charset="0"/>
                <a:ea typeface="Calibri" panose="020F0502020204030204" pitchFamily="34" charset="0"/>
                <a:cs typeface="Times New Roman" panose="02020603050405020304" pitchFamily="18" charset="0"/>
              </a:rPr>
              <a:t> cytomegalovirus HCMV,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infiserer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60 %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menneskeheten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lager en serie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ner</a:t>
            </a:r>
            <a:r>
              <a:rPr lang="nl-NL" sz="1800" dirty="0">
                <a:effectLst/>
                <a:latin typeface="Calibri" panose="020F0502020204030204" pitchFamily="34" charset="0"/>
                <a:ea typeface="Calibri" panose="020F0502020204030204" pitchFamily="34" charset="0"/>
                <a:cs typeface="Times New Roman" panose="02020603050405020304" pitchFamily="18" charset="0"/>
              </a:rPr>
              <a:t> (US2, US3, US6, US11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1800" dirty="0">
                <a:effectLst/>
                <a:latin typeface="Calibri" panose="020F0502020204030204" pitchFamily="34" charset="0"/>
                <a:ea typeface="Calibri" panose="020F0502020204030204" pitchFamily="34" charset="0"/>
                <a:cs typeface="Times New Roman" panose="02020603050405020304" pitchFamily="18" charset="0"/>
              </a:rPr>
              <a:t> US18) </a:t>
            </a:r>
            <a:r>
              <a:rPr lang="nl-NL" sz="2400" dirty="0">
                <a:effectLst/>
                <a:latin typeface="Calibri" panose="020F0502020204030204" pitchFamily="34" charset="0"/>
                <a:ea typeface="Calibri" panose="020F0502020204030204" pitchFamily="34" charset="0"/>
                <a:cs typeface="Times New Roman" panose="02020603050405020304" pitchFamily="18" charset="0"/>
              </a:rPr>
              <a:t>som </a:t>
            </a:r>
            <a:r>
              <a:rPr lang="nb-NO" sz="2400" dirty="0">
                <a:effectLst/>
                <a:latin typeface="Calibri" panose="020F0502020204030204" pitchFamily="34" charset="0"/>
                <a:ea typeface="Calibri" panose="020F0502020204030204" pitchFamily="34" charset="0"/>
                <a:cs typeface="Times New Roman" panose="02020603050405020304" pitchFamily="18" charset="0"/>
              </a:rPr>
              <a:t>begrenser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peptidproduksjon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hemmer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 klasse I-</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funksjon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Afbeelding 8">
            <a:extLst>
              <a:ext uri="{FF2B5EF4-FFF2-40B4-BE49-F238E27FC236}">
                <a16:creationId xmlns:a16="http://schemas.microsoft.com/office/drawing/2014/main" id="{BD706786-D705-48DC-B524-99B03D9A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363" y="3576491"/>
            <a:ext cx="5895109" cy="3184000"/>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r>
              <a:rPr lang="nl-NL" sz="4400" dirty="0">
                <a:solidFill>
                  <a:schemeClr val="accent1">
                    <a:lumMod val="75000"/>
                  </a:schemeClr>
                </a:solidFill>
                <a:effectLst/>
                <a:latin typeface="+mn-lt"/>
                <a:ea typeface="Arial" panose="020B0604020202020204" pitchFamily="34" charset="0"/>
                <a:cs typeface="SimSun" panose="02010600030101010101" pitchFamily="2" charset="-122"/>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18</a:t>
            </a:r>
            <a:endParaRPr lang="nl-NL" dirty="0"/>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da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mulig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noen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alleler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håndtere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virusinfeksjoner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Noen HLA-B-</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alleler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beskytter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faktisk</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mot HIV,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Covid.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allelene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har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blitt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selektert i flere hundre millioner år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b-NO" sz="2400" dirty="0">
                <a:effectLst/>
                <a:latin typeface="Calibri" panose="020F0502020204030204" pitchFamily="34" charset="0"/>
                <a:ea typeface="Calibri" panose="020F0502020204030204" pitchFamily="34" charset="0"/>
                <a:cs typeface="Times New Roman" panose="02020603050405020304" pitchFamily="18" charset="0"/>
              </a:rPr>
              <a:t>bekjempe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patogener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For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eksempel</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finnes</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HLA-A2 i 40 % av den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europeiske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befolkningen</a:t>
            </a:r>
            <a:r>
              <a:rPr lang="nl-NL" sz="2400" dirty="0">
                <a:effectLst/>
                <a:latin typeface="Calibri" panose="020F0502020204030204" pitchFamily="34" charset="0"/>
                <a:ea typeface="Calibri" panose="020F0502020204030204" pitchFamily="34" charset="0"/>
                <a:cs typeface="Times New Roman" panose="02020603050405020304" pitchFamily="18" charset="0"/>
              </a:rPr>
              <a:t>, den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høyeste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prevalensen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noen HLA-allel i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gitt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gruppe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skyldes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sannsynligvis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evnen</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HLA-A2 til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beskytte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mot et </a:t>
            </a:r>
            <a:r>
              <a:rPr lang="nb-NO" sz="2400" dirty="0">
                <a:effectLst/>
                <a:latin typeface="Calibri" panose="020F0502020204030204" pitchFamily="34" charset="0"/>
                <a:ea typeface="Calibri" panose="020F0502020204030204" pitchFamily="34" charset="0"/>
                <a:cs typeface="Times New Roman" panose="02020603050405020304" pitchFamily="18" charset="0"/>
              </a:rPr>
              <a:t>spesielt europeisk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patogen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tidspunkt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tilbake</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tid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men det er nødvendigvis ikke i dag viktig for sykdom</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nl-NL" dirty="0"/>
          </a:p>
        </p:txBody>
      </p:sp>
      <p:pic>
        <p:nvPicPr>
          <p:cNvPr id="4" name="Tijdelijke aanduiding voor inhoud 4">
            <a:extLst>
              <a:ext uri="{FF2B5EF4-FFF2-40B4-BE49-F238E27FC236}">
                <a16:creationId xmlns:a16="http://schemas.microsoft.com/office/drawing/2014/main" id="{E0E00978-A5F4-4A93-BA18-3E93C44C6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172" y="4204594"/>
            <a:ext cx="2666930" cy="2300460"/>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normAutofit fontScale="90000"/>
          </a:bodyPr>
          <a:lstStyle/>
          <a:p>
            <a:br>
              <a:rPr lang="nl-NL" sz="49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49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1</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For rundt 1900 år siden, utførte to medisinsk utdannede arabiske brødre Cosmas og Damianus den første kjente transplantasjon.  De greide å erstatte en kjøpmanns bein som var ødelagt av koldbrann med beinet til slaven hans.  Der ikke kjent hvordan det gikk med slaven, men det er lite sannsynlig at det var en frivillig donasjon.</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23F7AE7F-A870-4B96-9A3C-6A032B39B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5" y="3202484"/>
            <a:ext cx="4626094" cy="3290391"/>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r>
              <a:rPr lang="nl-NL" sz="4400" dirty="0">
                <a:solidFill>
                  <a:schemeClr val="accent1">
                    <a:lumMod val="75000"/>
                  </a:schemeClr>
                </a:solidFill>
                <a:effectLst/>
                <a:latin typeface="+mn-lt"/>
                <a:ea typeface="Arial" panose="020B0604020202020204" pitchFamily="34" charset="0"/>
                <a:cs typeface="SimSun" panose="02010600030101010101" pitchFamily="2" charset="-122"/>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19</a:t>
            </a:r>
            <a:endParaRPr lang="nl-NL" dirty="0"/>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kan være utilsiktede negative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konsekvenser</a:t>
            </a:r>
            <a:r>
              <a:rPr lang="nb-NO" sz="2400" dirty="0">
                <a:effectLst/>
                <a:latin typeface="Calibri" panose="020F0502020204030204" pitchFamily="34" charset="0"/>
                <a:ea typeface="Calibri" panose="020F0502020204030204" pitchFamily="34" charset="0"/>
                <a:cs typeface="Times New Roman" panose="02020603050405020304" pitchFamily="18" charset="0"/>
              </a:rPr>
              <a:t> av en spesiell HLA</a:t>
            </a:r>
            <a:r>
              <a:rPr lang="nl-NL" sz="2400" dirty="0">
                <a:effectLst/>
                <a:latin typeface="Calibri" panose="020F0502020204030204" pitchFamily="34" charset="0"/>
                <a:ea typeface="Calibri" panose="020F0502020204030204" pitchFamily="34" charset="0"/>
                <a:cs typeface="Times New Roman" panose="02020603050405020304" pitchFamily="18" charset="0"/>
              </a:rPr>
              <a:t>. Ta HLA-allelen HLA-B*27:05</a:t>
            </a:r>
            <a:r>
              <a:rPr lang="nb-NO" sz="2400" dirty="0">
                <a:effectLst/>
                <a:latin typeface="Calibri" panose="020F0502020204030204" pitchFamily="34" charset="0"/>
                <a:ea typeface="Calibri" panose="020F0502020204030204" pitchFamily="34" charset="0"/>
                <a:cs typeface="Times New Roman" panose="02020603050405020304" pitchFamily="18" charset="0"/>
              </a:rPr>
              <a:t> som finns</a:t>
            </a:r>
            <a:r>
              <a:rPr lang="nl-NL" sz="2400" dirty="0">
                <a:effectLst/>
                <a:latin typeface="Calibri" panose="020F0502020204030204" pitchFamily="34" charset="0"/>
                <a:ea typeface="Calibri" panose="020F0502020204030204" pitchFamily="34" charset="0"/>
                <a:cs typeface="Times New Roman" panose="02020603050405020304" pitchFamily="18" charset="0"/>
              </a:rPr>
              <a:t> i 8 % av den </a:t>
            </a:r>
            <a:r>
              <a:rPr lang="nb-NO" sz="2400" dirty="0">
                <a:effectLst/>
                <a:latin typeface="Calibri" panose="020F0502020204030204" pitchFamily="34" charset="0"/>
                <a:ea typeface="Calibri" panose="020F0502020204030204" pitchFamily="34" charset="0"/>
                <a:cs typeface="Times New Roman" panose="02020603050405020304" pitchFamily="18" charset="0"/>
              </a:rPr>
              <a:t>hvite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befolkningen</a:t>
            </a:r>
            <a:r>
              <a:rPr lang="nb-NO" sz="2400" dirty="0">
                <a:effectLst/>
                <a:latin typeface="Calibri" panose="020F0502020204030204" pitchFamily="34" charset="0"/>
                <a:ea typeface="Calibri" panose="020F0502020204030204" pitchFamily="34" charset="0"/>
                <a:cs typeface="Times New Roman" panose="02020603050405020304" pitchFamily="18" charset="0"/>
              </a:rPr>
              <a:t>. O</a:t>
            </a:r>
            <a:r>
              <a:rPr lang="nl-NL" sz="2400" dirty="0">
                <a:effectLst/>
                <a:latin typeface="Calibri" panose="020F0502020204030204" pitchFamily="34" charset="0"/>
                <a:ea typeface="Calibri" panose="020F0502020204030204" pitchFamily="34" charset="0"/>
                <a:cs typeface="Times New Roman" panose="02020603050405020304" pitchFamily="18" charset="0"/>
              </a:rPr>
              <a:t>ver 90 %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Ankylosing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Spondylitis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pasienter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a:t>
            </a:r>
            <a:r>
              <a:rPr lang="nb-NO" sz="2400" dirty="0">
                <a:effectLst/>
                <a:latin typeface="Calibri" panose="020F0502020204030204" pitchFamily="34" charset="0"/>
                <a:ea typeface="Calibri" panose="020F0502020204030204" pitchFamily="34" charset="0"/>
                <a:cs typeface="Times New Roman" panose="02020603050405020304" pitchFamily="18" charset="0"/>
              </a:rPr>
              <a:t>k</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yloserende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spondylitt</a:t>
            </a:r>
            <a:r>
              <a:rPr lang="nl-NL" sz="2400" dirty="0">
                <a:effectLst/>
                <a:latin typeface="Calibri" panose="020F0502020204030204" pitchFamily="34" charset="0"/>
                <a:ea typeface="Calibri" panose="020F0502020204030204" pitchFamily="34" charset="0"/>
                <a:cs typeface="Times New Roman" panose="02020603050405020304" pitchFamily="18" charset="0"/>
              </a:rPr>
              <a:t> har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allelen,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sannsynligvis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utløser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autoimmun</a:t>
            </a:r>
            <a:r>
              <a:rPr lang="nl-NL" sz="2400" dirty="0">
                <a:effectLst/>
                <a:latin typeface="Calibri" panose="020F0502020204030204" pitchFamily="34" charset="0"/>
                <a:ea typeface="Calibri" panose="020F0502020204030204" pitchFamily="34" charset="0"/>
                <a:cs typeface="Times New Roman" panose="02020603050405020304" pitchFamily="18" charset="0"/>
              </a:rPr>
              <a:t>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cellereaksjon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ryggraden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opererer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knivsegg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mellom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det </a:t>
            </a:r>
            <a:r>
              <a:rPr lang="nl-NL" sz="2400" dirty="0">
                <a:effectLst/>
                <a:latin typeface="Calibri" panose="020F0502020204030204" pitchFamily="34" charset="0"/>
                <a:ea typeface="Calibri" panose="020F0502020204030204" pitchFamily="34" charset="0"/>
                <a:cs typeface="Times New Roman" panose="02020603050405020304" pitchFamily="18" charset="0"/>
              </a:rPr>
              <a:t>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gi</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effektiv</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immunitet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mot patogener og ikke reagere mot eget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vev</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E838CCD-D595-47CD-8D5A-DE462BD41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282" y="4133461"/>
            <a:ext cx="3081847" cy="2359414"/>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lstStyle/>
          <a:p>
            <a:r>
              <a:rPr lang="nl-NL" sz="4400" dirty="0">
                <a:solidFill>
                  <a:schemeClr val="accent1">
                    <a:lumMod val="75000"/>
                  </a:schemeClr>
                </a:solidFill>
                <a:effectLst/>
                <a:latin typeface="+mn-lt"/>
                <a:ea typeface="Arial" panose="020B0604020202020204" pitchFamily="34" charset="0"/>
                <a:cs typeface="SimSun" panose="02010600030101010101" pitchFamily="2" charset="-122"/>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20</a:t>
            </a:r>
            <a:endParaRPr lang="nl-NL" dirty="0"/>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p:txBody>
          <a:bodyPr/>
          <a:lstStyle/>
          <a:p>
            <a:pPr marL="0" indent="0">
              <a:lnSpc>
                <a:spcPts val="1800"/>
              </a:lnSpc>
              <a:spcBef>
                <a:spcPts val="375"/>
              </a:spcBef>
              <a:spcAft>
                <a:spcPts val="1200"/>
              </a:spcAft>
              <a:buNone/>
            </a:pPr>
            <a:r>
              <a:rPr lang="nl-NL" sz="2400" dirty="0">
                <a:solidFill>
                  <a:srgbClr val="1C1D1E"/>
                </a:solidFill>
                <a:effectLst/>
                <a:ea typeface="Times New Roman" panose="02020603050405020304" pitchFamily="18" charset="0"/>
              </a:rPr>
              <a:t>T-</a:t>
            </a:r>
            <a:r>
              <a:rPr lang="nl-NL" sz="2400" dirty="0" err="1">
                <a:solidFill>
                  <a:srgbClr val="1C1D1E"/>
                </a:solidFill>
                <a:effectLst/>
                <a:ea typeface="Times New Roman" panose="02020603050405020304" pitchFamily="18" charset="0"/>
              </a:rPr>
              <a:t>celle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autoimmunitet</a:t>
            </a:r>
            <a:r>
              <a:rPr lang="nl-NL" sz="2400" dirty="0">
                <a:solidFill>
                  <a:srgbClr val="1C1D1E"/>
                </a:solidFill>
                <a:effectLst/>
                <a:ea typeface="Times New Roman" panose="02020603050405020304" pitchFamily="18" charset="0"/>
              </a:rPr>
              <a:t> kan </a:t>
            </a:r>
            <a:r>
              <a:rPr lang="nl-NL" sz="2400" dirty="0" err="1">
                <a:solidFill>
                  <a:srgbClr val="1C1D1E"/>
                </a:solidFill>
                <a:effectLst/>
                <a:ea typeface="Times New Roman" panose="02020603050405020304" pitchFamily="18" charset="0"/>
              </a:rPr>
              <a:t>også</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være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fordelaktig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Kreftceller</a:t>
            </a:r>
            <a:r>
              <a:rPr lang="nl-NL" sz="2400" dirty="0">
                <a:solidFill>
                  <a:srgbClr val="1C1D1E"/>
                </a:solidFill>
                <a:effectLst/>
                <a:ea typeface="Times New Roman" panose="02020603050405020304" pitchFamily="18" charset="0"/>
              </a:rPr>
              <a:t> har </a:t>
            </a:r>
            <a:r>
              <a:rPr lang="nl-NL" sz="2400" dirty="0" err="1">
                <a:solidFill>
                  <a:srgbClr val="1C1D1E"/>
                </a:solidFill>
                <a:effectLst/>
                <a:ea typeface="Times New Roman" panose="02020603050405020304" pitchFamily="18" charset="0"/>
              </a:rPr>
              <a:t>vanligvis</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mange</a:t>
            </a:r>
            <a:endParaRPr lang="nl-NL" sz="2400" dirty="0">
              <a:solidFill>
                <a:srgbClr val="1C1D1E"/>
              </a:solidFill>
              <a:effectLst/>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mutasjoner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og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andre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endringer</a:t>
            </a:r>
            <a:r>
              <a:rPr lang="nl-NL" sz="2400" dirty="0">
                <a:solidFill>
                  <a:srgbClr val="1C1D1E"/>
                </a:solidFill>
                <a:effectLst/>
                <a:ea typeface="Times New Roman" panose="02020603050405020304" pitchFamily="18" charset="0"/>
              </a:rPr>
              <a:t> som </a:t>
            </a:r>
            <a:r>
              <a:rPr lang="nl-NL" sz="2400" dirty="0" err="1">
                <a:solidFill>
                  <a:srgbClr val="1C1D1E"/>
                </a:solidFill>
                <a:effectLst/>
                <a:ea typeface="Times New Roman" panose="02020603050405020304" pitchFamily="18" charset="0"/>
              </a:rPr>
              <a:t>fører</a:t>
            </a:r>
            <a:r>
              <a:rPr lang="nl-NL" sz="2400" dirty="0">
                <a:solidFill>
                  <a:srgbClr val="1C1D1E"/>
                </a:solidFill>
                <a:effectLst/>
                <a:ea typeface="Times New Roman" panose="02020603050405020304" pitchFamily="18" charset="0"/>
              </a:rPr>
              <a:t> til </a:t>
            </a:r>
            <a:r>
              <a:rPr lang="nb-NO" sz="2400" dirty="0">
                <a:solidFill>
                  <a:srgbClr val="1C1D1E"/>
                </a:solidFill>
                <a:effectLst/>
                <a:ea typeface="Times New Roman" panose="02020603050405020304" pitchFamily="18" charset="0"/>
              </a:rPr>
              <a:t>dannelse</a:t>
            </a:r>
            <a:r>
              <a:rPr lang="nl-NL" sz="2400" dirty="0">
                <a:solidFill>
                  <a:srgbClr val="1C1D1E"/>
                </a:solidFill>
                <a:effectLst/>
                <a:ea typeface="Times New Roman" panose="02020603050405020304" pitchFamily="18" charset="0"/>
              </a:rPr>
              <a:t> av </a:t>
            </a:r>
            <a:r>
              <a:rPr lang="nl-NL" sz="2400" dirty="0" err="1">
                <a:solidFill>
                  <a:srgbClr val="1C1D1E"/>
                </a:solidFill>
                <a:effectLst/>
                <a:ea typeface="Times New Roman" panose="02020603050405020304" pitchFamily="18" charset="0"/>
              </a:rPr>
              <a:t>peptider</a:t>
            </a:r>
            <a:r>
              <a:rPr lang="nb-NO" sz="2400" dirty="0">
                <a:solidFill>
                  <a:srgbClr val="1C1D1E"/>
                </a:solidFill>
                <a:effectLst/>
                <a:ea typeface="Times New Roman" panose="02020603050405020304" pitchFamily="18" charset="0"/>
              </a:rPr>
              <a:t> (antigen)</a:t>
            </a:r>
            <a:r>
              <a:rPr lang="nl-NL" sz="2400" dirty="0">
                <a:solidFill>
                  <a:srgbClr val="1C1D1E"/>
                </a:solidFill>
                <a:effectLst/>
                <a:ea typeface="Times New Roman" panose="02020603050405020304" pitchFamily="18" charset="0"/>
              </a:rPr>
              <a:t> som</a:t>
            </a:r>
          </a:p>
          <a:p>
            <a:pPr marL="0" indent="0">
              <a:lnSpc>
                <a:spcPts val="1800"/>
              </a:lnSpc>
              <a:spcBef>
                <a:spcPts val="375"/>
              </a:spcBef>
              <a:spcAft>
                <a:spcPts val="1200"/>
              </a:spcAft>
              <a:buNone/>
            </a:pP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skiller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seg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fra</a:t>
            </a:r>
            <a:r>
              <a:rPr lang="nl-NL" sz="2400" dirty="0">
                <a:solidFill>
                  <a:srgbClr val="1C1D1E"/>
                </a:solidFill>
                <a:effectLst/>
                <a:ea typeface="Times New Roman" panose="02020603050405020304" pitchFamily="18" charset="0"/>
              </a:rPr>
              <a:t> normale </a:t>
            </a:r>
            <a:r>
              <a:rPr lang="nl-NL" sz="2400" dirty="0" err="1">
                <a:solidFill>
                  <a:srgbClr val="1C1D1E"/>
                </a:solidFill>
                <a:effectLst/>
                <a:ea typeface="Times New Roman" panose="02020603050405020304" pitchFamily="18" charset="0"/>
              </a:rPr>
              <a:t>cell</a:t>
            </a:r>
            <a:r>
              <a:rPr lang="nb-NO" sz="2400" dirty="0">
                <a:solidFill>
                  <a:srgbClr val="1C1D1E"/>
                </a:solidFill>
                <a:effectLst/>
                <a:ea typeface="Times New Roman" panose="02020603050405020304" pitchFamily="18" charset="0"/>
              </a:rPr>
              <a:t>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peptider</a:t>
            </a:r>
            <a:r>
              <a:rPr lang="nl-NL" sz="2400" dirty="0">
                <a:solidFill>
                  <a:srgbClr val="1C1D1E"/>
                </a:solidFill>
                <a:effectLst/>
                <a:ea typeface="Times New Roman" panose="02020603050405020304" pitchFamily="18" charset="0"/>
              </a:rPr>
              <a:t>. </a:t>
            </a:r>
            <a:r>
              <a:rPr lang="nb-NO" sz="2400" dirty="0">
                <a:solidFill>
                  <a:srgbClr val="1C1D1E"/>
                </a:solidFill>
                <a:effectLst/>
                <a:ea typeface="Times New Roman" panose="02020603050405020304" pitchFamily="18" charset="0"/>
              </a:rPr>
              <a:t>I</a:t>
            </a:r>
            <a:r>
              <a:rPr lang="nl-NL" sz="2400" dirty="0" err="1">
                <a:solidFill>
                  <a:srgbClr val="1C1D1E"/>
                </a:solidFill>
                <a:effectLst/>
                <a:ea typeface="Times New Roman" panose="02020603050405020304" pitchFamily="18" charset="0"/>
              </a:rPr>
              <a:t>mmunterapi</a:t>
            </a:r>
            <a:r>
              <a:rPr lang="nl-NL" sz="2400" dirty="0">
                <a:solidFill>
                  <a:srgbClr val="1C1D1E"/>
                </a:solidFill>
                <a:effectLst/>
                <a:ea typeface="Times New Roman" panose="02020603050405020304" pitchFamily="18" charset="0"/>
              </a:rPr>
              <a:t> </a:t>
            </a:r>
            <a:r>
              <a:rPr lang="nb-NO" sz="2400" dirty="0">
                <a:solidFill>
                  <a:srgbClr val="1C1D1E"/>
                </a:solidFill>
                <a:effectLst/>
                <a:ea typeface="Times New Roman" panose="02020603050405020304" pitchFamily="18" charset="0"/>
              </a:rPr>
              <a:t>mot kreft </a:t>
            </a:r>
            <a:r>
              <a:rPr lang="nl-NL" sz="2400" dirty="0" err="1">
                <a:solidFill>
                  <a:srgbClr val="1C1D1E"/>
                </a:solidFill>
                <a:effectLst/>
                <a:ea typeface="Times New Roman" panose="02020603050405020304" pitchFamily="18" charset="0"/>
              </a:rPr>
              <a:t>utnytter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mekanismer</a:t>
            </a:r>
            <a:endParaRPr lang="nl-NL" sz="2400" dirty="0">
              <a:solidFill>
                <a:srgbClr val="1C1D1E"/>
              </a:solidFill>
              <a:effectLst/>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ea typeface="Times New Roman" panose="02020603050405020304" pitchFamily="18" charset="0"/>
              </a:rPr>
              <a:t> som </a:t>
            </a:r>
            <a:r>
              <a:rPr lang="nl-NL" sz="2400" dirty="0" err="1">
                <a:solidFill>
                  <a:srgbClr val="1C1D1E"/>
                </a:solidFill>
                <a:effectLst/>
                <a:ea typeface="Times New Roman" panose="02020603050405020304" pitchFamily="18" charset="0"/>
              </a:rPr>
              <a:t>brukes</a:t>
            </a:r>
            <a:r>
              <a:rPr lang="nl-NL" sz="2400" dirty="0">
                <a:solidFill>
                  <a:srgbClr val="1C1D1E"/>
                </a:solidFill>
                <a:effectLst/>
                <a:ea typeface="Times New Roman" panose="02020603050405020304" pitchFamily="18" charset="0"/>
              </a:rPr>
              <a:t> av </a:t>
            </a:r>
            <a:r>
              <a:rPr lang="nl-NL" sz="2400" dirty="0" err="1">
                <a:solidFill>
                  <a:srgbClr val="1C1D1E"/>
                </a:solidFill>
                <a:effectLst/>
                <a:ea typeface="Times New Roman" panose="02020603050405020304" pitchFamily="18" charset="0"/>
              </a:rPr>
              <a:t>immunsystemet</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for</a:t>
            </a:r>
            <a:r>
              <a:rPr lang="nl-NL" sz="2400" dirty="0">
                <a:solidFill>
                  <a:srgbClr val="1C1D1E"/>
                </a:solidFill>
                <a:effectLst/>
                <a:ea typeface="Times New Roman" panose="02020603050405020304" pitchFamily="18" charset="0"/>
              </a:rPr>
              <a:t> å </a:t>
            </a:r>
            <a:r>
              <a:rPr lang="nl-NL" sz="2400" dirty="0" err="1">
                <a:solidFill>
                  <a:srgbClr val="1C1D1E"/>
                </a:solidFill>
                <a:effectLst/>
                <a:ea typeface="Times New Roman" panose="02020603050405020304" pitchFamily="18" charset="0"/>
              </a:rPr>
              <a:t>gjenkjenne</a:t>
            </a:r>
            <a:r>
              <a:rPr lang="nl-NL" sz="2400" dirty="0">
                <a:solidFill>
                  <a:srgbClr val="1C1D1E"/>
                </a:solidFill>
                <a:effectLst/>
                <a:ea typeface="Times New Roman" panose="02020603050405020304" pitchFamily="18" charset="0"/>
              </a:rPr>
              <a:t> virale </a:t>
            </a:r>
            <a:r>
              <a:rPr lang="nl-NL" sz="2400" dirty="0" err="1">
                <a:solidFill>
                  <a:srgbClr val="1C1D1E"/>
                </a:solidFill>
                <a:effectLst/>
                <a:ea typeface="Times New Roman" panose="02020603050405020304" pitchFamily="18" charset="0"/>
              </a:rPr>
              <a:t>og</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bakterielle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infeksjoner</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for</a:t>
            </a:r>
            <a:endParaRPr lang="nl-NL" sz="2400" dirty="0">
              <a:solidFill>
                <a:srgbClr val="1C1D1E"/>
              </a:solidFill>
              <a:effectLst/>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ea typeface="Times New Roman" panose="02020603050405020304" pitchFamily="18" charset="0"/>
              </a:rPr>
              <a:t> å </a:t>
            </a:r>
            <a:r>
              <a:rPr lang="nl-NL" sz="2400" dirty="0" err="1">
                <a:solidFill>
                  <a:srgbClr val="1C1D1E"/>
                </a:solidFill>
                <a:effectLst/>
                <a:ea typeface="Times New Roman" panose="02020603050405020304" pitchFamily="18" charset="0"/>
              </a:rPr>
              <a:t>drepe</a:t>
            </a:r>
            <a:r>
              <a:rPr lang="nl-NL" sz="2400" dirty="0">
                <a:solidFill>
                  <a:srgbClr val="1C1D1E"/>
                </a:solidFill>
                <a:effectLst/>
                <a:ea typeface="Times New Roman" panose="02020603050405020304" pitchFamily="18" charset="0"/>
              </a:rPr>
              <a:t> </a:t>
            </a:r>
            <a:r>
              <a:rPr lang="nl-NL" sz="2400" dirty="0" err="1">
                <a:solidFill>
                  <a:srgbClr val="1C1D1E"/>
                </a:solidFill>
                <a:effectLst/>
                <a:ea typeface="Times New Roman" panose="02020603050405020304" pitchFamily="18" charset="0"/>
              </a:rPr>
              <a:t>kreftceller</a:t>
            </a:r>
            <a:r>
              <a:rPr lang="nb-NO" sz="2400" dirty="0">
                <a:solidFill>
                  <a:srgbClr val="1C1D1E"/>
                </a:solidFill>
                <a:effectLst/>
                <a:ea typeface="Times New Roman" panose="02020603050405020304" pitchFamily="18" charset="0"/>
              </a:rPr>
              <a:t>.</a:t>
            </a:r>
          </a:p>
          <a:p>
            <a:pPr marL="0" indent="0">
              <a:lnSpc>
                <a:spcPts val="1800"/>
              </a:lnSpc>
              <a:spcBef>
                <a:spcPts val="375"/>
              </a:spcBef>
              <a:spcAft>
                <a:spcPts val="1200"/>
              </a:spcAft>
              <a:buNone/>
            </a:pPr>
            <a:endParaRPr lang="nl-NL" sz="2400" dirty="0">
              <a:effectLst/>
              <a:ea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FFB795E-CD60-4337-97B1-F2D2E3A17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582" y="3429000"/>
            <a:ext cx="5879980" cy="3119006"/>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p:txBody>
          <a:bodyPr/>
          <a:lstStyle/>
          <a:p>
            <a:r>
              <a:rPr lang="nl-NL" sz="44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21</a:t>
            </a:r>
            <a:endParaRPr lang="nl-NL" dirty="0"/>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p:txBody>
          <a:bodyPr/>
          <a:lstStyle/>
          <a:p>
            <a:pPr marL="0" indent="0">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Vi har hittil fokusert på HLA-A som finnes på alle celler.  </a:t>
            </a:r>
            <a:r>
              <a:rPr lang="nl-NL" sz="2400" dirty="0">
                <a:effectLst/>
                <a:latin typeface="Calibri" panose="020F0502020204030204" pitchFamily="34" charset="0"/>
                <a:ea typeface="Calibri" panose="020F0502020204030204" pitchFamily="34" charset="0"/>
                <a:cs typeface="Times New Roman" panose="02020603050405020304" pitchFamily="18" charset="0"/>
              </a:rPr>
              <a:t>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HLA-DR, -DQ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-DP</a:t>
            </a:r>
            <a:r>
              <a:rPr lang="nb-NO"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II-</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molekylene</a:t>
            </a:r>
            <a:r>
              <a:rPr lang="nb-NO" sz="2400" dirty="0">
                <a:effectLst/>
                <a:latin typeface="Calibri" panose="020F0502020204030204" pitchFamily="34" charset="0"/>
                <a:ea typeface="Calibri" panose="020F0502020204030204" pitchFamily="34" charset="0"/>
                <a:cs typeface="Times New Roman" panose="02020603050405020304" pitchFamily="18" charset="0"/>
              </a:rPr>
              <a:t> som finns på immunceller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Disse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presenterer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patogene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hjelperceller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deretter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produserer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cytokiner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hjelpe</a:t>
            </a:r>
            <a:r>
              <a:rPr lang="nb-NO" sz="2400" dirty="0">
                <a:effectLst/>
                <a:latin typeface="Calibri" panose="020F0502020204030204" pitchFamily="34" charset="0"/>
                <a:ea typeface="Calibri" panose="020F0502020204030204" pitchFamily="34" charset="0"/>
                <a:cs typeface="Times New Roman" panose="02020603050405020304" pitchFamily="18" charset="0"/>
              </a:rPr>
              <a:t>r</a:t>
            </a:r>
            <a:r>
              <a:rPr lang="nl-NL" sz="2400" dirty="0">
                <a:effectLst/>
                <a:latin typeface="Calibri" panose="020F0502020204030204" pitchFamily="34" charset="0"/>
                <a:ea typeface="Calibri" panose="020F0502020204030204" pitchFamily="34" charset="0"/>
                <a:cs typeface="Times New Roman" panose="02020603050405020304" pitchFamily="18" charset="0"/>
              </a:rPr>
              <a:t> B-</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b-NO" sz="2400" dirty="0">
                <a:effectLst/>
                <a:latin typeface="Calibri" panose="020F0502020204030204" pitchFamily="34" charset="0"/>
                <a:ea typeface="Calibri" panose="020F0502020204030204" pitchFamily="34" charset="0"/>
                <a:cs typeface="Times New Roman" panose="02020603050405020304" pitchFamily="18" charset="0"/>
              </a:rPr>
              <a:t>endre seg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seg</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antistoffproduserende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fabrikker</a:t>
            </a:r>
            <a:r>
              <a:rPr lang="nl-NL" sz="2400" dirty="0">
                <a:effectLst/>
                <a:latin typeface="Calibri" panose="020F0502020204030204" pitchFamily="34" charset="0"/>
                <a:ea typeface="Calibri" panose="020F0502020204030204" pitchFamily="34" charset="0"/>
                <a:cs typeface="Times New Roman" panose="02020603050405020304" pitchFamily="18" charset="0"/>
              </a:rPr>
              <a:t>.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hjelperceller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bidrar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optimalisere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drepe</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responser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MHC klasse II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svært</a:t>
            </a:r>
            <a:r>
              <a:rPr lang="nl-NL" sz="2400" dirty="0">
                <a:effectLst/>
                <a:latin typeface="Calibri" panose="020F0502020204030204" pitchFamily="34" charset="0"/>
                <a:ea typeface="Calibri" panose="020F0502020204030204" pitchFamily="34" charset="0"/>
                <a:cs typeface="Times New Roman" panose="02020603050405020304" pitchFamily="18" charset="0"/>
              </a:rPr>
              <a:t> form</a:t>
            </a:r>
            <a:r>
              <a:rPr lang="nb-NO" sz="2400" dirty="0">
                <a:effectLst/>
                <a:latin typeface="Calibri" panose="020F0502020204030204" pitchFamily="34" charset="0"/>
                <a:ea typeface="Calibri" panose="020F0502020204030204" pitchFamily="34" charset="0"/>
                <a:cs typeface="Times New Roman" panose="02020603050405020304" pitchFamily="18" charset="0"/>
              </a:rPr>
              <a:t>lik</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 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presenterer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proteinfragmenter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lengre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laget</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lysosome</a:t>
            </a:r>
            <a:r>
              <a:rPr lang="nb-NO" sz="2400" dirty="0">
                <a:effectLst/>
                <a:latin typeface="Calibri" panose="020F0502020204030204" pitchFamily="34" charset="0"/>
                <a:ea typeface="Calibri" panose="020F0502020204030204" pitchFamily="34" charset="0"/>
                <a:cs typeface="Times New Roman" panose="02020603050405020304" pitchFamily="18" charset="0"/>
              </a:rPr>
              <a:t>. Lysosomer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små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organeller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bryter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 i de fleste tilfeller kommer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utsiden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9E08243-E1E1-4583-8FB5-5A0874A59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955" y="4675119"/>
            <a:ext cx="3580633" cy="1932056"/>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r>
              <a:rPr lang="nl-NL" sz="4400" dirty="0">
                <a:solidFill>
                  <a:schemeClr val="accent1">
                    <a:lumMod val="75000"/>
                  </a:schemeClr>
                </a:solidFill>
                <a:effectLst/>
                <a:latin typeface="+mn-lt"/>
                <a:ea typeface="Arial" panose="020B0604020202020204" pitchFamily="34" charset="0"/>
                <a:cs typeface="SimSun" panose="02010600030101010101" pitchFamily="2" charset="-122"/>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22</a:t>
            </a:r>
            <a:endParaRPr lang="nl-NL" dirty="0"/>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p:txBody>
          <a:bodyPr/>
          <a:lstStyle/>
          <a:p>
            <a:pPr marL="0" indent="0">
              <a:buNone/>
            </a:pPr>
            <a:r>
              <a:rPr lang="nl-NL" sz="2400" dirty="0" err="1">
                <a:effectLst/>
                <a:latin typeface="Calibri" panose="020F0502020204030204" pitchFamily="34" charset="0"/>
                <a:ea typeface="Calibri" panose="020F0502020204030204" pitchFamily="34" charset="0"/>
                <a:cs typeface="Times New Roman" panose="02020603050405020304" pitchFamily="18" charset="0"/>
              </a:rPr>
              <a:t>Hvordan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gjør</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II </a:t>
            </a:r>
            <a:r>
              <a:rPr lang="nb-NO" sz="2400" dirty="0">
                <a:effectLst/>
                <a:latin typeface="Calibri" panose="020F0502020204030204" pitchFamily="34" charset="0"/>
                <a:ea typeface="Calibri" panose="020F0502020204030204" pitchFamily="34" charset="0"/>
                <a:cs typeface="Times New Roman" panose="02020603050405020304" pitchFamily="18" charset="0"/>
              </a:rPr>
              <a:t>produseres</a:t>
            </a:r>
            <a:r>
              <a:rPr lang="nl-NL" sz="2400" dirty="0">
                <a:effectLst/>
                <a:latin typeface="Calibri" panose="020F0502020204030204" pitchFamily="34" charset="0"/>
                <a:ea typeface="Calibri" panose="020F0502020204030204" pitchFamily="34" charset="0"/>
                <a:cs typeface="Times New Roman" panose="02020603050405020304" pitchFamily="18" charset="0"/>
              </a:rPr>
              <a:t> i ER </a:t>
            </a:r>
            <a:r>
              <a:rPr lang="nb-NO" sz="2400" dirty="0">
                <a:effectLst/>
                <a:latin typeface="Calibri" panose="020F0502020204030204" pitchFamily="34" charset="0"/>
                <a:ea typeface="Calibri" panose="020F0502020204030204" pitchFamily="34" charset="0"/>
                <a:cs typeface="Times New Roman" panose="02020603050405020304" pitchFamily="18" charset="0"/>
              </a:rPr>
              <a:t>der de binder et spesielt protein</a:t>
            </a:r>
            <a:r>
              <a:rPr lang="nl-NL" sz="2400" dirty="0">
                <a:effectLst/>
                <a:latin typeface="Calibri" panose="020F0502020204030204" pitchFamily="34" charset="0"/>
                <a:ea typeface="Calibri" panose="020F0502020204030204" pitchFamily="34" charset="0"/>
                <a:cs typeface="Times New Roman" panose="02020603050405020304" pitchFamily="18" charset="0"/>
              </a:rPr>
              <a:t> (invariant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kjede</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b-NO" sz="2400" dirty="0">
                <a:effectLst/>
                <a:latin typeface="Calibri" panose="020F0502020204030204" pitchFamily="34" charset="0"/>
                <a:ea typeface="Calibri" panose="020F0502020204030204" pitchFamily="34" charset="0"/>
                <a:cs typeface="Times New Roman" panose="02020603050405020304" pitchFamily="18" charset="0"/>
              </a:rPr>
              <a:t>også blokkerer for peptid binding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leder MHC klasse II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lysosomet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Her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fjernes</a:t>
            </a:r>
            <a:r>
              <a:rPr lang="nl-NL" sz="2400" dirty="0">
                <a:effectLst/>
                <a:latin typeface="Calibri" panose="020F0502020204030204" pitchFamily="34" charset="0"/>
                <a:ea typeface="Calibri" panose="020F0502020204030204" pitchFamily="34" charset="0"/>
                <a:cs typeface="Times New Roman" panose="02020603050405020304" pitchFamily="18" charset="0"/>
              </a:rPr>
              <a:t> invariant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kjede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byttes</a:t>
            </a:r>
            <a:r>
              <a:rPr lang="nl-NL" sz="2400" dirty="0">
                <a:effectLst/>
                <a:latin typeface="Calibri" panose="020F0502020204030204" pitchFamily="34" charset="0"/>
                <a:ea typeface="Calibri" panose="020F0502020204030204" pitchFamily="34" charset="0"/>
                <a:cs typeface="Times New Roman" panose="02020603050405020304" pitchFamily="18" charset="0"/>
              </a:rPr>
              <a:t> ut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skapt</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lysosomale </a:t>
            </a:r>
            <a:r>
              <a:rPr lang="nb-NO" sz="2400" dirty="0">
                <a:effectLst/>
                <a:latin typeface="Calibri" panose="020F0502020204030204" pitchFamily="34" charset="0"/>
                <a:ea typeface="Calibri" panose="020F0502020204030204" pitchFamily="34" charset="0"/>
                <a:cs typeface="Times New Roman" panose="02020603050405020304" pitchFamily="18" charset="0"/>
              </a:rPr>
              <a:t>enzymer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prosessen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optimalisert</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enda</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type MHC-</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a:t>
            </a:r>
            <a:r>
              <a:rPr lang="nb-NO"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a:effectLst/>
                <a:latin typeface="Calibri" panose="020F0502020204030204" pitchFamily="34" charset="0"/>
                <a:ea typeface="Calibri" panose="020F0502020204030204" pitchFamily="34" charset="0"/>
                <a:cs typeface="Times New Roman" panose="02020603050405020304" pitchFamily="18" charset="0"/>
              </a:rPr>
              <a:t>HLA-DM</a:t>
            </a:r>
            <a:r>
              <a:rPr lang="nb-NO"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a:effectLst/>
                <a:latin typeface="Calibri" panose="020F0502020204030204" pitchFamily="34" charset="0"/>
                <a:ea typeface="Calibri" panose="020F0502020204030204" pitchFamily="34" charset="0"/>
                <a:cs typeface="Times New Roman" panose="02020603050405020304" pitchFamily="18" charset="0"/>
              </a:rPr>
              <a:t>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ligner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i noen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fungerer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sammen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HLA-DO,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annet</a:t>
            </a:r>
            <a:r>
              <a:rPr lang="nl-NL" sz="2400" dirty="0">
                <a:effectLst/>
                <a:latin typeface="Calibri" panose="020F0502020204030204" pitchFamily="34" charset="0"/>
                <a:ea typeface="Calibri" panose="020F0502020204030204" pitchFamily="34" charset="0"/>
                <a:cs typeface="Times New Roman" panose="02020603050405020304" pitchFamily="18" charset="0"/>
              </a:rPr>
              <a:t> klasse II-</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lignende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Evolusjonen</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b-NO" sz="2400" dirty="0">
                <a:effectLst/>
                <a:latin typeface="Calibri" panose="020F0502020204030204" pitchFamily="34" charset="0"/>
                <a:ea typeface="Calibri" panose="020F0502020204030204" pitchFamily="34" charset="0"/>
                <a:cs typeface="Times New Roman" panose="02020603050405020304" pitchFamily="18" charset="0"/>
              </a:rPr>
              <a:t>effektiv,</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når</a:t>
            </a:r>
            <a:r>
              <a:rPr lang="nl-NL" sz="2400" dirty="0">
                <a:effectLst/>
                <a:latin typeface="Calibri" panose="020F0502020204030204" pitchFamily="34" charset="0"/>
                <a:ea typeface="Calibri" panose="020F0502020204030204" pitchFamily="34" charset="0"/>
                <a:cs typeface="Times New Roman" panose="02020603050405020304" pitchFamily="18" charset="0"/>
              </a:rPr>
              <a:t> den har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utviklet</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arbeidsmodul</a:t>
            </a:r>
            <a:r>
              <a:rPr lang="nb-NO" sz="2400" dirty="0">
                <a:effectLst/>
                <a:latin typeface="Calibri" panose="020F0502020204030204" pitchFamily="34" charset="0"/>
                <a:ea typeface="Calibri" panose="020F0502020204030204" pitchFamily="34" charset="0"/>
                <a:cs typeface="Times New Roman" panose="02020603050405020304" pitchFamily="18" charset="0"/>
              </a:rPr>
              <a:t> som virker</a:t>
            </a:r>
            <a:r>
              <a:rPr lang="nl-NL" sz="2400" dirty="0">
                <a:effectLst/>
                <a:latin typeface="Calibri" panose="020F0502020204030204" pitchFamily="34" charset="0"/>
                <a:ea typeface="Calibri" panose="020F0502020204030204" pitchFamily="34" charset="0"/>
                <a:cs typeface="Times New Roman" panose="02020603050405020304" pitchFamily="18" charset="0"/>
              </a:rPr>
              <a:t>, vil den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ganske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enkelt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kopiere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den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nye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liknende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funksjoner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Nettoresultatet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denne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kompliserte</a:t>
            </a:r>
            <a:r>
              <a:rPr lang="nl-NL" sz="2400" dirty="0">
                <a:effectLst/>
                <a:latin typeface="Calibri" panose="020F0502020204030204" pitchFamily="34" charset="0"/>
                <a:ea typeface="Calibri" panose="020F0502020204030204" pitchFamily="34" charset="0"/>
                <a:cs typeface="Times New Roman" panose="02020603050405020304" pitchFamily="18" charset="0"/>
              </a:rPr>
              <a:t> dansen er MHC klasse II-</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 ender opp 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celleoverflaten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peptider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muliggjør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aktivering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T-</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hjelperceller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CAFD3118-E5AD-40AE-92D4-16D0D8BB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593" y="5180743"/>
            <a:ext cx="2098813" cy="1677257"/>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E148C-0204-A5B2-584D-70B575CAC82B}"/>
              </a:ext>
            </a:extLst>
          </p:cNvPr>
          <p:cNvSpPr>
            <a:spLocks noGrp="1"/>
          </p:cNvSpPr>
          <p:nvPr>
            <p:ph type="title"/>
          </p:nvPr>
        </p:nvSpPr>
        <p:spPr/>
        <p:txBody>
          <a:bodyPr/>
          <a:lstStyle/>
          <a:p>
            <a:r>
              <a:rPr lang="nl-NL" sz="4400" dirty="0">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23</a:t>
            </a:r>
            <a:endParaRPr lang="nl-NL" dirty="0"/>
          </a:p>
        </p:txBody>
      </p:sp>
      <p:sp>
        <p:nvSpPr>
          <p:cNvPr id="3" name="Tijdelijke aanduiding voor inhoud 2">
            <a:extLst>
              <a:ext uri="{FF2B5EF4-FFF2-40B4-BE49-F238E27FC236}">
                <a16:creationId xmlns:a16="http://schemas.microsoft.com/office/drawing/2014/main" id="{52E73233-8116-47A7-F8C4-09BB63E96A03}"/>
              </a:ext>
            </a:extLst>
          </p:cNvPr>
          <p:cNvSpPr>
            <a:spLocks noGrp="1"/>
          </p:cNvSpPr>
          <p:nvPr>
            <p:ph idx="1"/>
          </p:nvPr>
        </p:nvSpPr>
        <p:spPr/>
        <p:txBody>
          <a:bodyPr/>
          <a:lstStyle/>
          <a:p>
            <a:pPr marL="0" indent="0">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Hele p</a:t>
            </a:r>
            <a:r>
              <a:rPr lang="nl-NL" sz="2400" dirty="0">
                <a:effectLst/>
                <a:latin typeface="Calibri" panose="020F0502020204030204" pitchFamily="34" charset="0"/>
                <a:ea typeface="Calibri" panose="020F0502020204030204" pitchFamily="34" charset="0"/>
                <a:cs typeface="Times New Roman" panose="02020603050405020304" pitchFamily="18" charset="0"/>
              </a:rPr>
              <a:t>rosessen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patogengjenkjenning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ved hjelp av </a:t>
            </a:r>
            <a:r>
              <a:rPr lang="nl-NL" sz="2400" dirty="0">
                <a:effectLst/>
                <a:latin typeface="Calibri" panose="020F0502020204030204" pitchFamily="34" charset="0"/>
                <a:ea typeface="Calibri" panose="020F0502020204030204" pitchFamily="34" charset="0"/>
                <a:cs typeface="Times New Roman" panose="02020603050405020304" pitchFamily="18" charset="0"/>
              </a:rPr>
              <a:t>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kompleks</a:t>
            </a:r>
            <a:r>
              <a:rPr lang="nl-NL" sz="2400" dirty="0">
                <a:effectLst/>
                <a:latin typeface="Calibri" panose="020F0502020204030204" pitchFamily="34" charset="0"/>
                <a:ea typeface="Calibri" panose="020F0502020204030204" pitchFamily="34" charset="0"/>
                <a:cs typeface="Times New Roman" panose="02020603050405020304" pitchFamily="18" charset="0"/>
              </a:rPr>
              <a:t> ... men den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relativt</a:t>
            </a:r>
            <a:r>
              <a:rPr lang="nl-NL" sz="2400" dirty="0">
                <a:effectLst/>
                <a:latin typeface="Calibri" panose="020F0502020204030204" pitchFamily="34" charset="0"/>
                <a:ea typeface="Calibri" panose="020F0502020204030204" pitchFamily="34" charset="0"/>
                <a:cs typeface="Times New Roman" panose="02020603050405020304" pitchFamily="18" charset="0"/>
              </a:rPr>
              <a:t> langsom.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Første</a:t>
            </a:r>
            <a:r>
              <a:rPr lang="nl-NL" sz="2400" dirty="0">
                <a:effectLst/>
                <a:latin typeface="Calibri" panose="020F0502020204030204" pitchFamily="34" charset="0"/>
                <a:ea typeface="Calibri" panose="020F0502020204030204" pitchFamily="34" charset="0"/>
                <a:cs typeface="Times New Roman" panose="02020603050405020304" pitchFamily="18" charset="0"/>
              </a:rPr>
              <a:t> gang </a:t>
            </a:r>
            <a:r>
              <a:rPr lang="nb-NO" sz="2400" dirty="0">
                <a:effectLst/>
                <a:latin typeface="Calibri" panose="020F0502020204030204" pitchFamily="34" charset="0"/>
                <a:ea typeface="Calibri" panose="020F0502020204030204" pitchFamily="34" charset="0"/>
                <a:cs typeface="Times New Roman" panose="02020603050405020304" pitchFamily="18" charset="0"/>
              </a:rPr>
              <a:t>du angripes av</a:t>
            </a:r>
            <a:r>
              <a:rPr lang="nl-NL" sz="2400" dirty="0">
                <a:effectLst/>
                <a:latin typeface="Calibri" panose="020F0502020204030204" pitchFamily="34" charset="0"/>
                <a:ea typeface="Calibri" panose="020F0502020204030204" pitchFamily="34" charset="0"/>
                <a:cs typeface="Times New Roman" panose="02020603050405020304" pitchFamily="18" charset="0"/>
              </a:rPr>
              <a:t> et virus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tar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tid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b-NO" sz="2400" dirty="0">
                <a:effectLst/>
                <a:latin typeface="Calibri" panose="020F0502020204030204" pitchFamily="34" charset="0"/>
                <a:ea typeface="Calibri" panose="020F0502020204030204" pitchFamily="34" charset="0"/>
                <a:cs typeface="Times New Roman" panose="02020603050405020304" pitchFamily="18" charset="0"/>
              </a:rPr>
              <a:t>trappe opp</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antiviral</a:t>
            </a:r>
            <a:r>
              <a:rPr lang="nl-NL" sz="2400" dirty="0">
                <a:effectLst/>
                <a:latin typeface="Calibri" panose="020F0502020204030204" pitchFamily="34" charset="0"/>
                <a:ea typeface="Calibri" panose="020F0502020204030204" pitchFamily="34" charset="0"/>
                <a:cs typeface="Times New Roman" panose="02020603050405020304" pitchFamily="18" charset="0"/>
              </a:rPr>
              <a:t> respons.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Hvis</a:t>
            </a:r>
            <a:r>
              <a:rPr lang="nl-NL" sz="2400" dirty="0">
                <a:effectLst/>
                <a:latin typeface="Calibri" panose="020F0502020204030204" pitchFamily="34" charset="0"/>
                <a:ea typeface="Calibri" panose="020F0502020204030204" pitchFamily="34" charset="0"/>
                <a:cs typeface="Times New Roman" panose="02020603050405020304" pitchFamily="18" charset="0"/>
              </a:rPr>
              <a:t> du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uheldig</a:t>
            </a:r>
            <a:r>
              <a:rPr lang="nl-NL" sz="2400" dirty="0">
                <a:effectLst/>
                <a:latin typeface="Calibri" panose="020F0502020204030204" pitchFamily="34" charset="0"/>
                <a:ea typeface="Calibri" panose="020F0502020204030204" pitchFamily="34" charset="0"/>
                <a:cs typeface="Times New Roman" panose="02020603050405020304" pitchFamily="18" charset="0"/>
              </a:rPr>
              <a:t>, kan </a:t>
            </a:r>
            <a:r>
              <a:rPr lang="nb-NO" sz="2400" dirty="0">
                <a:effectLst/>
                <a:latin typeface="Calibri" panose="020F0502020204030204" pitchFamily="34" charset="0"/>
                <a:ea typeface="Calibri" panose="020F0502020204030204" pitchFamily="34" charset="0"/>
                <a:cs typeface="Times New Roman" panose="02020603050405020304" pitchFamily="18" charset="0"/>
              </a:rPr>
              <a:t>forsinkelsen føre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sykdom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til og med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død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ukontrollert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virusreplikasjon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Vaksinasjon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forbereder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immunsystemet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infeksjon</a:t>
            </a:r>
            <a:r>
              <a:rPr lang="nb-NO" sz="2400" dirty="0">
                <a:effectLst/>
                <a:latin typeface="Calibri" panose="020F0502020204030204" pitchFamily="34" charset="0"/>
                <a:ea typeface="Calibri" panose="020F0502020204030204" pitchFamily="34" charset="0"/>
                <a:cs typeface="Times New Roman" panose="02020603050405020304" pitchFamily="18" charset="0"/>
              </a:rPr>
              <a:t> mot spesifikke patogener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slik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reagere</a:t>
            </a:r>
            <a:r>
              <a:rPr lang="nb-NO" sz="2400" dirty="0">
                <a:effectLst/>
                <a:latin typeface="Calibri" panose="020F0502020204030204" pitchFamily="34" charset="0"/>
                <a:ea typeface="Calibri" panose="020F0502020204030204" pitchFamily="34" charset="0"/>
                <a:cs typeface="Times New Roman" panose="02020603050405020304" pitchFamily="18" charset="0"/>
              </a:rPr>
              <a:t>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raskere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effektivt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kan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forhindre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infeksjon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fullstendig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stor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grad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redusere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alvorlig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infeksjon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216FD40-3C21-45FB-91CB-9C4E0C900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4764" y="4306036"/>
            <a:ext cx="4856449" cy="2551964"/>
          </a:xfrm>
          <a:prstGeom prst="rect">
            <a:avLst/>
          </a:prstGeom>
        </p:spPr>
      </p:pic>
    </p:spTree>
    <p:extLst>
      <p:ext uri="{BB962C8B-B14F-4D97-AF65-F5344CB8AC3E}">
        <p14:creationId xmlns:p14="http://schemas.microsoft.com/office/powerpoint/2010/main" val="205138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486EC-8194-8DE9-E4A4-E2AAF1C92A1A}"/>
              </a:ext>
            </a:extLst>
          </p:cNvPr>
          <p:cNvSpPr>
            <a:spLocks noGrp="1"/>
          </p:cNvSpPr>
          <p:nvPr>
            <p:ph type="title"/>
          </p:nvPr>
        </p:nvSpPr>
        <p:spPr/>
        <p:txBody>
          <a:bodyPr/>
          <a:lstStyle/>
          <a:p>
            <a:r>
              <a:rPr lang="nl-NL" sz="4400" dirty="0">
                <a:solidFill>
                  <a:schemeClr val="accent1">
                    <a:lumMod val="75000"/>
                  </a:schemeClr>
                </a:solidFill>
                <a:effectLst/>
                <a:latin typeface="+mn-lt"/>
                <a:ea typeface="Arial" panose="020B0604020202020204" pitchFamily="34" charset="0"/>
                <a:cs typeface="SimSun" panose="02010600030101010101" pitchFamily="2" charset="-122"/>
              </a:rPr>
              <a:t>Bilde</a:t>
            </a:r>
            <a:r>
              <a:rPr lang="nl-NL" sz="4400" dirty="0">
                <a:solidFill>
                  <a:schemeClr val="accent1">
                    <a:lumMod val="75000"/>
                  </a:schemeClr>
                </a:solidFill>
                <a:effectLst/>
                <a:latin typeface="Arial" panose="020B0604020202020204" pitchFamily="34" charset="0"/>
                <a:ea typeface="Arial" panose="020B0604020202020204" pitchFamily="34" charset="0"/>
              </a:rPr>
              <a:t> 24</a:t>
            </a:r>
            <a:endParaRPr lang="nl-NL" dirty="0"/>
          </a:p>
        </p:txBody>
      </p:sp>
      <p:sp>
        <p:nvSpPr>
          <p:cNvPr id="3" name="Tijdelijke aanduiding voor inhoud 2">
            <a:extLst>
              <a:ext uri="{FF2B5EF4-FFF2-40B4-BE49-F238E27FC236}">
                <a16:creationId xmlns:a16="http://schemas.microsoft.com/office/drawing/2014/main" id="{B6AB1605-8F7E-4B97-A278-F43BF950DC14}"/>
              </a:ext>
            </a:extLst>
          </p:cNvPr>
          <p:cNvSpPr>
            <a:spLocks noGrp="1"/>
          </p:cNvSpPr>
          <p:nvPr>
            <p:ph idx="1"/>
          </p:nvPr>
        </p:nvSpPr>
        <p:spPr/>
        <p:txBody>
          <a:bodyPr/>
          <a:lstStyle/>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MHC-</a:t>
            </a:r>
            <a:r>
              <a:rPr lang="nl-NL" sz="2400" dirty="0" err="1">
                <a:solidFill>
                  <a:srgbClr val="1C1D1E"/>
                </a:solidFill>
                <a:effectLst/>
                <a:latin typeface="Open Sans" panose="020B0606030504020204" pitchFamily="34" charset="0"/>
                <a:ea typeface="Times New Roman" panose="02020603050405020304" pitchFamily="18" charset="0"/>
              </a:rPr>
              <a:t>molekyler</a:t>
            </a:r>
            <a:r>
              <a:rPr lang="nl-NL" sz="2400" dirty="0">
                <a:solidFill>
                  <a:srgbClr val="1C1D1E"/>
                </a:solidFill>
                <a:effectLst/>
                <a:latin typeface="Open Sans" panose="020B0606030504020204" pitchFamily="34" charset="0"/>
                <a:ea typeface="Times New Roman" panose="02020603050405020304" pitchFamily="18" charset="0"/>
              </a:rPr>
              <a:t> er </a:t>
            </a:r>
            <a:r>
              <a:rPr lang="nb-NO" sz="2400" dirty="0">
                <a:solidFill>
                  <a:srgbClr val="1C1D1E"/>
                </a:solidFill>
                <a:effectLst/>
                <a:latin typeface="Open Sans" panose="020B0606030504020204" pitchFamily="34" charset="0"/>
                <a:ea typeface="Times New Roman" panose="02020603050405020304" pitchFamily="18" charset="0"/>
              </a:rPr>
              <a:t>nødvendige partnere ved</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vaksinasjon</a:t>
            </a:r>
            <a:r>
              <a:rPr lang="nl-NL" sz="2400" dirty="0">
                <a:solidFill>
                  <a:srgbClr val="1C1D1E"/>
                </a:solidFill>
                <a:effectLst/>
                <a:latin typeface="Open Sans" panose="020B0606030504020204" pitchFamily="34" charset="0"/>
                <a:ea typeface="Times New Roman" panose="02020603050405020304" pitchFamily="18" charset="0"/>
              </a:rPr>
              <a:t>. Alle </a:t>
            </a:r>
            <a:r>
              <a:rPr lang="nl-NL" sz="2400" dirty="0" err="1">
                <a:solidFill>
                  <a:srgbClr val="1C1D1E"/>
                </a:solidFill>
                <a:effectLst/>
                <a:latin typeface="Open Sans" panose="020B0606030504020204" pitchFamily="34" charset="0"/>
                <a:ea typeface="Times New Roman" panose="02020603050405020304" pitchFamily="18" charset="0"/>
              </a:rPr>
              <a:t>vaksiner</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bruker</a:t>
            </a:r>
            <a:r>
              <a:rPr lang="nl-NL" sz="2400" dirty="0">
                <a:solidFill>
                  <a:srgbClr val="1C1D1E"/>
                </a:solidFill>
                <a:effectLst/>
                <a:latin typeface="Open Sans" panose="020B0606030504020204" pitchFamily="34" charset="0"/>
                <a:ea typeface="Times New Roman" panose="02020603050405020304" pitchFamily="18" charset="0"/>
              </a:rPr>
              <a:t> MHC klasse II-</a:t>
            </a:r>
            <a:r>
              <a:rPr lang="nl-NL" sz="2400" dirty="0" err="1">
                <a:solidFill>
                  <a:srgbClr val="1C1D1E"/>
                </a:solidFill>
                <a:effectLst/>
                <a:latin typeface="Open Sans" panose="020B0606030504020204" pitchFamily="34" charset="0"/>
                <a:ea typeface="Times New Roman" panose="02020603050405020304" pitchFamily="18" charset="0"/>
              </a:rPr>
              <a:t>molekyler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for</a:t>
            </a:r>
            <a:r>
              <a:rPr lang="nl-NL" sz="2400" dirty="0">
                <a:solidFill>
                  <a:srgbClr val="1C1D1E"/>
                </a:solidFill>
                <a:effectLst/>
                <a:latin typeface="Open Sans" panose="020B0606030504020204" pitchFamily="34" charset="0"/>
                <a:ea typeface="Times New Roman" panose="02020603050405020304" pitchFamily="18" charset="0"/>
              </a:rPr>
              <a:t> å </a:t>
            </a:r>
            <a:r>
              <a:rPr lang="nl-NL" sz="2400" dirty="0" err="1">
                <a:solidFill>
                  <a:srgbClr val="1C1D1E"/>
                </a:solidFill>
                <a:effectLst/>
                <a:latin typeface="Open Sans" panose="020B0606030504020204" pitchFamily="34" charset="0"/>
                <a:ea typeface="Times New Roman" panose="02020603050405020304" pitchFamily="18" charset="0"/>
              </a:rPr>
              <a:t>indusere</a:t>
            </a:r>
            <a:r>
              <a:rPr lang="nl-NL" sz="2400" dirty="0">
                <a:solidFill>
                  <a:srgbClr val="1C1D1E"/>
                </a:solidFill>
                <a:effectLst/>
                <a:latin typeface="Open Sans" panose="020B0606030504020204" pitchFamily="34" charset="0"/>
                <a:ea typeface="Times New Roman" panose="02020603050405020304" pitchFamily="18" charset="0"/>
              </a:rPr>
              <a:t> T-</a:t>
            </a:r>
            <a:r>
              <a:rPr lang="nl-NL" sz="2400" dirty="0" err="1">
                <a:solidFill>
                  <a:srgbClr val="1C1D1E"/>
                </a:solidFill>
                <a:effectLst/>
                <a:latin typeface="Open Sans" panose="020B0606030504020204" pitchFamily="34" charset="0"/>
                <a:ea typeface="Times New Roman" panose="02020603050405020304" pitchFamily="18" charset="0"/>
              </a:rPr>
              <a:t>hjelperceller</a:t>
            </a:r>
            <a:r>
              <a:rPr lang="nl-NL" sz="2400" dirty="0">
                <a:solidFill>
                  <a:srgbClr val="1C1D1E"/>
                </a:solidFill>
                <a:effectLst/>
                <a:latin typeface="Open Sans" panose="020B0606030504020204" pitchFamily="34" charset="0"/>
                <a:ea typeface="Times New Roman" panose="02020603050405020304" pitchFamily="18" charset="0"/>
              </a:rPr>
              <a:t> som </a:t>
            </a:r>
            <a:r>
              <a:rPr lang="nl-NL" sz="2400" dirty="0" err="1">
                <a:solidFill>
                  <a:srgbClr val="1C1D1E"/>
                </a:solidFill>
                <a:effectLst/>
                <a:latin typeface="Open Sans" panose="020B0606030504020204" pitchFamily="34" charset="0"/>
                <a:ea typeface="Times New Roman" panose="02020603050405020304" pitchFamily="18" charset="0"/>
              </a:rPr>
              <a:t>trengs</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for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antistoff</a:t>
            </a:r>
            <a:r>
              <a:rPr lang="nb-NO" sz="2400" dirty="0">
                <a:solidFill>
                  <a:srgbClr val="1C1D1E"/>
                </a:solidFill>
                <a:effectLst/>
                <a:latin typeface="Open Sans" panose="020B0606030504020204" pitchFamily="34" charset="0"/>
                <a:ea typeface="Times New Roman" panose="02020603050405020304" pitchFamily="18" charset="0"/>
              </a:rPr>
              <a:t>svar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og</a:t>
            </a:r>
            <a:r>
              <a:rPr lang="nl-NL" sz="2400" dirty="0">
                <a:solidFill>
                  <a:srgbClr val="1C1D1E"/>
                </a:solidFill>
                <a:effectLst/>
                <a:latin typeface="Open Sans" panose="020B0606030504020204" pitchFamily="34" charset="0"/>
                <a:ea typeface="Times New Roman" panose="02020603050405020304" pitchFamily="18" charset="0"/>
              </a:rPr>
              <a:t> lage </a:t>
            </a:r>
            <a:r>
              <a:rPr lang="nl-NL" sz="2400" dirty="0" err="1">
                <a:solidFill>
                  <a:srgbClr val="1C1D1E"/>
                </a:solidFill>
                <a:effectLst/>
                <a:latin typeface="Open Sans" panose="020B0606030504020204" pitchFamily="34" charset="0"/>
                <a:ea typeface="Times New Roman" panose="02020603050405020304" pitchFamily="18" charset="0"/>
              </a:rPr>
              <a:t>proteinene</a:t>
            </a:r>
            <a:r>
              <a:rPr lang="nl-NL" sz="2400" dirty="0">
                <a:solidFill>
                  <a:srgbClr val="1C1D1E"/>
                </a:solidFill>
                <a:effectLst/>
                <a:latin typeface="Open Sans" panose="020B0606030504020204" pitchFamily="34" charset="0"/>
                <a:ea typeface="Times New Roman" panose="02020603050405020304" pitchFamily="18" charset="0"/>
              </a:rPr>
              <a:t> som </a:t>
            </a:r>
            <a:r>
              <a:rPr lang="nl-NL" sz="2400" dirty="0" err="1">
                <a:solidFill>
                  <a:srgbClr val="1C1D1E"/>
                </a:solidFill>
                <a:effectLst/>
                <a:latin typeface="Open Sans" panose="020B0606030504020204" pitchFamily="34" charset="0"/>
                <a:ea typeface="Times New Roman" panose="02020603050405020304" pitchFamily="18" charset="0"/>
              </a:rPr>
              <a:t>antistoff</a:t>
            </a:r>
            <a:r>
              <a:rPr lang="nb-NO" sz="2400" dirty="0">
                <a:solidFill>
                  <a:srgbClr val="1C1D1E"/>
                </a:solidFill>
                <a:effectLst/>
                <a:latin typeface="Open Sans" panose="020B0606030504020204" pitchFamily="34" charset="0"/>
                <a:ea typeface="Times New Roman" panose="02020603050405020304" pitchFamily="18" charset="0"/>
              </a:rPr>
              <a:t>svarene</a:t>
            </a:r>
            <a:r>
              <a:rPr lang="nl-NL" sz="2400" dirty="0">
                <a:solidFill>
                  <a:srgbClr val="1C1D1E"/>
                </a:solidFill>
                <a:effectLst/>
                <a:latin typeface="Open Sans" panose="020B0606030504020204" pitchFamily="34" charset="0"/>
                <a:ea typeface="Times New Roman" panose="02020603050405020304" pitchFamily="18" charset="0"/>
              </a:rPr>
              <a:t> er </a:t>
            </a:r>
            <a:r>
              <a:rPr lang="nl-NL" sz="2400" dirty="0" err="1">
                <a:solidFill>
                  <a:srgbClr val="1C1D1E"/>
                </a:solidFill>
                <a:effectLst/>
                <a:latin typeface="Open Sans" panose="020B0606030504020204" pitchFamily="34" charset="0"/>
                <a:ea typeface="Times New Roman" panose="02020603050405020304" pitchFamily="18" charset="0"/>
              </a:rPr>
              <a:t>rettet</a:t>
            </a:r>
            <a:r>
              <a:rPr lang="nl-NL" sz="2400" dirty="0">
                <a:solidFill>
                  <a:srgbClr val="1C1D1E"/>
                </a:solidFill>
                <a:effectLst/>
                <a:latin typeface="Open Sans" panose="020B0606030504020204" pitchFamily="34" charset="0"/>
                <a:ea typeface="Times New Roman" panose="02020603050405020304" pitchFamily="18" charset="0"/>
              </a:rPr>
              <a:t> mot.</a:t>
            </a: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Adenovirus</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og</a:t>
            </a:r>
            <a:r>
              <a:rPr lang="nl-NL" sz="2400" dirty="0">
                <a:solidFill>
                  <a:srgbClr val="1C1D1E"/>
                </a:solidFill>
                <a:effectLst/>
                <a:latin typeface="Open Sans" panose="020B0606030504020204" pitchFamily="34" charset="0"/>
                <a:ea typeface="Times New Roman" panose="02020603050405020304" pitchFamily="18" charset="0"/>
              </a:rPr>
              <a:t> mRNA-</a:t>
            </a:r>
            <a:r>
              <a:rPr lang="nl-NL" sz="2400" dirty="0" err="1">
                <a:solidFill>
                  <a:srgbClr val="1C1D1E"/>
                </a:solidFill>
                <a:effectLst/>
                <a:latin typeface="Open Sans" panose="020B0606030504020204" pitchFamily="34" charset="0"/>
                <a:ea typeface="Times New Roman" panose="02020603050405020304" pitchFamily="18" charset="0"/>
              </a:rPr>
              <a:t>vaksiner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bruker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også</a:t>
            </a:r>
            <a:r>
              <a:rPr lang="nl-NL" sz="2400" dirty="0">
                <a:solidFill>
                  <a:srgbClr val="1C1D1E"/>
                </a:solidFill>
                <a:effectLst/>
                <a:latin typeface="Open Sans" panose="020B0606030504020204" pitchFamily="34" charset="0"/>
                <a:ea typeface="Times New Roman" panose="02020603050405020304" pitchFamily="18" charset="0"/>
              </a:rPr>
              <a:t> MHC klasse I-</a:t>
            </a:r>
            <a:r>
              <a:rPr lang="nl-NL" sz="2400" dirty="0" err="1">
                <a:solidFill>
                  <a:srgbClr val="1C1D1E"/>
                </a:solidFill>
                <a:effectLst/>
                <a:latin typeface="Open Sans" panose="020B0606030504020204" pitchFamily="34" charset="0"/>
                <a:ea typeface="Times New Roman" panose="02020603050405020304" pitchFamily="18" charset="0"/>
              </a:rPr>
              <a:t>molekyler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for</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å </a:t>
            </a:r>
            <a:r>
              <a:rPr lang="nl-NL" sz="2400" dirty="0" err="1">
                <a:solidFill>
                  <a:srgbClr val="1C1D1E"/>
                </a:solidFill>
                <a:effectLst/>
                <a:latin typeface="Open Sans" panose="020B0606030504020204" pitchFamily="34" charset="0"/>
                <a:ea typeface="Times New Roman" panose="02020603050405020304" pitchFamily="18" charset="0"/>
              </a:rPr>
              <a:t>indusere</a:t>
            </a:r>
            <a:r>
              <a:rPr lang="nl-NL" sz="2400" dirty="0">
                <a:solidFill>
                  <a:srgbClr val="1C1D1E"/>
                </a:solidFill>
                <a:effectLst/>
                <a:latin typeface="Open Sans" panose="020B0606030504020204" pitchFamily="34" charset="0"/>
                <a:ea typeface="Times New Roman" panose="02020603050405020304" pitchFamily="18" charset="0"/>
              </a:rPr>
              <a:t> T-</a:t>
            </a:r>
            <a:r>
              <a:rPr lang="nl-NL" sz="2400" dirty="0" err="1">
                <a:solidFill>
                  <a:srgbClr val="1C1D1E"/>
                </a:solidFill>
                <a:effectLst/>
                <a:latin typeface="Open Sans" panose="020B0606030504020204" pitchFamily="34" charset="0"/>
                <a:ea typeface="Times New Roman" panose="02020603050405020304" pitchFamily="18" charset="0"/>
              </a:rPr>
              <a:t>dreperceller</a:t>
            </a:r>
            <a:r>
              <a:rPr lang="nl-NL" sz="2400" dirty="0">
                <a:solidFill>
                  <a:srgbClr val="1C1D1E"/>
                </a:solidFill>
                <a:effectLst/>
                <a:latin typeface="Open Sans" panose="020B0606030504020204" pitchFamily="34" charset="0"/>
                <a:ea typeface="Times New Roman" panose="02020603050405020304" pitchFamily="18" charset="0"/>
              </a:rPr>
              <a:t>. T-</a:t>
            </a:r>
            <a:r>
              <a:rPr lang="nl-NL" sz="2400" dirty="0" err="1">
                <a:solidFill>
                  <a:srgbClr val="1C1D1E"/>
                </a:solidFill>
                <a:effectLst/>
                <a:latin typeface="Open Sans" panose="020B0606030504020204" pitchFamily="34" charset="0"/>
                <a:ea typeface="Times New Roman" panose="02020603050405020304" pitchFamily="18" charset="0"/>
              </a:rPr>
              <a:t>celler</a:t>
            </a:r>
            <a:r>
              <a:rPr lang="nl-NL" sz="2400" dirty="0">
                <a:solidFill>
                  <a:srgbClr val="1C1D1E"/>
                </a:solidFill>
                <a:effectLst/>
                <a:latin typeface="Open Sans" panose="020B0606030504020204" pitchFamily="34" charset="0"/>
                <a:ea typeface="Times New Roman" panose="02020603050405020304" pitchFamily="18" charset="0"/>
              </a:rPr>
              <a:t> </a:t>
            </a:r>
            <a:r>
              <a:rPr lang="nb-NO" sz="2400" dirty="0">
                <a:solidFill>
                  <a:srgbClr val="1C1D1E"/>
                </a:solidFill>
                <a:effectLst/>
                <a:latin typeface="Open Sans" panose="020B0606030504020204" pitchFamily="34" charset="0"/>
                <a:ea typeface="Times New Roman" panose="02020603050405020304" pitchFamily="18" charset="0"/>
              </a:rPr>
              <a:t>fremkalt ved vaksinering kan leve</a:t>
            </a:r>
            <a:r>
              <a:rPr lang="nl-NL" sz="2400" dirty="0">
                <a:solidFill>
                  <a:srgbClr val="1C1D1E"/>
                </a:solidFill>
                <a:effectLst/>
                <a:latin typeface="Open Sans" panose="020B0606030504020204" pitchFamily="34" charset="0"/>
                <a:ea typeface="Times New Roman" panose="02020603050405020304" pitchFamily="18" charset="0"/>
              </a:rPr>
              <a:t> i</a:t>
            </a: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mange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år</a:t>
            </a:r>
            <a:r>
              <a:rPr lang="nl-NL" sz="2400" dirty="0">
                <a:solidFill>
                  <a:srgbClr val="1C1D1E"/>
                </a:solidFill>
                <a:effectLst/>
                <a:latin typeface="Open Sans" panose="020B0606030504020204" pitchFamily="34" charset="0"/>
                <a:ea typeface="Times New Roman" panose="02020603050405020304" pitchFamily="18" charset="0"/>
              </a:rPr>
              <a:t>, til </a:t>
            </a:r>
            <a:r>
              <a:rPr lang="nl-NL" sz="2400" dirty="0" err="1">
                <a:solidFill>
                  <a:srgbClr val="1C1D1E"/>
                </a:solidFill>
                <a:effectLst/>
                <a:latin typeface="Open Sans" panose="020B0606030504020204" pitchFamily="34" charset="0"/>
                <a:ea typeface="Times New Roman" panose="02020603050405020304" pitchFamily="18" charset="0"/>
              </a:rPr>
              <a:t>og</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med</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tiår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på</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vakt</a:t>
            </a:r>
            <a:r>
              <a:rPr lang="nl-NL" sz="2400" dirty="0">
                <a:solidFill>
                  <a:srgbClr val="1C1D1E"/>
                </a:solidFill>
                <a:effectLst/>
                <a:latin typeface="Open Sans" panose="020B0606030504020204" pitchFamily="34" charset="0"/>
                <a:ea typeface="Times New Roman" panose="02020603050405020304" pitchFamily="18" charset="0"/>
              </a:rPr>
              <a:t> mot en </a:t>
            </a:r>
            <a:r>
              <a:rPr lang="nl-NL" sz="2400" dirty="0" err="1">
                <a:solidFill>
                  <a:srgbClr val="1C1D1E"/>
                </a:solidFill>
                <a:effectLst/>
                <a:latin typeface="Open Sans" panose="020B0606030504020204" pitchFamily="34" charset="0"/>
                <a:ea typeface="Times New Roman" panose="02020603050405020304" pitchFamily="18" charset="0"/>
              </a:rPr>
              <a:t>ny</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infeksjon</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med</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det</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opprinnelige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viruset</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Vaksiner</a:t>
            </a:r>
            <a:r>
              <a:rPr lang="nl-NL" sz="2400" dirty="0">
                <a:solidFill>
                  <a:srgbClr val="1C1D1E"/>
                </a:solidFill>
                <a:effectLst/>
                <a:latin typeface="Open Sans" panose="020B0606030504020204" pitchFamily="34" charset="0"/>
                <a:ea typeface="Times New Roman" panose="02020603050405020304" pitchFamily="18" charset="0"/>
              </a:rPr>
              <a:t> har </a:t>
            </a:r>
            <a:r>
              <a:rPr lang="nl-NL" sz="2400" dirty="0" err="1">
                <a:solidFill>
                  <a:srgbClr val="1C1D1E"/>
                </a:solidFill>
                <a:effectLst/>
                <a:latin typeface="Open Sans" panose="020B0606030504020204" pitchFamily="34" charset="0"/>
                <a:ea typeface="Times New Roman" panose="02020603050405020304" pitchFamily="18" charset="0"/>
              </a:rPr>
              <a:t>reddet</a:t>
            </a:r>
            <a:r>
              <a:rPr lang="nl-NL" sz="2400" dirty="0">
                <a:solidFill>
                  <a:srgbClr val="1C1D1E"/>
                </a:solidFill>
                <a:effectLst/>
                <a:latin typeface="Open Sans" panose="020B0606030504020204" pitchFamily="34" charset="0"/>
                <a:ea typeface="Times New Roman" panose="02020603050405020304" pitchFamily="18" charset="0"/>
              </a:rPr>
              <a:t> langt </a:t>
            </a:r>
            <a:r>
              <a:rPr lang="nl-NL" sz="2400" dirty="0" err="1">
                <a:solidFill>
                  <a:srgbClr val="1C1D1E"/>
                </a:solidFill>
                <a:effectLst/>
                <a:latin typeface="Open Sans" panose="020B0606030504020204" pitchFamily="34" charset="0"/>
                <a:ea typeface="Times New Roman" panose="02020603050405020304" pitchFamily="18" charset="0"/>
              </a:rPr>
              <a:t>flere</a:t>
            </a:r>
            <a:r>
              <a:rPr lang="nl-NL" sz="2400" dirty="0">
                <a:solidFill>
                  <a:srgbClr val="1C1D1E"/>
                </a:solidFill>
                <a:effectLst/>
                <a:latin typeface="Open Sans" panose="020B0606030504020204" pitchFamily="34" charset="0"/>
                <a:ea typeface="Times New Roman" panose="02020603050405020304" pitchFamily="18" charset="0"/>
              </a:rPr>
              <a:t> liv </a:t>
            </a:r>
            <a:r>
              <a:rPr lang="nl-NL" sz="2400" dirty="0" err="1">
                <a:solidFill>
                  <a:srgbClr val="1C1D1E"/>
                </a:solidFill>
                <a:effectLst/>
                <a:latin typeface="Open Sans" panose="020B0606030504020204" pitchFamily="34" charset="0"/>
                <a:ea typeface="Times New Roman" panose="02020603050405020304" pitchFamily="18" charset="0"/>
              </a:rPr>
              <a:t>enn</a:t>
            </a:r>
            <a:r>
              <a:rPr lang="nl-NL" sz="2400" dirty="0">
                <a:solidFill>
                  <a:srgbClr val="1C1D1E"/>
                </a:solidFill>
                <a:effectLst/>
                <a:latin typeface="Open Sans" panose="020B0606030504020204" pitchFamily="34" charset="0"/>
                <a:ea typeface="Times New Roman" panose="02020603050405020304" pitchFamily="18" charset="0"/>
              </a:rPr>
              <a:t> alle </a:t>
            </a:r>
            <a:r>
              <a:rPr lang="nl-NL" sz="2400" dirty="0" err="1">
                <a:solidFill>
                  <a:srgbClr val="1C1D1E"/>
                </a:solidFill>
                <a:effectLst/>
                <a:latin typeface="Open Sans" panose="020B0606030504020204" pitchFamily="34" charset="0"/>
                <a:ea typeface="Times New Roman" panose="02020603050405020304" pitchFamily="18" charset="0"/>
              </a:rPr>
              <a:t>andre</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medisinske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inngrep</a:t>
            </a:r>
            <a:r>
              <a:rPr lang="nl-NL" sz="2400" dirty="0">
                <a:solidFill>
                  <a:srgbClr val="1C1D1E"/>
                </a:solidFill>
                <a:effectLst/>
                <a:latin typeface="Open Sans" panose="020B0606030504020204" pitchFamily="34" charset="0"/>
                <a:ea typeface="Times New Roman" panose="02020603050405020304" pitchFamily="18" charset="0"/>
              </a:rPr>
              <a:t> til </a:t>
            </a:r>
            <a:r>
              <a:rPr lang="nl-NL" sz="2400" dirty="0" err="1">
                <a:solidFill>
                  <a:srgbClr val="1C1D1E"/>
                </a:solidFill>
                <a:effectLst/>
                <a:latin typeface="Open Sans" panose="020B0606030504020204" pitchFamily="34" charset="0"/>
                <a:ea typeface="Times New Roman" panose="02020603050405020304" pitchFamily="18" charset="0"/>
              </a:rPr>
              <a:t>sammen</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Spre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dette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budskapet</a:t>
            </a:r>
            <a:r>
              <a:rPr lang="nl-NL" sz="2400" dirty="0">
                <a:solidFill>
                  <a:srgbClr val="1C1D1E"/>
                </a:solidFill>
                <a:effectLst/>
                <a:latin typeface="Open Sans" panose="020B0606030504020204" pitchFamily="34" charset="0"/>
                <a:ea typeface="Times New Roman" panose="02020603050405020304" pitchFamily="18" charset="0"/>
              </a:rPr>
              <a:t>, ikke</a:t>
            </a:r>
          </a:p>
          <a:p>
            <a:pPr marL="0" indent="0">
              <a:lnSpc>
                <a:spcPts val="1800"/>
              </a:lnSpc>
              <a:spcBef>
                <a:spcPts val="375"/>
              </a:spcBef>
              <a:spcAft>
                <a:spcPts val="1200"/>
              </a:spcAft>
              <a:buNone/>
            </a:pPr>
            <a:r>
              <a:rPr lang="nl-NL" sz="2400" dirty="0" err="1">
                <a:solidFill>
                  <a:srgbClr val="1C1D1E"/>
                </a:solidFill>
                <a:effectLst/>
                <a:latin typeface="Open Sans" panose="020B0606030504020204" pitchFamily="34" charset="0"/>
                <a:ea typeface="Times New Roman" panose="02020603050405020304" pitchFamily="18" charset="0"/>
              </a:rPr>
              <a:t>sykdommen</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bli</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vaksinert</a:t>
            </a:r>
            <a:r>
              <a:rPr lang="nl-NL" sz="2400" dirty="0">
                <a:solidFill>
                  <a:srgbClr val="1C1D1E"/>
                </a:solidFill>
                <a:effectLst/>
                <a:latin typeface="Open Sans" panose="020B0606030504020204" pitchFamily="34" charset="0"/>
                <a:ea typeface="Times New Roman" panose="02020603050405020304" pitchFamily="18" charset="0"/>
              </a:rPr>
              <a:t>!</a:t>
            </a:r>
          </a:p>
          <a:p>
            <a:pPr marL="0" indent="0">
              <a:lnSpc>
                <a:spcPts val="1800"/>
              </a:lnSpc>
              <a:spcBef>
                <a:spcPts val="375"/>
              </a:spcBef>
              <a:spcAft>
                <a:spcPts val="1200"/>
              </a:spcAft>
              <a:buNone/>
            </a:pPr>
            <a:endParaRPr lang="nl-NL" sz="2400" dirty="0">
              <a:effectLst/>
              <a:latin typeface="Times New Roman" panose="02020603050405020304" pitchFamily="18" charset="0"/>
              <a:ea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DF50497-6CB6-43A4-ADD6-F8BBE2F2D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803" y="5088471"/>
            <a:ext cx="2235707" cy="1646119"/>
          </a:xfrm>
          <a:prstGeom prst="rect">
            <a:avLst/>
          </a:prstGeom>
        </p:spPr>
      </p:pic>
    </p:spTree>
    <p:extLst>
      <p:ext uri="{BB962C8B-B14F-4D97-AF65-F5344CB8AC3E}">
        <p14:creationId xmlns:p14="http://schemas.microsoft.com/office/powerpoint/2010/main" val="42467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pPr>
              <a:lnSpc>
                <a:spcPct val="107000"/>
              </a:lnSpc>
              <a:spcAft>
                <a:spcPts val="800"/>
              </a:spcAft>
            </a:pPr>
            <a:r>
              <a:rPr lang="nl-NL" b="1"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Epilog</a:t>
            </a:r>
            <a:endPar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MHC-</a:t>
            </a:r>
            <a:r>
              <a:rPr lang="nl-NL" sz="2400" dirty="0" err="1">
                <a:solidFill>
                  <a:srgbClr val="1C1D1E"/>
                </a:solidFill>
                <a:effectLst/>
                <a:latin typeface="Open Sans" panose="020B0606030504020204" pitchFamily="34" charset="0"/>
                <a:ea typeface="Times New Roman" panose="02020603050405020304" pitchFamily="18" charset="0"/>
              </a:rPr>
              <a:t>molekyler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kontrollerer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infeksjoner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regulerer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immun</a:t>
            </a:r>
            <a:r>
              <a:rPr lang="nb-NO" sz="2400" dirty="0">
                <a:solidFill>
                  <a:srgbClr val="1C1D1E"/>
                </a:solidFill>
                <a:effectLst/>
                <a:latin typeface="Open Sans" panose="020B0606030504020204" pitchFamily="34" charset="0"/>
                <a:ea typeface="Times New Roman" panose="02020603050405020304" pitchFamily="18" charset="0"/>
              </a:rPr>
              <a:t>responser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og</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kurere</a:t>
            </a:r>
            <a:r>
              <a:rPr lang="nb-NO" sz="2400" dirty="0">
                <a:solidFill>
                  <a:srgbClr val="1C1D1E"/>
                </a:solidFill>
                <a:effectLst/>
                <a:latin typeface="Open Sans" panose="020B0606030504020204" pitchFamily="34" charset="0"/>
                <a:ea typeface="Times New Roman" panose="02020603050405020304" pitchFamily="18" charset="0"/>
              </a:rPr>
              <a:t>r</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kreft</a:t>
            </a:r>
            <a:r>
              <a:rPr lang="nb-NO" sz="2400" dirty="0">
                <a:solidFill>
                  <a:srgbClr val="1C1D1E"/>
                </a:solidFill>
                <a:effectLst/>
                <a:latin typeface="Open Sans" panose="020B0606030504020204" pitchFamily="34" charset="0"/>
                <a:ea typeface="Times New Roman" panose="02020603050405020304" pitchFamily="18" charset="0"/>
              </a:rPr>
              <a:t>, nå også ved immunterapi</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Dette</a:t>
            </a:r>
            <a:r>
              <a:rPr lang="nl-NL" sz="2400" dirty="0">
                <a:solidFill>
                  <a:srgbClr val="1C1D1E"/>
                </a:solidFill>
                <a:effectLst/>
                <a:latin typeface="Open Sans" panose="020B0606030504020204" pitchFamily="34" charset="0"/>
                <a:ea typeface="Times New Roman" panose="02020603050405020304" pitchFamily="18" charset="0"/>
              </a:rPr>
              <a:t> er vel </a:t>
            </a:r>
            <a:r>
              <a:rPr lang="nl-NL" sz="2400" dirty="0" err="1">
                <a:solidFill>
                  <a:srgbClr val="1C1D1E"/>
                </a:solidFill>
                <a:effectLst/>
                <a:latin typeface="Open Sans" panose="020B0606030504020204" pitchFamily="34" charset="0"/>
                <a:ea typeface="Times New Roman" panose="02020603050405020304" pitchFamily="18" charset="0"/>
              </a:rPr>
              <a:t>verdt</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ulempen</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med</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autoimmunitet</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og</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transplantasjonsavvisning</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Og</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det</a:t>
            </a:r>
            <a:r>
              <a:rPr lang="nl-NL" sz="2400" dirty="0">
                <a:solidFill>
                  <a:srgbClr val="1C1D1E"/>
                </a:solidFill>
                <a:effectLst/>
                <a:latin typeface="Open Sans" panose="020B0606030504020204" pitchFamily="34" charset="0"/>
                <a:ea typeface="Times New Roman" panose="02020603050405020304" pitchFamily="18" charset="0"/>
              </a:rPr>
              <a:t> er </a:t>
            </a:r>
            <a:r>
              <a:rPr lang="nl-NL" sz="2400" dirty="0" err="1">
                <a:solidFill>
                  <a:srgbClr val="1C1D1E"/>
                </a:solidFill>
                <a:effectLst/>
                <a:latin typeface="Open Sans" panose="020B0606030504020204" pitchFamily="34" charset="0"/>
                <a:ea typeface="Times New Roman" panose="02020603050405020304" pitchFamily="18" charset="0"/>
              </a:rPr>
              <a:t>derfor</a:t>
            </a:r>
            <a:r>
              <a:rPr lang="nl-NL" sz="2400" dirty="0">
                <a:solidFill>
                  <a:srgbClr val="1C1D1E"/>
                </a:solidFill>
                <a:effectLst/>
                <a:latin typeface="Open Sans" panose="020B0606030504020204" pitchFamily="34" charset="0"/>
                <a:ea typeface="Times New Roman" panose="02020603050405020304" pitchFamily="18" charset="0"/>
              </a:rPr>
              <a:t> du – som</a:t>
            </a: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lever i en </a:t>
            </a:r>
            <a:r>
              <a:rPr lang="nl-NL" sz="2400" dirty="0" err="1">
                <a:solidFill>
                  <a:srgbClr val="1C1D1E"/>
                </a:solidFill>
                <a:effectLst/>
                <a:latin typeface="Open Sans" panose="020B0606030504020204" pitchFamily="34" charset="0"/>
                <a:ea typeface="Times New Roman" panose="02020603050405020304" pitchFamily="18" charset="0"/>
              </a:rPr>
              <a:t>verden</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fylt</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med</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patogener</a:t>
            </a:r>
            <a:r>
              <a:rPr lang="nl-NL" sz="2400" dirty="0">
                <a:solidFill>
                  <a:srgbClr val="1C1D1E"/>
                </a:solidFill>
                <a:effectLst/>
                <a:latin typeface="Open Sans" panose="020B0606030504020204" pitchFamily="34" charset="0"/>
                <a:ea typeface="Times New Roman" panose="02020603050405020304" pitchFamily="18" charset="0"/>
              </a:rPr>
              <a:t> – </a:t>
            </a:r>
            <a:r>
              <a:rPr lang="nb-NO" sz="2400" dirty="0">
                <a:solidFill>
                  <a:srgbClr val="1C1D1E"/>
                </a:solidFill>
                <a:effectLst/>
                <a:latin typeface="Open Sans" panose="020B0606030504020204" pitchFamily="34" charset="0"/>
                <a:ea typeface="Times New Roman" panose="02020603050405020304" pitchFamily="18" charset="0"/>
              </a:rPr>
              <a:t>har </a:t>
            </a:r>
            <a:r>
              <a:rPr lang="nl-NL" sz="2400" dirty="0" err="1">
                <a:solidFill>
                  <a:srgbClr val="1C1D1E"/>
                </a:solidFill>
                <a:effectLst/>
                <a:latin typeface="Open Sans" panose="020B0606030504020204" pitchFamily="34" charset="0"/>
                <a:ea typeface="Times New Roman" panose="02020603050405020304" pitchFamily="18" charset="0"/>
              </a:rPr>
              <a:t>overlevd</a:t>
            </a:r>
            <a:r>
              <a:rPr lang="nb-NO" sz="2400" dirty="0">
                <a:solidFill>
                  <a:srgbClr val="1C1D1E"/>
                </a:solidFill>
                <a:effectLst/>
                <a:latin typeface="Open Sans" panose="020B0606030504020204" pitchFamily="34" charset="0"/>
                <a:ea typeface="Times New Roman" panose="02020603050405020304" pitchFamily="18" charset="0"/>
              </a:rPr>
              <a:t> lenge nok til</a:t>
            </a:r>
            <a:r>
              <a:rPr lang="nl-NL" sz="2400" dirty="0">
                <a:solidFill>
                  <a:srgbClr val="1C1D1E"/>
                </a:solidFill>
                <a:effectLst/>
                <a:latin typeface="Open Sans" panose="020B0606030504020204" pitchFamily="34" charset="0"/>
                <a:ea typeface="Times New Roman" panose="02020603050405020304" pitchFamily="18" charset="0"/>
              </a:rPr>
              <a:t> å </a:t>
            </a:r>
            <a:r>
              <a:rPr lang="nl-NL" sz="2400" dirty="0" err="1">
                <a:solidFill>
                  <a:srgbClr val="1C1D1E"/>
                </a:solidFill>
                <a:effectLst/>
                <a:latin typeface="Open Sans" panose="020B0606030504020204" pitchFamily="34" charset="0"/>
                <a:ea typeface="Times New Roman" panose="02020603050405020304" pitchFamily="18" charset="0"/>
              </a:rPr>
              <a:t>lese</a:t>
            </a:r>
            <a:endParaRPr lang="nl-NL" sz="2400" dirty="0">
              <a:solidFill>
                <a:srgbClr val="1C1D1E"/>
              </a:solidFill>
              <a:effectLst/>
              <a:latin typeface="Open Sans" panose="020B0606030504020204" pitchFamily="34" charset="0"/>
              <a:ea typeface="Times New Roman" panose="02020603050405020304" pitchFamily="18" charset="0"/>
            </a:endParaRP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denne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tegneserien</a:t>
            </a:r>
            <a:r>
              <a:rPr lang="nl-NL" sz="2400" dirty="0">
                <a:solidFill>
                  <a:srgbClr val="1C1D1E"/>
                </a:solidFill>
                <a:effectLst/>
                <a:latin typeface="Open Sans" panose="020B0606030504020204" pitchFamily="34" charset="0"/>
                <a:ea typeface="Times New Roman" panose="02020603050405020304" pitchFamily="18" charset="0"/>
              </a:rPr>
              <a:t>. For </a:t>
            </a:r>
            <a:r>
              <a:rPr lang="nb-NO" sz="2400" dirty="0">
                <a:solidFill>
                  <a:srgbClr val="1C1D1E"/>
                </a:solidFill>
                <a:effectLst/>
                <a:latin typeface="Open Sans" panose="020B0606030504020204" pitchFamily="34" charset="0"/>
                <a:ea typeface="Times New Roman" panose="02020603050405020304" pitchFamily="18" charset="0"/>
              </a:rPr>
              <a:t>å lese om </a:t>
            </a:r>
            <a:r>
              <a:rPr lang="nl-NL" sz="2400" dirty="0" err="1">
                <a:solidFill>
                  <a:srgbClr val="1C1D1E"/>
                </a:solidFill>
                <a:effectLst/>
                <a:latin typeface="Open Sans" panose="020B0606030504020204" pitchFamily="34" charset="0"/>
                <a:ea typeface="Times New Roman" panose="02020603050405020304" pitchFamily="18" charset="0"/>
              </a:rPr>
              <a:t>flere</a:t>
            </a: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detaljer</a:t>
            </a:r>
            <a:r>
              <a:rPr lang="nl-NL" sz="2400" dirty="0">
                <a:solidFill>
                  <a:srgbClr val="1C1D1E"/>
                </a:solidFill>
                <a:effectLst/>
                <a:latin typeface="Open Sans" panose="020B0606030504020204" pitchFamily="34" charset="0"/>
                <a:ea typeface="Times New Roman" panose="02020603050405020304" pitchFamily="18" charset="0"/>
              </a:rPr>
              <a:t> om </a:t>
            </a:r>
            <a:r>
              <a:rPr lang="nl-NL" sz="2400" dirty="0" err="1">
                <a:solidFill>
                  <a:srgbClr val="1C1D1E"/>
                </a:solidFill>
                <a:effectLst/>
                <a:latin typeface="Open Sans" panose="020B0606030504020204" pitchFamily="34" charset="0"/>
                <a:ea typeface="Times New Roman" panose="02020603050405020304" pitchFamily="18" charset="0"/>
              </a:rPr>
              <a:t>hvordan</a:t>
            </a:r>
            <a:r>
              <a:rPr lang="nl-NL" sz="2400" dirty="0">
                <a:solidFill>
                  <a:srgbClr val="1C1D1E"/>
                </a:solidFill>
                <a:effectLst/>
                <a:latin typeface="Open Sans" panose="020B0606030504020204" pitchFamily="34" charset="0"/>
                <a:ea typeface="Times New Roman" panose="02020603050405020304" pitchFamily="18" charset="0"/>
              </a:rPr>
              <a:t> du</a:t>
            </a:r>
          </a:p>
          <a:p>
            <a:pPr marL="0" indent="0">
              <a:lnSpc>
                <a:spcPts val="1800"/>
              </a:lnSpc>
              <a:spcBef>
                <a:spcPts val="375"/>
              </a:spcBef>
              <a:spcAft>
                <a:spcPts val="1200"/>
              </a:spcAft>
              <a:buNone/>
            </a:pPr>
            <a:r>
              <a:rPr lang="nl-NL" sz="2400" dirty="0">
                <a:solidFill>
                  <a:srgbClr val="1C1D1E"/>
                </a:solidFill>
                <a:effectLst/>
                <a:latin typeface="Open Sans" panose="020B0606030504020204" pitchFamily="34" charset="0"/>
                <a:ea typeface="Times New Roman" panose="02020603050405020304" pitchFamily="18" charset="0"/>
              </a:rPr>
              <a:t> </a:t>
            </a:r>
            <a:r>
              <a:rPr lang="nl-NL" sz="2400" dirty="0" err="1">
                <a:solidFill>
                  <a:srgbClr val="1C1D1E"/>
                </a:solidFill>
                <a:effectLst/>
                <a:latin typeface="Open Sans" panose="020B0606030504020204" pitchFamily="34" charset="0"/>
                <a:ea typeface="Times New Roman" panose="02020603050405020304" pitchFamily="18" charset="0"/>
              </a:rPr>
              <a:t>overleve</a:t>
            </a:r>
            <a:r>
              <a:rPr lang="nb-NO" sz="2400" dirty="0">
                <a:solidFill>
                  <a:srgbClr val="1C1D1E"/>
                </a:solidFill>
                <a:effectLst/>
                <a:latin typeface="Open Sans" panose="020B0606030504020204" pitchFamily="34" charset="0"/>
                <a:ea typeface="Times New Roman" panose="02020603050405020304" pitchFamily="18" charset="0"/>
              </a:rPr>
              <a:t>r på grunn av immunsystemet</a:t>
            </a:r>
            <a:r>
              <a:rPr lang="nl-NL" sz="2400" dirty="0">
                <a:solidFill>
                  <a:srgbClr val="1C1D1E"/>
                </a:solidFill>
                <a:effectLst/>
                <a:latin typeface="Open Sans" panose="020B0606030504020204" pitchFamily="34" charset="0"/>
                <a:ea typeface="Times New Roman" panose="02020603050405020304" pitchFamily="18" charset="0"/>
              </a:rPr>
              <a:t>, se </a:t>
            </a:r>
            <a:r>
              <a:rPr lang="nl-NL" sz="2400" dirty="0" err="1">
                <a:solidFill>
                  <a:srgbClr val="1C1D1E"/>
                </a:solidFill>
                <a:effectLst/>
                <a:latin typeface="Open Sans" panose="020B0606030504020204" pitchFamily="34" charset="0"/>
                <a:ea typeface="Times New Roman" panose="02020603050405020304" pitchFamily="18" charset="0"/>
              </a:rPr>
              <a:t>referanse</a:t>
            </a:r>
            <a:r>
              <a:rPr lang="nl-NL" sz="2400" dirty="0">
                <a:solidFill>
                  <a:srgbClr val="1C1D1E"/>
                </a:solidFill>
                <a:effectLst/>
                <a:latin typeface="Open Sans" panose="020B0606030504020204" pitchFamily="34" charset="0"/>
                <a:ea typeface="Times New Roman" panose="02020603050405020304" pitchFamily="18" charset="0"/>
              </a:rPr>
              <a:t> 1-6</a:t>
            </a:r>
            <a:r>
              <a:rPr lang="nb-NO" sz="2400" dirty="0">
                <a:solidFill>
                  <a:srgbClr val="1C1D1E"/>
                </a:solidFill>
                <a:effectLst/>
                <a:latin typeface="Open Sans" panose="020B0606030504020204" pitchFamily="34" charset="0"/>
                <a:ea typeface="Times New Roman" panose="02020603050405020304" pitchFamily="18" charset="0"/>
              </a:rPr>
              <a:t>.</a:t>
            </a:r>
            <a:endParaRPr lang="nl-NL" sz="2400" dirty="0">
              <a:effectLst/>
              <a:latin typeface="Times New Roman" panose="02020603050405020304" pitchFamily="18" charset="0"/>
              <a:ea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2</a:t>
            </a:r>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Denne "mirakuløse" transplantasjonen bidro til en saliggjøringsprosess som førte til at de ble skytshelgener for transplantasjon. Det skadet ikke prosessen at de ble halshugget på grunn sin kristne tro, en skade som antagelig ble korrigert da de steg opp i himmelen</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Picture 3">
            <a:extLst>
              <a:ext uri="{FF2B5EF4-FFF2-40B4-BE49-F238E27FC236}">
                <a16:creationId xmlns:a16="http://schemas.microsoft.com/office/drawing/2014/main" id="{8A35E68B-4650-45DD-B123-DD8ECAC54E37}"/>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3</a:t>
            </a:r>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buNone/>
            </a:pPr>
            <a:r>
              <a:rPr lang="nl-NL" sz="2400" dirty="0" err="1">
                <a:effectLst/>
                <a:latin typeface="Calibri" panose="020F0502020204030204" pitchFamily="34" charset="0"/>
                <a:ea typeface="Calibri" panose="020F0502020204030204" pitchFamily="34" charset="0"/>
                <a:cs typeface="Times New Roman" panose="02020603050405020304" pitchFamily="18" charset="0"/>
              </a:rPr>
              <a:t>Hvorfor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transplantasjon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vanskelig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hva</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evolusjonære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faktorene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Selv</a:t>
            </a:r>
            <a:r>
              <a:rPr lang="nl-NL" sz="2400" dirty="0">
                <a:effectLst/>
                <a:latin typeface="Calibri" panose="020F0502020204030204" pitchFamily="34" charset="0"/>
                <a:ea typeface="Calibri" panose="020F0502020204030204" pitchFamily="34" charset="0"/>
                <a:cs typeface="Times New Roman" panose="02020603050405020304" pitchFamily="18" charset="0"/>
              </a:rPr>
              <a:t> Darwin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må</a:t>
            </a:r>
            <a:r>
              <a:rPr lang="nl-NL" sz="2400" dirty="0">
                <a:effectLst/>
                <a:latin typeface="Calibri" panose="020F0502020204030204" pitchFamily="34" charset="0"/>
                <a:ea typeface="Calibri" panose="020F0502020204030204" pitchFamily="34" charset="0"/>
                <a:cs typeface="Times New Roman" panose="02020603050405020304" pitchFamily="18" charset="0"/>
              </a:rPr>
              <a:t> ha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lurt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b-NO" sz="2400" dirty="0">
                <a:effectLst/>
                <a:latin typeface="Calibri" panose="020F0502020204030204" pitchFamily="34" charset="0"/>
                <a:ea typeface="Calibri" panose="020F0502020204030204" pitchFamily="34" charset="0"/>
                <a:cs typeface="Times New Roman" panose="02020603050405020304" pitchFamily="18" charset="0"/>
              </a:rPr>
              <a:t> 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men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han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visste</a:t>
            </a:r>
            <a:r>
              <a:rPr lang="nl-NL" sz="2400" dirty="0">
                <a:effectLst/>
                <a:latin typeface="Calibri" panose="020F0502020204030204" pitchFamily="34" charset="0"/>
                <a:ea typeface="Calibri" panose="020F0502020204030204" pitchFamily="34" charset="0"/>
                <a:cs typeface="Times New Roman" panose="02020603050405020304" pitchFamily="18" charset="0"/>
              </a:rPr>
              <a:t> ikke om en </a:t>
            </a:r>
            <a:r>
              <a:rPr lang="nb-NO" sz="2400" dirty="0">
                <a:effectLst/>
                <a:latin typeface="Calibri" panose="020F0502020204030204" pitchFamily="34" charset="0"/>
                <a:ea typeface="Calibri" panose="020F0502020204030204" pitchFamily="34" charset="0"/>
                <a:cs typeface="Times New Roman" panose="02020603050405020304" pitchFamily="18" charset="0"/>
              </a:rPr>
              <a:t>spesiell</a:t>
            </a:r>
            <a:r>
              <a:rPr lang="nl-NL" sz="2400" dirty="0">
                <a:effectLst/>
                <a:latin typeface="Calibri" panose="020F0502020204030204" pitchFamily="34" charset="0"/>
                <a:ea typeface="Calibri" panose="020F0502020204030204" pitchFamily="34" charset="0"/>
                <a:cs typeface="Times New Roman" panose="02020603050405020304" pitchFamily="18" charset="0"/>
              </a:rPr>
              <a:t> klasse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b-NO" sz="2400" dirty="0">
                <a:effectLst/>
                <a:latin typeface="Calibri" panose="020F0502020204030204" pitchFamily="34" charset="0"/>
                <a:ea typeface="Calibri" panose="020F0502020204030204" pitchFamily="34" charset="0"/>
                <a:cs typeface="Times New Roman" panose="02020603050405020304" pitchFamily="18" charset="0"/>
              </a:rPr>
              <a:t>finnes i</a:t>
            </a:r>
            <a:r>
              <a:rPr lang="nl-NL" sz="2400" dirty="0">
                <a:effectLst/>
                <a:latin typeface="Calibri" panose="020F0502020204030204" pitchFamily="34" charset="0"/>
                <a:ea typeface="Calibri" panose="020F0502020204030204" pitchFamily="34" charset="0"/>
                <a:cs typeface="Times New Roman" panose="02020603050405020304" pitchFamily="18" charset="0"/>
              </a:rPr>
              <a:t> nesten alle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flercellede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dyr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4">
            <a:extLst>
              <a:ext uri="{FF2B5EF4-FFF2-40B4-BE49-F238E27FC236}">
                <a16:creationId xmlns:a16="http://schemas.microsoft.com/office/drawing/2014/main" id="{48CCE613-2B4C-49BC-9DD5-B3186553E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4 </a:t>
            </a:r>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La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oss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starte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dagens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forståelse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spesielle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klasser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i kroppen; </a:t>
            </a:r>
            <a:r>
              <a:rPr lang="nb-NO" sz="2400" dirty="0">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har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høyest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grad</a:t>
            </a:r>
            <a:r>
              <a:rPr lang="nl-NL" sz="2400" dirty="0">
                <a:effectLst/>
                <a:latin typeface="Calibri" panose="020F0502020204030204" pitchFamily="34" charset="0"/>
                <a:ea typeface="Calibri" panose="020F0502020204030204" pitchFamily="34" charset="0"/>
                <a:cs typeface="Times New Roman" panose="02020603050405020304" pitchFamily="18" charset="0"/>
              </a:rPr>
              <a:t> av polymorfisme (</a:t>
            </a:r>
            <a:r>
              <a:rPr lang="nb-NO" sz="2400" dirty="0">
                <a:effectLst/>
                <a:latin typeface="Calibri" panose="020F0502020204030204" pitchFamily="34" charset="0"/>
                <a:ea typeface="Calibri" panose="020F0502020204030204" pitchFamily="34" charset="0"/>
                <a:cs typeface="Times New Roman" panose="02020603050405020304" pitchFamily="18" charset="0"/>
              </a:rPr>
              <a:t>protein-</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mellom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individer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isse</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b-NO" sz="2400" dirty="0">
                <a:effectLst/>
                <a:latin typeface="Calibri" panose="020F0502020204030204" pitchFamily="34" charset="0"/>
                <a:ea typeface="Calibri" panose="020F0502020204030204" pitchFamily="34" charset="0"/>
                <a:cs typeface="Times New Roman" panose="02020603050405020304" pitchFamily="18" charset="0"/>
              </a:rPr>
              <a:t>sjeldne</a:t>
            </a:r>
            <a:r>
              <a:rPr lang="nl-NL" sz="2400" dirty="0">
                <a:effectLst/>
                <a:latin typeface="Calibri" panose="020F0502020204030204" pitchFamily="34" charset="0"/>
                <a:ea typeface="Calibri" panose="020F0502020204030204" pitchFamily="34" charset="0"/>
                <a:cs typeface="Times New Roman" panose="02020603050405020304" pitchFamily="18" charset="0"/>
              </a:rPr>
              <a:t> ettersom nesten alle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nesten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identiske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mellom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menneske</a:t>
            </a:r>
            <a:r>
              <a:rPr lang="nb-NO" sz="2400" dirty="0">
                <a:effectLst/>
                <a:latin typeface="Calibri" panose="020F0502020204030204" pitchFamily="34" charset="0"/>
                <a:ea typeface="Calibri" panose="020F0502020204030204" pitchFamily="34" charset="0"/>
                <a:cs typeface="Times New Roman" panose="02020603050405020304" pitchFamily="18" charset="0"/>
              </a:rPr>
              <a:t> individer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Slike</a:t>
            </a:r>
            <a:r>
              <a:rPr lang="nl-NL" sz="2400" dirty="0">
                <a:effectLst/>
                <a:latin typeface="Calibri" panose="020F0502020204030204" pitchFamily="34" charset="0"/>
                <a:ea typeface="Calibri" panose="020F0502020204030204" pitchFamily="34" charset="0"/>
                <a:cs typeface="Times New Roman" panose="02020603050405020304" pitchFamily="18" charset="0"/>
              </a:rPr>
              <a:t> polymorfe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transplantasjonsantigener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kalles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generelt</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Hos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mennesker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kalles</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HLA klasse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 klasse II</a:t>
            </a:r>
            <a:r>
              <a:rPr lang="nb-NO" sz="2400" dirty="0">
                <a:effectLst/>
                <a:latin typeface="Calibri" panose="020F0502020204030204" pitchFamily="34" charset="0"/>
                <a:ea typeface="Calibri" panose="020F0502020204030204" pitchFamily="34" charset="0"/>
                <a:cs typeface="Times New Roman" panose="02020603050405020304" pitchFamily="18" charset="0"/>
              </a:rPr>
              <a:t> 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4">
            <a:extLst>
              <a:ext uri="{FF2B5EF4-FFF2-40B4-BE49-F238E27FC236}">
                <a16:creationId xmlns:a16="http://schemas.microsoft.com/office/drawing/2014/main" id="{8966A288-808D-4AE3-BC3A-B94F2CA8E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560" y="4168153"/>
            <a:ext cx="3931232" cy="2501369"/>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Bilde 5</a:t>
            </a:r>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viktigste</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 bestemmer 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transplantasjon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kan lykkes eller ei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kalles</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 HLA-B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HLA-C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HLA-DR, HLA-DQ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HLA-DP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MHC klasse II. HLA-A, -B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-C </a:t>
            </a:r>
            <a:r>
              <a:rPr lang="nb-NO" sz="2400" dirty="0">
                <a:effectLst/>
                <a:latin typeface="Calibri" panose="020F0502020204030204" pitchFamily="34" charset="0"/>
                <a:ea typeface="Calibri" panose="020F0502020204030204" pitchFamily="34" charset="0"/>
                <a:cs typeface="Times New Roman" panose="02020603050405020304" pitchFamily="18" charset="0"/>
              </a:rPr>
              <a:t>finns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praktisk</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talt</a:t>
            </a:r>
            <a:r>
              <a:rPr lang="nl-NL" sz="2400" dirty="0">
                <a:effectLst/>
                <a:latin typeface="Calibri" panose="020F0502020204030204" pitchFamily="34" charset="0"/>
                <a:ea typeface="Calibri" panose="020F0502020204030204" pitchFamily="34" charset="0"/>
                <a:cs typeface="Times New Roman" panose="02020603050405020304" pitchFamily="18" charset="0"/>
              </a:rPr>
              <a:t> alle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cellene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våre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unntatt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røde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blodceller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mens HLA-DR, HLA-DQ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HLA-DP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hovedsakelig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b-NO" sz="2400" dirty="0">
                <a:effectLst/>
                <a:latin typeface="Calibri" panose="020F0502020204030204" pitchFamily="34" charset="0"/>
                <a:ea typeface="Calibri" panose="020F0502020204030204" pitchFamily="34" charset="0"/>
                <a:cs typeface="Times New Roman" panose="02020603050405020304" pitchFamily="18" charset="0"/>
              </a:rPr>
              <a:t>i</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immunceller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6">
            <a:extLst>
              <a:ext uri="{FF2B5EF4-FFF2-40B4-BE49-F238E27FC236}">
                <a16:creationId xmlns:a16="http://schemas.microsoft.com/office/drawing/2014/main" id="{C0691318-3331-4B10-AAA9-370DB473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6</a:t>
            </a:r>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molekyler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polymorfe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gravide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kvinner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ofte lager antistoffer mot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typene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som fosteret arver 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faren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kunne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brukes</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bestemme</a:t>
            </a:r>
            <a:r>
              <a:rPr lang="nl-NL" sz="2400" dirty="0">
                <a:effectLst/>
                <a:latin typeface="Calibri" panose="020F0502020204030204" pitchFamily="34" charset="0"/>
                <a:ea typeface="Calibri" panose="020F0502020204030204" pitchFamily="34" charset="0"/>
                <a:cs typeface="Times New Roman" panose="02020603050405020304" pitchFamily="18" charset="0"/>
              </a:rPr>
              <a:t> far</a:t>
            </a:r>
            <a:r>
              <a:rPr lang="nb-NO" sz="2400" dirty="0">
                <a:effectLst/>
                <a:latin typeface="Calibri" panose="020F0502020204030204" pitchFamily="34" charset="0"/>
                <a:ea typeface="Calibri" panose="020F0502020204030204" pitchFamily="34" charset="0"/>
                <a:cs typeface="Times New Roman" panose="02020603050405020304" pitchFamily="18" charset="0"/>
              </a:rPr>
              <a:t>skap</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før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genetisk</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testing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var </a:t>
            </a:r>
            <a:r>
              <a:rPr lang="nb-NO" sz="2400" dirty="0">
                <a:effectLst/>
                <a:latin typeface="Calibri" panose="020F0502020204030204" pitchFamily="34" charset="0"/>
                <a:ea typeface="Calibri" panose="020F0502020204030204" pitchFamily="34" charset="0"/>
                <a:cs typeface="Times New Roman" panose="02020603050405020304" pitchFamily="18" charset="0"/>
              </a:rPr>
              <a:t>mulig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isse</a:t>
            </a:r>
            <a:r>
              <a:rPr lang="nl-NL" sz="2400" dirty="0">
                <a:effectLst/>
                <a:latin typeface="Calibri" panose="020F0502020204030204" pitchFamily="34" charset="0"/>
                <a:ea typeface="Calibri" panose="020F0502020204030204" pitchFamily="34" charset="0"/>
                <a:cs typeface="Times New Roman" panose="02020603050405020304" pitchFamily="18" charset="0"/>
              </a:rPr>
              <a:t> sera </a:t>
            </a:r>
            <a:r>
              <a:rPr lang="nb-NO" sz="2400" dirty="0">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gravide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brukt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for å bestemme 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vevstransplantasjon</a:t>
            </a:r>
            <a:r>
              <a:rPr lang="nb-NO" sz="2400" dirty="0">
                <a:effectLst/>
                <a:latin typeface="Calibri" panose="020F0502020204030204" pitchFamily="34" charset="0"/>
                <a:ea typeface="Calibri" panose="020F0502020204030204" pitchFamily="34" charset="0"/>
                <a:cs typeface="Times New Roman" panose="02020603050405020304" pitchFamily="18" charset="0"/>
              </a:rPr>
              <a:t> kunne gjennomføres</a:t>
            </a:r>
            <a:r>
              <a:rPr lang="nl-NL" sz="2400" dirty="0">
                <a:effectLst/>
                <a:latin typeface="Calibri" panose="020F0502020204030204" pitchFamily="34" charset="0"/>
                <a:ea typeface="Calibri" panose="020F0502020204030204" pitchFamily="34" charset="0"/>
                <a:cs typeface="Times New Roman" panose="02020603050405020304" pitchFamily="18" charset="0"/>
              </a:rPr>
              <a:t>. I </a:t>
            </a:r>
            <a:r>
              <a:rPr lang="nb-NO" sz="2400" dirty="0">
                <a:effectLst/>
                <a:latin typeface="Calibri" panose="020F0502020204030204" pitchFamily="34" charset="0"/>
                <a:ea typeface="Calibri" panose="020F0502020204030204" pitchFamily="34" charset="0"/>
                <a:cs typeface="Times New Roman" panose="02020603050405020304" pitchFamily="18" charset="0"/>
              </a:rPr>
              <a:t>fagmøter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ble</a:t>
            </a:r>
            <a:r>
              <a:rPr lang="nl-NL" sz="2400" dirty="0">
                <a:effectLst/>
                <a:latin typeface="Calibri" panose="020F0502020204030204" pitchFamily="34" charset="0"/>
                <a:ea typeface="Calibri" panose="020F0502020204030204" pitchFamily="34" charset="0"/>
                <a:cs typeface="Times New Roman" panose="02020603050405020304" pitchFamily="18" charset="0"/>
              </a:rPr>
              <a:t> sera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disse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kvinnene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utvekslet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mellom</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laboratorier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de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serum</a:t>
            </a:r>
            <a:r>
              <a:rPr lang="nb-NO" sz="2400" dirty="0">
                <a:effectLst/>
                <a:latin typeface="Calibri" panose="020F0502020204030204" pitchFamily="34" charset="0"/>
                <a:ea typeface="Calibri" panose="020F0502020204030204" pitchFamily="34" charset="0"/>
                <a:cs typeface="Times New Roman" panose="02020603050405020304" pitchFamily="18" charset="0"/>
              </a:rPr>
              <a:t>svar</a:t>
            </a:r>
            <a:r>
              <a:rPr lang="nl-NL" sz="2400" dirty="0">
                <a:effectLst/>
                <a:latin typeface="Calibri" panose="020F0502020204030204" pitchFamily="34" charset="0"/>
                <a:ea typeface="Calibri" panose="020F0502020204030204" pitchFamily="34" charset="0"/>
                <a:cs typeface="Times New Roman" panose="02020603050405020304" pitchFamily="18" charset="0"/>
              </a:rPr>
              <a:t>ene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navngitt</a:t>
            </a:r>
            <a:r>
              <a:rPr lang="nl-NL" sz="2400" dirty="0">
                <a:effectLst/>
                <a:latin typeface="Calibri" panose="020F0502020204030204" pitchFamily="34" charset="0"/>
                <a:ea typeface="Calibri" panose="020F0502020204030204" pitchFamily="34" charset="0"/>
                <a:cs typeface="Times New Roman" panose="02020603050405020304" pitchFamily="18" charset="0"/>
              </a:rPr>
              <a:t> i HLA-workshops. Slik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ble</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 -B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-C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identifisert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ulike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undergrupper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Disse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ble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ganske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enkelt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nummerert</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HLA-A1, den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neste</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HLA-A2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osv</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Slik fikk immuncelle molekylene navn som</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HLA-DR-, -DQ-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-DP.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cellene dine</a:t>
            </a:r>
            <a:r>
              <a:rPr lang="nl-NL" sz="2400" dirty="0">
                <a:effectLst/>
                <a:latin typeface="Calibri" panose="020F0502020204030204" pitchFamily="34" charset="0"/>
                <a:ea typeface="Calibri" panose="020F0502020204030204" pitchFamily="34" charset="0"/>
                <a:cs typeface="Times New Roman" panose="02020603050405020304" pitchFamily="18" charset="0"/>
              </a:rPr>
              <a:t> kan ha (som et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eksempel</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HLA-A1, -B8, -Cw7, -DR3, -DQ2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DPw1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proteiner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din</a:t>
            </a:r>
            <a:r>
              <a:rPr lang="nl-NL" sz="2400" dirty="0">
                <a:effectLst/>
                <a:latin typeface="Calibri" panose="020F0502020204030204" pitchFamily="34" charset="0"/>
                <a:ea typeface="Calibri" panose="020F0502020204030204" pitchFamily="34" charset="0"/>
                <a:cs typeface="Times New Roman" panose="02020603050405020304" pitchFamily="18" charset="0"/>
              </a:rPr>
              <a:t> mor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HLA-A2, -B27, -Cw1, -DR4, -DQ3,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DPw4-proteiner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fra</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din</a:t>
            </a:r>
            <a:r>
              <a:rPr lang="nl-NL" sz="2400" dirty="0">
                <a:effectLst/>
                <a:latin typeface="Calibri" panose="020F0502020204030204" pitchFamily="34" charset="0"/>
                <a:ea typeface="Calibri" panose="020F0502020204030204" pitchFamily="34" charset="0"/>
                <a:cs typeface="Times New Roman" panose="02020603050405020304" pitchFamily="18" charset="0"/>
              </a:rPr>
              <a:t> far.</a:t>
            </a:r>
          </a:p>
          <a:p>
            <a:pPr marL="0" indent="0">
              <a:buNone/>
            </a:pPr>
            <a:endParaRPr lang="nl-NL" dirty="0"/>
          </a:p>
        </p:txBody>
      </p:sp>
      <p:pic>
        <p:nvPicPr>
          <p:cNvPr id="4" name="Tijdelijke aanduiding voor inhoud 4">
            <a:extLst>
              <a:ext uri="{FF2B5EF4-FFF2-40B4-BE49-F238E27FC236}">
                <a16:creationId xmlns:a16="http://schemas.microsoft.com/office/drawing/2014/main" id="{FFD44119-1699-4751-808A-AC0F487DD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118" y="5103478"/>
            <a:ext cx="2279851" cy="1523805"/>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7</a:t>
            </a:r>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I dag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utføres</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typing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rutinemessig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ved</a:t>
            </a:r>
            <a:r>
              <a:rPr lang="nl-NL" sz="2400" dirty="0">
                <a:effectLst/>
                <a:latin typeface="Calibri" panose="020F0502020204030204" pitchFamily="34" charset="0"/>
                <a:ea typeface="Calibri" panose="020F0502020204030204" pitchFamily="34" charset="0"/>
                <a:cs typeface="Times New Roman" panose="02020603050405020304" pitchFamily="18" charset="0"/>
              </a:rPr>
              <a:t> DNA-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analyser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finns noe data</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tyder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på</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kvinner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kan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oppdage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hos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menns</a:t>
            </a:r>
            <a:r>
              <a:rPr lang="nl-NL" sz="2400" dirty="0">
                <a:effectLst/>
                <a:latin typeface="Calibri" panose="020F0502020204030204" pitchFamily="34" charset="0"/>
                <a:ea typeface="Calibri" panose="020F0502020204030204" pitchFamily="34" charset="0"/>
                <a:cs typeface="Times New Roman" panose="02020603050405020304" pitchFamily="18" charset="0"/>
              </a:rPr>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typer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ved</a:t>
            </a:r>
            <a:r>
              <a:rPr lang="nl-NL" sz="2400" dirty="0">
                <a:effectLst/>
                <a:latin typeface="Calibri" panose="020F0502020204030204" pitchFamily="34" charset="0"/>
                <a:ea typeface="Calibri" panose="020F0502020204030204" pitchFamily="34" charset="0"/>
                <a:cs typeface="Times New Roman" panose="02020603050405020304" pitchFamily="18" charset="0"/>
              </a:rPr>
              <a:t> lukt,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dette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bidrar</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seleksjon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genetisk</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forskjellige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partnere</a:t>
            </a:r>
            <a:r>
              <a:rPr lang="nl-NL"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l-NL" dirty="0"/>
          </a:p>
        </p:txBody>
      </p:sp>
      <p:pic>
        <p:nvPicPr>
          <p:cNvPr id="4" name="Tijdelijke aanduiding voor inhoud 5">
            <a:extLst>
              <a:ext uri="{FF2B5EF4-FFF2-40B4-BE49-F238E27FC236}">
                <a16:creationId xmlns:a16="http://schemas.microsoft.com/office/drawing/2014/main" id="{A72D3D6E-6BDD-4D8B-908B-A87163BF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normAutofit/>
          </a:bodyPr>
          <a:lstStyle/>
          <a:p>
            <a:pPr>
              <a:lnSpc>
                <a:spcPct val="107000"/>
              </a:lnSpc>
              <a:spcAft>
                <a:spcPts val="800"/>
              </a:spcAft>
            </a:pP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Bilde 8</a:t>
            </a:r>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p:txBody>
          <a:bodyPr/>
          <a:lstStyle/>
          <a:p>
            <a:pPr marL="0" indent="0">
              <a:buNone/>
            </a:pPr>
            <a:r>
              <a:rPr lang="nl-NL" sz="2400" dirty="0">
                <a:effectLst/>
                <a:latin typeface="Calibri" panose="020F0502020204030204" pitchFamily="34" charset="0"/>
                <a:ea typeface="Calibri" panose="020F0502020204030204" pitchFamily="34" charset="0"/>
                <a:cs typeface="Times New Roman" panose="02020603050405020304" pitchFamily="18" charset="0"/>
              </a:rPr>
              <a:t>Mens HLA-polymorfisme kan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bidra</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diversifisere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menneskeheten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fører dette til en stort hinder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vellykke</a:t>
            </a:r>
            <a:r>
              <a:rPr lang="nb-NO" sz="2400" dirty="0">
                <a:effectLst/>
                <a:latin typeface="Calibri" panose="020F0502020204030204" pitchFamily="34" charset="0"/>
                <a:ea typeface="Calibri" panose="020F0502020204030204" pitchFamily="34" charset="0"/>
                <a:cs typeface="Times New Roman" panose="02020603050405020304" pitchFamily="18" charset="0"/>
              </a:rPr>
              <a:t>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organtransplantasjon</a:t>
            </a:r>
            <a:r>
              <a:rPr lang="nb-NO" sz="2400" dirty="0">
                <a:effectLst/>
                <a:latin typeface="Calibri" panose="020F0502020204030204" pitchFamily="34" charset="0"/>
                <a:ea typeface="Calibri" panose="020F0502020204030204" pitchFamily="34" charset="0"/>
                <a:cs typeface="Times New Roman" panose="02020603050405020304" pitchFamily="18" charset="0"/>
              </a:rPr>
              <a:t>er</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krever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HLA-</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typene</a:t>
            </a:r>
            <a:r>
              <a:rPr lang="nl-NL" sz="2400" dirty="0">
                <a:effectLst/>
                <a:latin typeface="Calibri" panose="020F0502020204030204" pitchFamily="34" charset="0"/>
                <a:ea typeface="Calibri" panose="020F0502020204030204" pitchFamily="34" charset="0"/>
                <a:cs typeface="Times New Roman" panose="02020603050405020304" pitchFamily="18" charset="0"/>
              </a:rPr>
              <a:t> til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mottakeren</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og</a:t>
            </a:r>
            <a:r>
              <a:rPr lang="nl-NL" sz="2400" dirty="0">
                <a:effectLst/>
                <a:latin typeface="Calibri" panose="020F0502020204030204" pitchFamily="34" charset="0"/>
                <a:ea typeface="Calibri" panose="020F0502020204030204" pitchFamily="34" charset="0"/>
                <a:cs typeface="Times New Roman" panose="02020603050405020304" pitchFamily="18" charset="0"/>
              </a:rPr>
              <a:t> donoren </a:t>
            </a:r>
            <a:r>
              <a:rPr lang="nb-NO" sz="2400" dirty="0">
                <a:effectLst/>
                <a:latin typeface="Calibri" panose="020F0502020204030204" pitchFamily="34" charset="0"/>
                <a:ea typeface="Calibri" panose="020F0502020204030204" pitchFamily="34" charset="0"/>
                <a:cs typeface="Times New Roman" panose="02020603050405020304" pitchFamily="18" charset="0"/>
              </a:rPr>
              <a:t>er så like</a:t>
            </a:r>
            <a:r>
              <a:rPr lang="nl-NL" sz="2400" dirty="0">
                <a:effectLst/>
                <a:latin typeface="Calibri" panose="020F0502020204030204" pitchFamily="34" charset="0"/>
                <a:ea typeface="Calibri" panose="020F0502020204030204" pitchFamily="34" charset="0"/>
                <a:cs typeface="Times New Roman" panose="02020603050405020304" pitchFamily="18" charset="0"/>
              </a:rPr>
              <a:t> som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mulig</a:t>
            </a:r>
            <a:r>
              <a:rPr lang="nl-NL" sz="2400" dirty="0">
                <a:effectLst/>
                <a:latin typeface="Calibri" panose="020F0502020204030204" pitchFamily="34" charset="0"/>
                <a:ea typeface="Calibri" panose="020F0502020204030204" pitchFamily="34" charset="0"/>
                <a:cs typeface="Times New Roman" panose="02020603050405020304" pitchFamily="18" charset="0"/>
              </a:rPr>
              <a:t>. I mangel av en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perfekt</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b-NO" sz="2400" dirty="0">
                <a:effectLst/>
                <a:latin typeface="Calibri" panose="020F0502020204030204" pitchFamily="34" charset="0"/>
                <a:ea typeface="Calibri" panose="020F0502020204030204" pitchFamily="34" charset="0"/>
                <a:cs typeface="Times New Roman" panose="02020603050405020304" pitchFamily="18" charset="0"/>
              </a:rPr>
              <a:t>overenstemmelse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brukes</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effektive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immundempende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medisiner</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2400" dirty="0">
                <a:effectLst/>
                <a:latin typeface="Calibri" panose="020F0502020204030204" pitchFamily="34" charset="0"/>
                <a:ea typeface="Calibri" panose="020F0502020204030204" pitchFamily="34" charset="0"/>
                <a:cs typeface="Times New Roman" panose="02020603050405020304" pitchFamily="18" charset="0"/>
              </a:rPr>
              <a:t> å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forhindre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organavstøtning</a:t>
            </a:r>
            <a:r>
              <a:rPr lang="nb-NO" sz="2400" dirty="0">
                <a:effectLst/>
                <a:latin typeface="Calibri" panose="020F0502020204030204" pitchFamily="34" charset="0"/>
                <a:ea typeface="Calibri" panose="020F0502020204030204" pitchFamily="34" charset="0"/>
                <a:cs typeface="Times New Roman" panose="02020603050405020304" pitchFamily="18" charset="0"/>
              </a:rPr>
              <a:t>, noe som dessverre fører til generelt svekket immunsystem.</a:t>
            </a:r>
          </a:p>
          <a:p>
            <a:pPr marL="0" indent="0">
              <a:buNone/>
            </a:pP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9D76938C-B4CC-4476-B405-0C5E0426F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500" y="4002833"/>
            <a:ext cx="3526556" cy="2855167"/>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2227</Words>
  <Application>Microsoft Office PowerPoint</Application>
  <PresentationFormat>Widescreen</PresentationFormat>
  <Paragraphs>87</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BlinkMacSystemFont</vt:lpstr>
      <vt:lpstr>Calibri</vt:lpstr>
      <vt:lpstr>Calibri Light</vt:lpstr>
      <vt:lpstr>Open Sans</vt:lpstr>
      <vt:lpstr>Times New Roman</vt:lpstr>
      <vt:lpstr>Kantoorthema</vt:lpstr>
      <vt:lpstr>PowerPoint Presentation</vt:lpstr>
      <vt:lpstr> Bilde 1  </vt:lpstr>
      <vt:lpstr>Bilde 2</vt:lpstr>
      <vt:lpstr>Bilde 3</vt:lpstr>
      <vt:lpstr>Bilde 4 </vt:lpstr>
      <vt:lpstr>Bilde 5</vt:lpstr>
      <vt:lpstr>Bilde 6</vt:lpstr>
      <vt:lpstr>Bilde 7</vt:lpstr>
      <vt:lpstr>Bilde 8</vt:lpstr>
      <vt:lpstr>Bilde 9</vt:lpstr>
      <vt:lpstr>Bilde 10</vt:lpstr>
      <vt:lpstr>Bilde 11</vt:lpstr>
      <vt:lpstr>Bilde 12</vt:lpstr>
      <vt:lpstr>Bilde 13</vt:lpstr>
      <vt:lpstr>Bilde 14</vt:lpstr>
      <vt:lpstr>Bilde 15</vt:lpstr>
      <vt:lpstr>Bilde 16</vt:lpstr>
      <vt:lpstr>Bilde 17</vt:lpstr>
      <vt:lpstr>Bilde 18</vt:lpstr>
      <vt:lpstr>Bilde 19</vt:lpstr>
      <vt:lpstr>Bilde 20</vt:lpstr>
      <vt:lpstr>Bilde 21</vt:lpstr>
      <vt:lpstr>Bilde 22</vt:lpstr>
      <vt:lpstr>Bilde 23</vt:lpstr>
      <vt:lpstr>Bilde 24</vt:lpstr>
      <vt:lpstr>Epilog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Boer-Theirlynck, J.J.A. de (CCB)</cp:lastModifiedBy>
  <cp:revision>14</cp:revision>
  <dcterms:created xsi:type="dcterms:W3CDTF">2022-06-25T11:50:20Z</dcterms:created>
  <dcterms:modified xsi:type="dcterms:W3CDTF">2022-11-25T11:11:08Z</dcterms:modified>
</cp:coreProperties>
</file>