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5"/>
  </p:notesMasterIdLst>
  <p:sldIdLst>
    <p:sldId id="256" r:id="rId2"/>
    <p:sldId id="284" r:id="rId3"/>
    <p:sldId id="288" r:id="rId4"/>
    <p:sldId id="285" r:id="rId5"/>
    <p:sldId id="584" r:id="rId6"/>
    <p:sldId id="772" r:id="rId7"/>
    <p:sldId id="303" r:id="rId8"/>
    <p:sldId id="774" r:id="rId9"/>
    <p:sldId id="287" r:id="rId10"/>
    <p:sldId id="294" r:id="rId11"/>
    <p:sldId id="464" r:id="rId12"/>
    <p:sldId id="710" r:id="rId13"/>
    <p:sldId id="712" r:id="rId14"/>
    <p:sldId id="714" r:id="rId15"/>
    <p:sldId id="715" r:id="rId16"/>
    <p:sldId id="719" r:id="rId17"/>
    <p:sldId id="271" r:id="rId18"/>
    <p:sldId id="295" r:id="rId19"/>
    <p:sldId id="720" r:id="rId20"/>
    <p:sldId id="721" r:id="rId21"/>
    <p:sldId id="722" r:id="rId22"/>
    <p:sldId id="309" r:id="rId23"/>
    <p:sldId id="7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2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  <a:srgbClr val="CCFFFF"/>
    <a:srgbClr val="FF6600"/>
    <a:srgbClr val="669900"/>
    <a:srgbClr val="FF99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B31E7-1BB9-4130-9978-D208242FD112}" v="1384" dt="2019-11-27T23:26:5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4280" autoAdjust="0"/>
  </p:normalViewPr>
  <p:slideViewPr>
    <p:cSldViewPr snapToGrid="0" showGuides="1">
      <p:cViewPr varScale="1">
        <p:scale>
          <a:sx n="113" d="100"/>
          <a:sy n="113" d="100"/>
        </p:scale>
        <p:origin x="108" y="246"/>
      </p:cViewPr>
      <p:guideLst>
        <p:guide orient="horz" pos="2137"/>
        <p:guide pos="3931"/>
        <p:guide orient="horz" pos="1321"/>
        <p:guide pos="7491"/>
        <p:guide orient="horz" pos="2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3E488-4D97-4673-99A0-C63EDEEF2547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0758-0F2F-493D-B39B-1E99BBC8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0758-0F2F-493D-B39B-1E99BBC89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9D88F2-C37F-436E-A2B6-72E9393E8949}" type="slidenum">
              <a:rPr lang="nl-NL" altLang="en-US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nl-NL" altLang="en-US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D45505A-DC9D-4A1C-82B7-D345353B3F33}" type="slidenum">
              <a:rPr lang="en-GB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11</a:t>
            </a:fld>
            <a:endParaRPr lang="en-GB" altLang="en-US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8062" cy="3425825"/>
          </a:xfrm>
          <a:ln cap="flat"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4265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0758-0F2F-493D-B39B-1E99BBC89D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9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8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2532472-6124-4136-8607-98CE5B94C915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929EAFC-E24D-4572-BDFD-984FA8C7DB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g"/><Relationship Id="rId4" Type="http://schemas.openxmlformats.org/officeDocument/2006/relationships/image" Target="cid:2387EEDA-68BF-4726-B5AE-362CC34A9D36@hom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2387EEDA-68BF-4726-B5AE-362CC34A9D36@hom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49" y="4960137"/>
            <a:ext cx="8240363" cy="14630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Hoe </a:t>
            </a:r>
            <a:r>
              <a:rPr lang="en-US" sz="3200" dirty="0" err="1">
                <a:solidFill>
                  <a:schemeClr val="tx1"/>
                </a:solidFill>
              </a:rPr>
              <a:t>kunnen</a:t>
            </a:r>
            <a:r>
              <a:rPr lang="en-US" sz="3200" dirty="0">
                <a:solidFill>
                  <a:schemeClr val="tx1"/>
                </a:solidFill>
              </a:rPr>
              <a:t> we </a:t>
            </a:r>
            <a:r>
              <a:rPr lang="en-US" sz="3200" dirty="0" err="1">
                <a:solidFill>
                  <a:schemeClr val="tx1"/>
                </a:solidFill>
              </a:rPr>
              <a:t>astma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voorkomen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onder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kinderen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E92CB09D-2594-4763-B006-644EFF3AB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Rol voor ‘oude vrienden’</a:t>
            </a:r>
            <a:endParaRPr lang="en-US" dirty="0"/>
          </a:p>
        </p:txBody>
      </p:sp>
      <p:sp>
        <p:nvSpPr>
          <p:cNvPr id="8" name="Tijdelijke aanduiding voor tekst 4112">
            <a:extLst>
              <a:ext uri="{FF2B5EF4-FFF2-40B4-BE49-F238E27FC236}">
                <a16:creationId xmlns:a16="http://schemas.microsoft.com/office/drawing/2014/main" id="{67B63ECD-200E-41E3-AD63-25BB8133A4F4}"/>
              </a:ext>
            </a:extLst>
          </p:cNvPr>
          <p:cNvSpPr txBox="1">
            <a:spLocks/>
          </p:cNvSpPr>
          <p:nvPr/>
        </p:nvSpPr>
        <p:spPr>
          <a:xfrm>
            <a:off x="1047160" y="-229194"/>
            <a:ext cx="1219812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b="1" dirty="0">
                <a:solidFill>
                  <a:schemeClr val="bg1"/>
                </a:solidFill>
              </a:rPr>
              <a:t>Wereld</a:t>
            </a:r>
          </a:p>
        </p:txBody>
      </p:sp>
      <p:sp>
        <p:nvSpPr>
          <p:cNvPr id="9" name="Tijdelijke aanduiding voor tekst 4114">
            <a:extLst>
              <a:ext uri="{FF2B5EF4-FFF2-40B4-BE49-F238E27FC236}">
                <a16:creationId xmlns:a16="http://schemas.microsoft.com/office/drawing/2014/main" id="{833488D2-5864-4962-A283-ACAF9F636368}"/>
              </a:ext>
            </a:extLst>
          </p:cNvPr>
          <p:cNvSpPr txBox="1">
            <a:spLocks/>
          </p:cNvSpPr>
          <p:nvPr/>
        </p:nvSpPr>
        <p:spPr>
          <a:xfrm>
            <a:off x="4054564" y="-10536"/>
            <a:ext cx="1451339" cy="457795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b="1" dirty="0">
                <a:solidFill>
                  <a:schemeClr val="bg1"/>
                </a:solidFill>
              </a:rPr>
              <a:t>Europa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EF2568-250B-4207-8767-AA8C5097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" y="354693"/>
            <a:ext cx="2152650" cy="21240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85AA397-EB97-48C0-BFE3-A331CF05D43B}"/>
              </a:ext>
            </a:extLst>
          </p:cNvPr>
          <p:cNvSpPr txBox="1"/>
          <p:nvPr/>
        </p:nvSpPr>
        <p:spPr>
          <a:xfrm>
            <a:off x="669808" y="2567024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300 miljoen …..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400 miljoen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3BF8EC5-163E-423D-8924-99FC048809EF}"/>
              </a:ext>
            </a:extLst>
          </p:cNvPr>
          <p:cNvSpPr txBox="1"/>
          <p:nvPr/>
        </p:nvSpPr>
        <p:spPr>
          <a:xfrm>
            <a:off x="3760281" y="2567023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30 miljoen</a:t>
            </a:r>
            <a:b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kinderen en </a:t>
            </a:r>
            <a:b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mensen &lt;45 </a:t>
            </a:r>
            <a:r>
              <a:rPr lang="nl-NL" dirty="0" err="1">
                <a:solidFill>
                  <a:schemeClr val="bg1"/>
                </a:solidFill>
                <a:sym typeface="Wingdings" panose="05000000000000000000" pitchFamily="2" charset="2"/>
              </a:rPr>
              <a:t>jr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091354B-84D0-4F75-9090-52EE28E0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64" y="392574"/>
            <a:ext cx="1749152" cy="205335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2C1937A-2CF2-4CDE-BD04-AD620B3F8D46}"/>
              </a:ext>
            </a:extLst>
          </p:cNvPr>
          <p:cNvSpPr txBox="1"/>
          <p:nvPr/>
        </p:nvSpPr>
        <p:spPr>
          <a:xfrm>
            <a:off x="6807510" y="2567024"/>
            <a:ext cx="218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103.000 kinderen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565.000 volwassenen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22440B1-FF3B-4042-930E-BD42C0EEC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86" y="406223"/>
            <a:ext cx="1562432" cy="198640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CCF3B5A-D292-4DB6-B505-F9E5EA3A4604}"/>
              </a:ext>
            </a:extLst>
          </p:cNvPr>
          <p:cNvSpPr txBox="1"/>
          <p:nvPr/>
        </p:nvSpPr>
        <p:spPr>
          <a:xfrm>
            <a:off x="9758033" y="2567024"/>
            <a:ext cx="174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 op 5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b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luchtweg</a:t>
            </a:r>
            <a:r>
              <a:rPr lang="nl-NL" dirty="0">
                <a:solidFill>
                  <a:schemeClr val="bg1"/>
                </a:solidFill>
              </a:rPr>
              <a:t>klachten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0B5004E-EB04-4A37-9D33-F83573C1481B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894777" y="3213355"/>
            <a:ext cx="3225" cy="5796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8C3EB3E8-692A-41D5-971D-10F2D9981C06}"/>
              </a:ext>
            </a:extLst>
          </p:cNvPr>
          <p:cNvSpPr txBox="1"/>
          <p:nvPr/>
        </p:nvSpPr>
        <p:spPr>
          <a:xfrm>
            <a:off x="6966727" y="3771900"/>
            <a:ext cx="154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50.000 ernstig</a:t>
            </a:r>
          </a:p>
        </p:txBody>
      </p:sp>
      <p:sp>
        <p:nvSpPr>
          <p:cNvPr id="20" name="Tijdelijke aanduiding voor tekst 4112">
            <a:extLst>
              <a:ext uri="{FF2B5EF4-FFF2-40B4-BE49-F238E27FC236}">
                <a16:creationId xmlns:a16="http://schemas.microsoft.com/office/drawing/2014/main" id="{9F2C0625-E76F-4CDD-8C8C-F9B514BBAE2B}"/>
              </a:ext>
            </a:extLst>
          </p:cNvPr>
          <p:cNvSpPr txBox="1">
            <a:spLocks/>
          </p:cNvSpPr>
          <p:nvPr/>
        </p:nvSpPr>
        <p:spPr>
          <a:xfrm>
            <a:off x="6930605" y="-189438"/>
            <a:ext cx="1535522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chemeClr val="bg1"/>
                </a:solidFill>
              </a:rPr>
              <a:t>Nederland</a:t>
            </a:r>
          </a:p>
        </p:txBody>
      </p:sp>
      <p:sp>
        <p:nvSpPr>
          <p:cNvPr id="21" name="Tijdelijke aanduiding voor tekst 4112">
            <a:extLst>
              <a:ext uri="{FF2B5EF4-FFF2-40B4-BE49-F238E27FC236}">
                <a16:creationId xmlns:a16="http://schemas.microsoft.com/office/drawing/2014/main" id="{A73236FD-ABA8-487F-B9DB-EDC5CDF568B4}"/>
              </a:ext>
            </a:extLst>
          </p:cNvPr>
          <p:cNvSpPr txBox="1">
            <a:spLocks/>
          </p:cNvSpPr>
          <p:nvPr/>
        </p:nvSpPr>
        <p:spPr>
          <a:xfrm>
            <a:off x="10005234" y="-189438"/>
            <a:ext cx="1212852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chemeClr val="bg1"/>
                </a:solidFill>
              </a:rPr>
              <a:t>Peuters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673B855-BFF0-46E5-BA45-010965F39F92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10625780" y="3213354"/>
            <a:ext cx="4960" cy="5471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9DCE1B1B-5AEB-4FC6-9231-C7A1CD155F25}"/>
              </a:ext>
            </a:extLst>
          </p:cNvPr>
          <p:cNvSpPr txBox="1"/>
          <p:nvPr/>
        </p:nvSpPr>
        <p:spPr>
          <a:xfrm>
            <a:off x="9767115" y="3760524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4000: ziekenhuis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7149391B-7CF6-4492-952D-2834D8B539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2" b="3932"/>
          <a:stretch/>
        </p:blipFill>
        <p:spPr>
          <a:xfrm>
            <a:off x="3515971" y="354692"/>
            <a:ext cx="2085975" cy="2037940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F1105987-4362-4D5B-AE7F-EE3BF8D16178}"/>
              </a:ext>
            </a:extLst>
          </p:cNvPr>
          <p:cNvSpPr/>
          <p:nvPr/>
        </p:nvSpPr>
        <p:spPr>
          <a:xfrm>
            <a:off x="10276474" y="1314742"/>
            <a:ext cx="584791" cy="148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55B8770-C20E-4E84-A84A-EEDCCF9E0098}"/>
              </a:ext>
            </a:extLst>
          </p:cNvPr>
          <p:cNvSpPr/>
          <p:nvPr/>
        </p:nvSpPr>
        <p:spPr>
          <a:xfrm>
            <a:off x="10861265" y="1292981"/>
            <a:ext cx="148855" cy="138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55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4" grpId="0"/>
      <p:bldP spid="17" grpId="0"/>
      <p:bldP spid="19" grpId="0"/>
      <p:bldP spid="20" grpId="0"/>
      <p:bldP spid="21" grpId="0"/>
      <p:bldP spid="23" grpId="0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bescherming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Bijdrage</a:t>
            </a:r>
            <a:r>
              <a:rPr lang="en-US" dirty="0"/>
              <a:t> van ‘</a:t>
            </a:r>
            <a:r>
              <a:rPr lang="en-US" dirty="0" err="1"/>
              <a:t>beestjes</a:t>
            </a:r>
            <a:r>
              <a:rPr lang="en-US" dirty="0"/>
              <a:t>’/old friends</a:t>
            </a:r>
          </a:p>
        </p:txBody>
      </p:sp>
      <p:pic>
        <p:nvPicPr>
          <p:cNvPr id="10246" name="Picture 6" descr="http://deathgrunt.com/_content/img/01_02_03_22_02_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357188"/>
            <a:ext cx="5810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6863" y="3497180"/>
            <a:ext cx="1748590" cy="62564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75918"/>
              </p:ext>
            </p:extLst>
          </p:nvPr>
        </p:nvGraphicFramePr>
        <p:xfrm>
          <a:off x="909015" y="2209801"/>
          <a:ext cx="6842125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7779170" imgH="4121253" progId="Excel.Chart.8">
                  <p:embed/>
                </p:oleObj>
              </mc:Choice>
              <mc:Fallback>
                <p:oleObj name="Chart" r:id="rId4" imgW="7779170" imgH="4121253" progId="Excel.Chart.8">
                  <p:embed/>
                  <p:pic>
                    <p:nvPicPr>
                      <p:cNvPr id="2969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15" y="2209801"/>
                        <a:ext cx="6842125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40215" y="5562601"/>
            <a:ext cx="1531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Stalbezoek</a:t>
            </a:r>
          </a:p>
          <a:p>
            <a:pPr algn="ctr" eaLnBrk="1" hangingPunct="1">
              <a:defRPr/>
            </a:pPr>
            <a: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boerderijmelk</a:t>
            </a:r>
            <a:endParaRPr lang="en-GB" b="1" i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026924" y="5562600"/>
            <a:ext cx="15315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Stalbezoek</a:t>
            </a:r>
          </a:p>
          <a:p>
            <a:pPr algn="ctr" eaLnBrk="1" hangingPunct="1">
              <a:defRPr/>
            </a:pPr>
            <a: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Geen </a:t>
            </a:r>
            <a:b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nl-NL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boerderijmelk</a:t>
            </a:r>
            <a:endParaRPr lang="en-GB" b="1" i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550765" y="5562600"/>
            <a:ext cx="17493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b="1" i="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Geen</a:t>
            </a:r>
            <a:r>
              <a:rPr lang="en-GB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i="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stalbezoek</a:t>
            </a:r>
            <a:br>
              <a:rPr lang="en-GB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b="1" i="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Geen</a:t>
            </a:r>
            <a:br>
              <a:rPr lang="en-GB" b="1" i="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b="1" i="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boerderijmelk</a:t>
            </a:r>
            <a:endParaRPr lang="en-GB" b="1" i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257800" y="914400"/>
            <a:ext cx="178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FFFFFF"/>
                </a:solidFill>
              </a:rPr>
              <a:t>(</a:t>
            </a:r>
            <a:r>
              <a:rPr lang="en-GB" altLang="en-US" sz="1600" dirty="0" err="1">
                <a:solidFill>
                  <a:srgbClr val="FFFFFF"/>
                </a:solidFill>
              </a:rPr>
              <a:t>Riedler</a:t>
            </a:r>
            <a:r>
              <a:rPr lang="en-GB" altLang="en-US" sz="1600" dirty="0">
                <a:solidFill>
                  <a:srgbClr val="FFFFFF"/>
                </a:solidFill>
              </a:rPr>
              <a:t> et al 2001)</a:t>
            </a:r>
          </a:p>
        </p:txBody>
      </p:sp>
      <p:pic>
        <p:nvPicPr>
          <p:cNvPr id="37896" name="Picture 2" descr="2_Lukas-St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/>
          <a:stretch>
            <a:fillRect/>
          </a:stretch>
        </p:blipFill>
        <p:spPr bwMode="auto">
          <a:xfrm>
            <a:off x="7812258" y="2247143"/>
            <a:ext cx="4321963" cy="38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64" y="585788"/>
            <a:ext cx="8304213" cy="1498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3600" dirty="0">
                <a:solidFill>
                  <a:schemeClr val="tx1"/>
                </a:solidFill>
                <a:cs typeface="Calibri Light" panose="020F0302020204030204" pitchFamily="34" charset="0"/>
              </a:rPr>
              <a:t>Boerderijen beschermen tegen astma: boerderijmelk en contact met boerderijdieren</a:t>
            </a:r>
            <a:endParaRPr lang="en-US" sz="36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8820" y="6491288"/>
            <a:ext cx="21399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Riedler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Lancet, 2001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59CC8B-CFCD-441C-976E-74A5E298EC82}"/>
              </a:ext>
            </a:extLst>
          </p:cNvPr>
          <p:cNvSpPr txBox="1"/>
          <p:nvPr/>
        </p:nvSpPr>
        <p:spPr>
          <a:xfrm>
            <a:off x="140459" y="3883029"/>
            <a:ext cx="122623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% Astma </a:t>
            </a:r>
            <a:br>
              <a:rPr lang="nl-NL" b="1" dirty="0"/>
            </a:br>
            <a:r>
              <a:rPr lang="nl-NL" b="1" dirty="0"/>
              <a:t>of </a:t>
            </a:r>
            <a:br>
              <a:rPr lang="nl-NL" b="1" dirty="0"/>
            </a:br>
            <a:r>
              <a:rPr lang="nl-NL" b="1" dirty="0"/>
              <a:t>Hooikoorts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4D12-62B4-4036-A425-BC4A17FE121A}"/>
              </a:ext>
            </a:extLst>
          </p:cNvPr>
          <p:cNvSpPr txBox="1"/>
          <p:nvPr/>
        </p:nvSpPr>
        <p:spPr>
          <a:xfrm>
            <a:off x="6734975" y="4819659"/>
            <a:ext cx="10491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Astma</a:t>
            </a:r>
            <a:endParaRPr lang="en-US" sz="1600" dirty="0"/>
          </a:p>
          <a:p>
            <a:r>
              <a:rPr lang="en-US" sz="1600" dirty="0" err="1"/>
              <a:t>Hooikoorts</a:t>
            </a:r>
            <a:endParaRPr lang="en-US" sz="1600" dirty="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4752378-D81C-40C3-A872-C13016DA2C9D}"/>
              </a:ext>
            </a:extLst>
          </p:cNvPr>
          <p:cNvGrpSpPr/>
          <p:nvPr/>
        </p:nvGrpSpPr>
        <p:grpSpPr>
          <a:xfrm>
            <a:off x="9329092" y="142629"/>
            <a:ext cx="2655848" cy="1408358"/>
            <a:chOff x="4663962" y="-28722"/>
            <a:chExt cx="4815743" cy="2461261"/>
          </a:xfrm>
        </p:grpSpPr>
        <p:pic>
          <p:nvPicPr>
            <p:cNvPr id="26" name="Afbeelding 25" descr="Afbeelding met persoon, man, binnen, muur&#10;&#10;Beschrijving is gegenereerd met zeer hoge betrouwbaarheid">
              <a:extLst>
                <a:ext uri="{FF2B5EF4-FFF2-40B4-BE49-F238E27FC236}">
                  <a16:creationId xmlns:a16="http://schemas.microsoft.com/office/drawing/2014/main" id="{493427DB-A0C2-4DDC-94A7-453AFBBB3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6" t="9619" r="55231" b="50000"/>
            <a:stretch/>
          </p:blipFill>
          <p:spPr>
            <a:xfrm>
              <a:off x="7017859" y="-28722"/>
              <a:ext cx="2461846" cy="2461261"/>
            </a:xfrm>
            <a:prstGeom prst="rect">
              <a:avLst/>
            </a:prstGeom>
          </p:spPr>
        </p:pic>
        <p:pic>
          <p:nvPicPr>
            <p:cNvPr id="27" name="Afbeelding 26" descr="Afbeelding met persoon, kostuum, man, kleding&#10;&#10;Beschrijving is gegenereerd met zeer hoge betrouwbaarheid">
              <a:extLst>
                <a:ext uri="{FF2B5EF4-FFF2-40B4-BE49-F238E27FC236}">
                  <a16:creationId xmlns:a16="http://schemas.microsoft.com/office/drawing/2014/main" id="{C2333636-776D-43FE-8BFC-2C12B0668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1" r="22994" b="64111"/>
            <a:stretch/>
          </p:blipFill>
          <p:spPr>
            <a:xfrm>
              <a:off x="4663962" y="-28721"/>
              <a:ext cx="2353897" cy="2461260"/>
            </a:xfrm>
            <a:prstGeom prst="rect">
              <a:avLst/>
            </a:prstGeom>
          </p:spPr>
        </p:pic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759F35ED-2ABB-4471-BFD8-3AC778D51E66}"/>
              </a:ext>
            </a:extLst>
          </p:cNvPr>
          <p:cNvSpPr txBox="1"/>
          <p:nvPr/>
        </p:nvSpPr>
        <p:spPr>
          <a:xfrm>
            <a:off x="9358564" y="1559245"/>
            <a:ext cx="12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Markus </a:t>
            </a:r>
            <a:r>
              <a:rPr lang="nl-NL" dirty="0" err="1"/>
              <a:t>Ege</a:t>
            </a:r>
            <a:endParaRPr lang="nl-NL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FF03BCF-3254-4548-89E8-1AC3BAD114D8}"/>
              </a:ext>
            </a:extLst>
          </p:cNvPr>
          <p:cNvSpPr txBox="1"/>
          <p:nvPr/>
        </p:nvSpPr>
        <p:spPr>
          <a:xfrm>
            <a:off x="10535933" y="1566904"/>
            <a:ext cx="17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Erika </a:t>
            </a:r>
            <a:r>
              <a:rPr lang="nl-NL" dirty="0" err="1"/>
              <a:t>von</a:t>
            </a:r>
            <a:r>
              <a:rPr lang="nl-NL" dirty="0"/>
              <a:t> </a:t>
            </a:r>
            <a:r>
              <a:rPr lang="nl-NL" dirty="0" err="1"/>
              <a:t>Mutius</a:t>
            </a:r>
            <a:endParaRPr lang="nl-NL" dirty="0"/>
          </a:p>
        </p:txBody>
      </p:sp>
      <p:pic>
        <p:nvPicPr>
          <p:cNvPr id="1029" name="Picture 5" descr="Afbeeldingsresultaat voor Boerderijmelk">
            <a:extLst>
              <a:ext uri="{FF2B5EF4-FFF2-40B4-BE49-F238E27FC236}">
                <a16:creationId xmlns:a16="http://schemas.microsoft.com/office/drawing/2014/main" id="{45C8B08C-9747-421B-9708-DFD5DE5F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" y="1875932"/>
            <a:ext cx="1646044" cy="12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018BC-E30C-4656-A0CD-2E18D999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Boerderij commensalen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3ABDF7-6676-4C04-BD1E-6023A82E685D}"/>
              </a:ext>
            </a:extLst>
          </p:cNvPr>
          <p:cNvSpPr txBox="1"/>
          <p:nvPr/>
        </p:nvSpPr>
        <p:spPr>
          <a:xfrm>
            <a:off x="7140779" y="6070574"/>
            <a:ext cx="399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Schuijs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2015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Van der Vlugt, J Aller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2018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Afbeelding 8" descr="Afbeelding met persoon, man, muur, binnen&#10;&#10;Beschrijving is gegenereerd met zeer hoge betrouwbaarheid">
            <a:extLst>
              <a:ext uri="{FF2B5EF4-FFF2-40B4-BE49-F238E27FC236}">
                <a16:creationId xmlns:a16="http://schemas.microsoft.com/office/drawing/2014/main" id="{9C464A9A-7EC2-4108-9D30-2206C1F3A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6" t="18676" r="24154" b="31164"/>
          <a:stretch/>
        </p:blipFill>
        <p:spPr>
          <a:xfrm>
            <a:off x="9329359" y="141095"/>
            <a:ext cx="1207499" cy="1348518"/>
          </a:xfrm>
          <a:prstGeom prst="rect">
            <a:avLst/>
          </a:prstGeom>
        </p:spPr>
      </p:pic>
      <p:pic>
        <p:nvPicPr>
          <p:cNvPr id="10" name="Afbeelding 9" descr="Afbeelding met persoon, muur, binnen, kleding&#10;&#10;Beschrijving is gegenereerd met zeer hoge betrouwbaarheid">
            <a:extLst>
              <a:ext uri="{FF2B5EF4-FFF2-40B4-BE49-F238E27FC236}">
                <a16:creationId xmlns:a16="http://schemas.microsoft.com/office/drawing/2014/main" id="{345B5F4C-E5F6-4FAB-8865-F826CB9F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857" y="141095"/>
            <a:ext cx="1324360" cy="1348518"/>
          </a:xfrm>
          <a:prstGeom prst="rect">
            <a:avLst/>
          </a:prstGeom>
        </p:spPr>
      </p:pic>
      <p:sp>
        <p:nvSpPr>
          <p:cNvPr id="11" name="Tekstvak 8">
            <a:extLst>
              <a:ext uri="{FF2B5EF4-FFF2-40B4-BE49-F238E27FC236}">
                <a16:creationId xmlns:a16="http://schemas.microsoft.com/office/drawing/2014/main" id="{4CB41869-3CE9-4C3B-A487-19CED0558CB1}"/>
              </a:ext>
            </a:extLst>
          </p:cNvPr>
          <p:cNvSpPr txBox="1"/>
          <p:nvPr/>
        </p:nvSpPr>
        <p:spPr>
          <a:xfrm>
            <a:off x="9140557" y="1504462"/>
            <a:ext cx="2974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Bart Lambrecht/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Hamida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Hammad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471DF97-071B-4920-A72B-CCB37CD1066B}"/>
              </a:ext>
            </a:extLst>
          </p:cNvPr>
          <p:cNvSpPr txBox="1"/>
          <p:nvPr/>
        </p:nvSpPr>
        <p:spPr>
          <a:xfrm>
            <a:off x="6777693" y="2158650"/>
            <a:ext cx="4960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Boederderijstof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bevat deeltjes van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boederij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-commensalen’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Verklaring voor het beschermende effecten in proefdiermodellen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Versterken de longen: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bescherming tegen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virale luchtweginfecties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7EC913-F341-4A5B-B1FA-E7BD83FD6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15" t="17131" r="40005" b="10435"/>
          <a:stretch/>
        </p:blipFill>
        <p:spPr>
          <a:xfrm>
            <a:off x="854038" y="1843016"/>
            <a:ext cx="5386425" cy="4967519"/>
          </a:xfrm>
          <a:prstGeom prst="rect">
            <a:avLst/>
          </a:prstGeom>
        </p:spPr>
      </p:pic>
      <p:pic>
        <p:nvPicPr>
          <p:cNvPr id="14" name="Afbeelding 13" descr="Afbeelding met persoon, man, kostuum, gebouw&#10;&#10;Beschrijving is gegenereerd met zeer hoge betrouwbaarheid">
            <a:extLst>
              <a:ext uri="{FF2B5EF4-FFF2-40B4-BE49-F238E27FC236}">
                <a16:creationId xmlns:a16="http://schemas.microsoft.com/office/drawing/2014/main" id="{4C878302-D54C-4E6A-9879-D42AE03B8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2" r="21075" b="35593"/>
          <a:stretch/>
        </p:blipFill>
        <p:spPr>
          <a:xfrm>
            <a:off x="10438942" y="3740703"/>
            <a:ext cx="1429632" cy="168337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AA616B7-3F74-499B-86D3-FCBA23A9241E}"/>
              </a:ext>
            </a:extLst>
          </p:cNvPr>
          <p:cNvSpPr txBox="1"/>
          <p:nvPr/>
        </p:nvSpPr>
        <p:spPr>
          <a:xfrm>
            <a:off x="10305953" y="5378998"/>
            <a:ext cx="171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Pieter Hiemstra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(LUMC)</a:t>
            </a:r>
          </a:p>
        </p:txBody>
      </p:sp>
    </p:spTree>
    <p:extLst>
      <p:ext uri="{BB962C8B-B14F-4D97-AF65-F5344CB8AC3E}">
        <p14:creationId xmlns:p14="http://schemas.microsoft.com/office/powerpoint/2010/main" val="335777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CEE36-D2CA-4A48-85AF-95960BB1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Darmflora: Effect van voeding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71927D-73EB-453E-A1C7-674D5A82B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801" y="2179636"/>
            <a:ext cx="5185261" cy="82296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Voedingsvezels (groente en fruit)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AC902F-91C4-4C1F-9F56-12D8746C8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221" y="2967788"/>
            <a:ext cx="5741119" cy="3341572"/>
          </a:xfrm>
        </p:spPr>
        <p:txBody>
          <a:bodyPr/>
          <a:lstStyle/>
          <a:p>
            <a:r>
              <a:rPr lang="nl-NL" dirty="0"/>
              <a:t>- Voedingsvezels beschermen tegen astma in proefdieren</a:t>
            </a:r>
          </a:p>
          <a:p>
            <a:r>
              <a:rPr lang="nl-NL" dirty="0"/>
              <a:t>- Voedingsvezels beïnvloeden de darmflora</a:t>
            </a:r>
          </a:p>
          <a:p>
            <a:r>
              <a:rPr lang="nl-NL" dirty="0"/>
              <a:t>- darmflora maakt stofwisselingsstoffen uit de vezels </a:t>
            </a:r>
            <a:r>
              <a:rPr lang="nl-NL" dirty="0">
                <a:sym typeface="Wingdings" panose="05000000000000000000" pitchFamily="2" charset="2"/>
              </a:rPr>
              <a:t> gunstig effect op de longen en het afweersysteem</a:t>
            </a:r>
            <a:endParaRPr lang="en-US" dirty="0"/>
          </a:p>
        </p:txBody>
      </p:sp>
      <p:pic>
        <p:nvPicPr>
          <p:cNvPr id="8" name="Afbeelding 7" descr="Afbeelding met persoon, binnen, man, muur&#10;&#10;Beschrijving is gegenereerd met zeer hoge betrouwbaarheid">
            <a:extLst>
              <a:ext uri="{FF2B5EF4-FFF2-40B4-BE49-F238E27FC236}">
                <a16:creationId xmlns:a16="http://schemas.microsoft.com/office/drawing/2014/main" id="{6A389489-77C9-4208-B812-35FCC7E97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6" r="29385" b="32217"/>
          <a:stretch/>
        </p:blipFill>
        <p:spPr>
          <a:xfrm>
            <a:off x="10825977" y="93859"/>
            <a:ext cx="1248863" cy="168337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F3E72A9-99DE-4923-BB85-55BE39712CB9}"/>
              </a:ext>
            </a:extLst>
          </p:cNvPr>
          <p:cNvSpPr txBox="1"/>
          <p:nvPr/>
        </p:nvSpPr>
        <p:spPr>
          <a:xfrm>
            <a:off x="10723233" y="176229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Ben Marsland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101DE8-3DA9-4273-BEB2-5AADD2D44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7" t="20789" r="27674" b="8886"/>
          <a:stretch/>
        </p:blipFill>
        <p:spPr>
          <a:xfrm>
            <a:off x="954690" y="2386948"/>
            <a:ext cx="4137610" cy="361539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70B9823-BBC3-4DCB-B66B-F5737753968E}"/>
              </a:ext>
            </a:extLst>
          </p:cNvPr>
          <p:cNvSpPr txBox="1"/>
          <p:nvPr/>
        </p:nvSpPr>
        <p:spPr>
          <a:xfrm>
            <a:off x="1024128" y="6272784"/>
            <a:ext cx="265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Trompette, Nat </a:t>
            </a:r>
            <a:r>
              <a:rPr lang="nl-NL" dirty="0" err="1"/>
              <a:t>Med</a:t>
            </a:r>
            <a:r>
              <a:rPr lang="nl-NL" dirty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0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6CB22-33EB-44B9-B0AB-406C5BD6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‘een oude vriend’: wormparasieten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C97BF7-C04A-4975-8058-2D62E2FE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23" y="2179636"/>
            <a:ext cx="5699495" cy="822960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accent1"/>
                </a:solidFill>
              </a:rPr>
              <a:t>Wormparasieten in de darmflora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82A000-0782-43E5-B5F3-7FA509721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61" y="3097400"/>
            <a:ext cx="21431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01BD6A-162F-4633-9117-65A9B98D7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161" y="2179636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accent1"/>
                </a:solidFill>
              </a:rPr>
              <a:t>Kenmerken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032C6C-4D19-4408-867D-9EE2F7DE1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7529" y="2967788"/>
            <a:ext cx="4271011" cy="3341572"/>
          </a:xfrm>
        </p:spPr>
        <p:txBody>
          <a:bodyPr>
            <a:normAutofit/>
          </a:bodyPr>
          <a:lstStyle/>
          <a:p>
            <a:r>
              <a:rPr lang="nl-NL" dirty="0"/>
              <a:t> - vaak asymptomatisch</a:t>
            </a:r>
          </a:p>
          <a:p>
            <a:r>
              <a:rPr lang="nl-NL" dirty="0"/>
              <a:t>- kunnen &gt;10 jaar overleven</a:t>
            </a:r>
          </a:p>
          <a:p>
            <a:r>
              <a:rPr lang="nl-NL" dirty="0"/>
              <a:t>- onderdrukken het afweersysteem </a:t>
            </a:r>
            <a:br>
              <a:rPr lang="nl-NL" dirty="0"/>
            </a:br>
            <a:r>
              <a:rPr lang="nl-NL" dirty="0"/>
              <a:t>(nodig voor hun eigen overleving)</a:t>
            </a:r>
          </a:p>
          <a:p>
            <a:r>
              <a:rPr lang="nl-NL" dirty="0"/>
              <a:t>- populatiestudies en proefdieren: </a:t>
            </a:r>
            <a:br>
              <a:rPr lang="nl-NL" dirty="0"/>
            </a:br>
            <a:r>
              <a:rPr lang="nl-NL" dirty="0"/>
              <a:t>	minder allergie en astma</a:t>
            </a:r>
          </a:p>
          <a:p>
            <a:endParaRPr lang="en-US" dirty="0"/>
          </a:p>
        </p:txBody>
      </p:sp>
      <p:pic>
        <p:nvPicPr>
          <p:cNvPr id="8" name="Picture 5" descr="Copy of docu0184">
            <a:extLst>
              <a:ext uri="{FF2B5EF4-FFF2-40B4-BE49-F238E27FC236}">
                <a16:creationId xmlns:a16="http://schemas.microsoft.com/office/drawing/2014/main" id="{84AE7B6C-C329-49B7-83F1-765DFF6D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6"/>
          <a:stretch>
            <a:fillRect/>
          </a:stretch>
        </p:blipFill>
        <p:spPr bwMode="auto">
          <a:xfrm>
            <a:off x="4175443" y="3124574"/>
            <a:ext cx="2002718" cy="16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opy of docu0182">
            <a:extLst>
              <a:ext uri="{FF2B5EF4-FFF2-40B4-BE49-F238E27FC236}">
                <a16:creationId xmlns:a16="http://schemas.microsoft.com/office/drawing/2014/main" id="{4A73D0F9-F8BC-419E-985C-0CFDADC4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54" y="3121996"/>
            <a:ext cx="1409401" cy="161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prak">
            <a:extLst>
              <a:ext uri="{FF2B5EF4-FFF2-40B4-BE49-F238E27FC236}">
                <a16:creationId xmlns:a16="http://schemas.microsoft.com/office/drawing/2014/main" id="{A75AC5AF-BBCE-49EF-9EC1-4CC2491A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72" y="4736493"/>
            <a:ext cx="1805292" cy="149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Afbeeldingsresultaat voor maria yazdanbakhsh lumc">
            <a:extLst>
              <a:ext uri="{FF2B5EF4-FFF2-40B4-BE49-F238E27FC236}">
                <a16:creationId xmlns:a16="http://schemas.microsoft.com/office/drawing/2014/main" id="{1456EA5D-444D-4BBD-9462-DA749966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52" y="81915"/>
            <a:ext cx="14478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E67DE2-DB91-423F-A02C-C9E9809BB306}"/>
              </a:ext>
            </a:extLst>
          </p:cNvPr>
          <p:cNvSpPr txBox="1"/>
          <p:nvPr/>
        </p:nvSpPr>
        <p:spPr>
          <a:xfrm>
            <a:off x="10139487" y="1850985"/>
            <a:ext cx="212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Maria </a:t>
            </a:r>
            <a:r>
              <a:rPr lang="nl-NL" dirty="0" err="1"/>
              <a:t>Yazdanbakhsh</a:t>
            </a:r>
            <a:br>
              <a:rPr lang="nl-NL" dirty="0"/>
            </a:br>
            <a:r>
              <a:rPr lang="nl-NL" dirty="0"/>
              <a:t>(LUMC)</a:t>
            </a:r>
          </a:p>
        </p:txBody>
      </p:sp>
    </p:spTree>
    <p:extLst>
      <p:ext uri="{BB962C8B-B14F-4D97-AF65-F5344CB8AC3E}">
        <p14:creationId xmlns:p14="http://schemas.microsoft.com/office/powerpoint/2010/main" val="1625499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3BEDC-9A78-4579-A37A-61FE9A2A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moleculen van wormparasieten</a:t>
            </a:r>
            <a:endParaRPr lang="en-US" dirty="0"/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D9F4D7E-23D4-4164-8349-2AAF9346D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8177" y="3127763"/>
            <a:ext cx="6169690" cy="2848708"/>
          </a:xfrm>
        </p:spPr>
        <p:txBody>
          <a:bodyPr>
            <a:normAutofit/>
          </a:bodyPr>
          <a:lstStyle/>
          <a:p>
            <a:r>
              <a:rPr lang="nl-NL" dirty="0"/>
              <a:t>- wormen zijn een zak vol met interessante moleculen</a:t>
            </a:r>
          </a:p>
          <a:p>
            <a:r>
              <a:rPr lang="nl-NL" dirty="0"/>
              <a:t>- identificatie van werkzame moleculen, gericht op: </a:t>
            </a:r>
            <a:br>
              <a:rPr lang="nl-NL" dirty="0"/>
            </a:br>
            <a:r>
              <a:rPr lang="nl-NL" dirty="0"/>
              <a:t>	- longen</a:t>
            </a:r>
            <a:br>
              <a:rPr lang="nl-NL" dirty="0"/>
            </a:br>
            <a:r>
              <a:rPr lang="nl-NL" dirty="0"/>
              <a:t>	- afweersysteem</a:t>
            </a:r>
          </a:p>
          <a:p>
            <a:r>
              <a:rPr lang="nl-NL" dirty="0"/>
              <a:t>- voor therapie gebruikmaken van de moleculen</a:t>
            </a:r>
            <a:br>
              <a:rPr lang="nl-NL" dirty="0"/>
            </a:br>
            <a:r>
              <a:rPr lang="nl-NL" dirty="0" err="1"/>
              <a:t>ipv</a:t>
            </a:r>
            <a:r>
              <a:rPr lang="nl-NL" dirty="0"/>
              <a:t> de infectie zelf </a:t>
            </a:r>
            <a:endParaRPr lang="en-US" dirty="0"/>
          </a:p>
        </p:txBody>
      </p:sp>
      <p:pic>
        <p:nvPicPr>
          <p:cNvPr id="7" name="Afbeelding 6" descr="Afbeelding met persoon, binnen, man, kast&#10;&#10;Beschrijving is gegenereerd met zeer hoge betrouwbaarheid">
            <a:extLst>
              <a:ext uri="{FF2B5EF4-FFF2-40B4-BE49-F238E27FC236}">
                <a16:creationId xmlns:a16="http://schemas.microsoft.com/office/drawing/2014/main" id="{A8B12D8E-755D-4BC3-B441-CC745EF9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2" b="34625"/>
          <a:stretch/>
        </p:blipFill>
        <p:spPr>
          <a:xfrm rot="5400000">
            <a:off x="10527449" y="293424"/>
            <a:ext cx="1683377" cy="1402072"/>
          </a:xfrm>
          <a:prstGeom prst="rect">
            <a:avLst/>
          </a:prstGeom>
        </p:spPr>
      </p:pic>
      <p:pic>
        <p:nvPicPr>
          <p:cNvPr id="8" name="Afbeelding 7" descr="Afbeelding met persoon, man, gebouw, binnen&#10;&#10;Beschrijving is gegenereerd met zeer hoge betrouwbaarheid">
            <a:extLst>
              <a:ext uri="{FF2B5EF4-FFF2-40B4-BE49-F238E27FC236}">
                <a16:creationId xmlns:a16="http://schemas.microsoft.com/office/drawing/2014/main" id="{005B9251-7336-474D-89A4-3D5ED4652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63" y="152772"/>
            <a:ext cx="1385898" cy="1683377"/>
          </a:xfrm>
          <a:prstGeom prst="rect">
            <a:avLst/>
          </a:prstGeom>
        </p:spPr>
      </p:pic>
      <p:sp>
        <p:nvSpPr>
          <p:cNvPr id="9" name="Tekstvak 6">
            <a:extLst>
              <a:ext uri="{FF2B5EF4-FFF2-40B4-BE49-F238E27FC236}">
                <a16:creationId xmlns:a16="http://schemas.microsoft.com/office/drawing/2014/main" id="{577BC069-6F53-46B7-822D-8007E9D153D6}"/>
              </a:ext>
            </a:extLst>
          </p:cNvPr>
          <p:cNvSpPr txBox="1"/>
          <p:nvPr/>
        </p:nvSpPr>
        <p:spPr>
          <a:xfrm>
            <a:off x="9186861" y="1826464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Rick </a:t>
            </a:r>
            <a:r>
              <a:rPr lang="nl-NL" dirty="0" err="1"/>
              <a:t>Maizels</a:t>
            </a:r>
            <a:endParaRPr lang="nl-NL" dirty="0"/>
          </a:p>
        </p:txBody>
      </p:sp>
      <p:sp>
        <p:nvSpPr>
          <p:cNvPr id="10" name="Tekstvak 7">
            <a:extLst>
              <a:ext uri="{FF2B5EF4-FFF2-40B4-BE49-F238E27FC236}">
                <a16:creationId xmlns:a16="http://schemas.microsoft.com/office/drawing/2014/main" id="{151B30FC-B003-4654-AD81-B1FEE44262C8}"/>
              </a:ext>
            </a:extLst>
          </p:cNvPr>
          <p:cNvSpPr txBox="1"/>
          <p:nvPr/>
        </p:nvSpPr>
        <p:spPr>
          <a:xfrm>
            <a:off x="10548104" y="1827560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Henry </a:t>
            </a:r>
            <a:r>
              <a:rPr lang="nl-NL" dirty="0" err="1"/>
              <a:t>McSorley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6F84EE-6AEE-4C20-934D-42CDCB91D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4" t="13401" r="36154"/>
          <a:stretch/>
        </p:blipFill>
        <p:spPr>
          <a:xfrm>
            <a:off x="1367757" y="2199972"/>
            <a:ext cx="3353738" cy="270068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2BDE4B6-5B25-4826-B22E-23EF00C5BF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2" t="26013" r="36923" b="25047"/>
          <a:stretch/>
        </p:blipFill>
        <p:spPr>
          <a:xfrm>
            <a:off x="1376381" y="4492833"/>
            <a:ext cx="3353737" cy="157432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2479953-4DC9-45F3-A6D8-974F759314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69" t="51590" r="40154" b="37618"/>
          <a:stretch/>
        </p:blipFill>
        <p:spPr>
          <a:xfrm>
            <a:off x="1246775" y="6067160"/>
            <a:ext cx="3573195" cy="4084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5E3514-0B40-4422-93AB-ACB3A84CD381}"/>
              </a:ext>
            </a:extLst>
          </p:cNvPr>
          <p:cNvSpPr txBox="1"/>
          <p:nvPr/>
        </p:nvSpPr>
        <p:spPr>
          <a:xfrm>
            <a:off x="6321289" y="2236305"/>
            <a:ext cx="3641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accent1"/>
                </a:solidFill>
              </a:rPr>
              <a:t>Therapie toepassing?</a:t>
            </a:r>
          </a:p>
        </p:txBody>
      </p:sp>
      <p:pic>
        <p:nvPicPr>
          <p:cNvPr id="11266" name="Picture 2" descr="Afbeeldingsresultaat voor lumc">
            <a:extLst>
              <a:ext uri="{FF2B5EF4-FFF2-40B4-BE49-F238E27FC236}">
                <a16:creationId xmlns:a16="http://schemas.microsoft.com/office/drawing/2014/main" id="{7C5306E4-1F52-4B48-B23B-D6B2D572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574" y="5404072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8D7E984-09EF-4D0B-905A-E181CBC72679}"/>
              </a:ext>
            </a:extLst>
          </p:cNvPr>
          <p:cNvSpPr txBox="1"/>
          <p:nvPr/>
        </p:nvSpPr>
        <p:spPr>
          <a:xfrm>
            <a:off x="7974482" y="5755187"/>
            <a:ext cx="223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Afdeling Parasitologie</a:t>
            </a:r>
          </a:p>
        </p:txBody>
      </p:sp>
    </p:spTree>
    <p:extLst>
      <p:ext uri="{BB962C8B-B14F-4D97-AF65-F5344CB8AC3E}">
        <p14:creationId xmlns:p14="http://schemas.microsoft.com/office/powerpoint/2010/main" val="17064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Gunstige commensalen (oude vrienden)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2285" y="2179636"/>
            <a:ext cx="3566160" cy="82296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Minder astma bij: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3255" y="2967788"/>
            <a:ext cx="5124451" cy="3341572"/>
          </a:xfrm>
        </p:spPr>
        <p:txBody>
          <a:bodyPr>
            <a:noAutofit/>
          </a:bodyPr>
          <a:lstStyle/>
          <a:p>
            <a:r>
              <a:rPr lang="nl-NL" sz="2400" dirty="0"/>
              <a:t>- opgroeien op een boerderij (stallucht/boerderijmelk)</a:t>
            </a:r>
          </a:p>
          <a:p>
            <a:r>
              <a:rPr lang="nl-NL" sz="2400" dirty="0"/>
              <a:t>- gezonde voeding – groenten &amp; fruit (veel verschillende commensalen)</a:t>
            </a:r>
          </a:p>
          <a:p>
            <a:r>
              <a:rPr lang="nl-NL" sz="2400" dirty="0"/>
              <a:t>- wormparasieten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Herstellen van commensalen</a:t>
            </a:r>
            <a:endParaRPr lang="nl-NL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2_Lukas-St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/>
          <a:stretch>
            <a:fillRect/>
          </a:stretch>
        </p:blipFill>
        <p:spPr bwMode="auto">
          <a:xfrm>
            <a:off x="6972301" y="1834652"/>
            <a:ext cx="3000130" cy="26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Maria\My Documents\My Pictures\Picture\Picture 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26280" r="13586"/>
          <a:stretch/>
        </p:blipFill>
        <p:spPr bwMode="auto">
          <a:xfrm>
            <a:off x="6972301" y="4545235"/>
            <a:ext cx="3000130" cy="20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Afbeeldingsresultaat voor Boerderijmelk">
            <a:extLst>
              <a:ext uri="{FF2B5EF4-FFF2-40B4-BE49-F238E27FC236}">
                <a16:creationId xmlns:a16="http://schemas.microsoft.com/office/drawing/2014/main" id="{EBC918A5-B0A0-4229-B1BA-D10069DE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77" y="1834652"/>
            <a:ext cx="1607302" cy="11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groente en fruit">
            <a:extLst>
              <a:ext uri="{FF2B5EF4-FFF2-40B4-BE49-F238E27FC236}">
                <a16:creationId xmlns:a16="http://schemas.microsoft.com/office/drawing/2014/main" id="{E7EDD294-E00D-42A0-9331-89F79327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954" y="3564574"/>
            <a:ext cx="1924547" cy="9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wormen bij mensen">
            <a:extLst>
              <a:ext uri="{FF2B5EF4-FFF2-40B4-BE49-F238E27FC236}">
                <a16:creationId xmlns:a16="http://schemas.microsoft.com/office/drawing/2014/main" id="{ED109B6D-4D55-4438-9870-31CB81DC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954" y="5161543"/>
            <a:ext cx="1952070" cy="11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89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werkt</a:t>
            </a:r>
            <a:r>
              <a:rPr lang="en-US" dirty="0"/>
              <a:t> het?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microorganismen</a:t>
            </a:r>
            <a:br>
              <a:rPr lang="en-US" dirty="0"/>
            </a:br>
            <a:r>
              <a:rPr lang="en-US" dirty="0"/>
              <a:t>het </a:t>
            </a:r>
            <a:r>
              <a:rPr lang="en-US" dirty="0" err="1"/>
              <a:t>afweersysteem</a:t>
            </a:r>
            <a:r>
              <a:rPr lang="en-US" dirty="0"/>
              <a:t> </a:t>
            </a:r>
            <a:r>
              <a:rPr lang="en-US" dirty="0" err="1"/>
              <a:t>beinvloeden</a:t>
            </a:r>
            <a:endParaRPr lang="en-US" dirty="0"/>
          </a:p>
        </p:txBody>
      </p:sp>
      <p:pic>
        <p:nvPicPr>
          <p:cNvPr id="9218" name="Picture 2" descr="https://encrypted-tbn2.gstatic.com/images?q=tbn:ANd9GcQtBVQz5dpOX4K2i48rHOePLHBuP-29NX0m9bcHnf-PnCC588VR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81" y="259180"/>
            <a:ext cx="3210928" cy="40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1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moet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vroeg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zijn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7298" y="2179636"/>
            <a:ext cx="3566160" cy="82296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Laatste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fase</a:t>
            </a:r>
            <a:r>
              <a:rPr lang="en-US" dirty="0">
                <a:solidFill>
                  <a:srgbClr val="7030A0"/>
                </a:solidFill>
              </a:rPr>
              <a:t> van de </a:t>
            </a:r>
            <a:r>
              <a:rPr lang="en-US" dirty="0" err="1">
                <a:solidFill>
                  <a:srgbClr val="7030A0"/>
                </a:solidFill>
              </a:rPr>
              <a:t>zwangerschap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reddingcreativeportraits.files.wordpress.com/2011/02/courtney-belly.jpg?w=620&amp;h=3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6" r="2368" b="5505"/>
          <a:stretch/>
        </p:blipFill>
        <p:spPr bwMode="auto">
          <a:xfrm>
            <a:off x="2310955" y="3075176"/>
            <a:ext cx="3102659" cy="30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6070261" y="2181908"/>
            <a:ext cx="3874407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7030A0"/>
                </a:solidFill>
              </a:rPr>
              <a:t>Eerste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levensjaren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lijken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cruciaal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Afbeeldingsresultaat voor kruipende peuters buiten">
            <a:extLst>
              <a:ext uri="{FF2B5EF4-FFF2-40B4-BE49-F238E27FC236}">
                <a16:creationId xmlns:a16="http://schemas.microsoft.com/office/drawing/2014/main" id="{5360256F-7BCF-446D-A20C-67EF015E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49" y="28692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kruipende peuters buiten">
            <a:extLst>
              <a:ext uri="{FF2B5EF4-FFF2-40B4-BE49-F238E27FC236}">
                <a16:creationId xmlns:a16="http://schemas.microsoft.com/office/drawing/2014/main" id="{704A214E-9E38-46CD-ABB4-01681B5F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48" y="46122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0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04095A-CE68-4A5F-BC71-9E8EBD1C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afweersysteem Trainen</a:t>
            </a:r>
          </a:p>
        </p:txBody>
      </p:sp>
      <p:pic>
        <p:nvPicPr>
          <p:cNvPr id="3074" name="Picture 2" descr="Afbeeldingsresultaat voor baby">
            <a:extLst>
              <a:ext uri="{FF2B5EF4-FFF2-40B4-BE49-F238E27FC236}">
                <a16:creationId xmlns:a16="http://schemas.microsoft.com/office/drawing/2014/main" id="{505EC3D3-9350-449A-A698-F6708FD2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40" y="242380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1C0A3F4-EA66-4A72-87F6-57C4259D2935}"/>
              </a:ext>
            </a:extLst>
          </p:cNvPr>
          <p:cNvSpPr txBox="1"/>
          <p:nvPr/>
        </p:nvSpPr>
        <p:spPr>
          <a:xfrm>
            <a:off x="496957" y="4770782"/>
            <a:ext cx="540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Afweersysteem van de pasgeboren baby is blanco.</a:t>
            </a:r>
          </a:p>
          <a:p>
            <a:r>
              <a:rPr lang="nl-NL" dirty="0"/>
              <a:t>Het moet alles leren: ‘oefenen’ is de beste leerschool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805F6C-098D-41F4-8155-5BEEFDAE624C}"/>
              </a:ext>
            </a:extLst>
          </p:cNvPr>
          <p:cNvSpPr txBox="1"/>
          <p:nvPr/>
        </p:nvSpPr>
        <p:spPr>
          <a:xfrm>
            <a:off x="6395385" y="4770782"/>
            <a:ext cx="529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Eerste maanden nog bescherming door de afweer van de moeder:</a:t>
            </a:r>
          </a:p>
          <a:p>
            <a:endParaRPr lang="nl-NL" dirty="0"/>
          </a:p>
          <a:p>
            <a:r>
              <a:rPr lang="nl-NL" dirty="0"/>
              <a:t>- Antilichamen bij de geboorte </a:t>
            </a:r>
            <a:br>
              <a:rPr lang="nl-NL" dirty="0"/>
            </a:br>
            <a:r>
              <a:rPr lang="nl-NL" dirty="0"/>
              <a:t>- Via de borstvoeding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09CD661-FF93-47C2-B3FF-853E7DC26463}"/>
              </a:ext>
            </a:extLst>
          </p:cNvPr>
          <p:cNvCxnSpPr/>
          <p:nvPr/>
        </p:nvCxnSpPr>
        <p:spPr>
          <a:xfrm>
            <a:off x="6685280" y="2097088"/>
            <a:ext cx="0" cy="204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00E53CF-F436-49C6-82F7-AF13689BBFC7}"/>
              </a:ext>
            </a:extLst>
          </p:cNvPr>
          <p:cNvCxnSpPr/>
          <p:nvPr/>
        </p:nvCxnSpPr>
        <p:spPr>
          <a:xfrm>
            <a:off x="6672471" y="4154557"/>
            <a:ext cx="32500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og 10">
            <a:extLst>
              <a:ext uri="{FF2B5EF4-FFF2-40B4-BE49-F238E27FC236}">
                <a16:creationId xmlns:a16="http://schemas.microsoft.com/office/drawing/2014/main" id="{00FA09B2-FBF5-42DE-B559-7D329620F802}"/>
              </a:ext>
            </a:extLst>
          </p:cNvPr>
          <p:cNvSpPr/>
          <p:nvPr/>
        </p:nvSpPr>
        <p:spPr>
          <a:xfrm rot="10800000">
            <a:off x="6831497" y="605626"/>
            <a:ext cx="4515469" cy="3498573"/>
          </a:xfrm>
          <a:prstGeom prst="arc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Boog 13">
            <a:extLst>
              <a:ext uri="{FF2B5EF4-FFF2-40B4-BE49-F238E27FC236}">
                <a16:creationId xmlns:a16="http://schemas.microsoft.com/office/drawing/2014/main" id="{E4FC25A2-9A32-487F-81F1-EEC1E08BE004}"/>
              </a:ext>
            </a:extLst>
          </p:cNvPr>
          <p:cNvSpPr/>
          <p:nvPr/>
        </p:nvSpPr>
        <p:spPr>
          <a:xfrm rot="10800000" flipH="1">
            <a:off x="5443335" y="705678"/>
            <a:ext cx="4515469" cy="3391895"/>
          </a:xfrm>
          <a:prstGeom prst="arc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BFA9B68-D370-4C2E-91B7-65ACC7384FFD}"/>
              </a:ext>
            </a:extLst>
          </p:cNvPr>
          <p:cNvSpPr txBox="1"/>
          <p:nvPr/>
        </p:nvSpPr>
        <p:spPr>
          <a:xfrm>
            <a:off x="6448966" y="411586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Dag 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DE70837-D575-48ED-B314-7E3B5ECC0F37}"/>
              </a:ext>
            </a:extLst>
          </p:cNvPr>
          <p:cNvSpPr txBox="1"/>
          <p:nvPr/>
        </p:nvSpPr>
        <p:spPr>
          <a:xfrm>
            <a:off x="7755392" y="411586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 maanden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438C4D8-81B1-48F9-86F9-4C4627BAAE2E}"/>
              </a:ext>
            </a:extLst>
          </p:cNvPr>
          <p:cNvSpPr txBox="1"/>
          <p:nvPr/>
        </p:nvSpPr>
        <p:spPr>
          <a:xfrm>
            <a:off x="9358905" y="411586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 jaar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09DA61A-BF1F-42F1-BF7C-C1749ECB876D}"/>
              </a:ext>
            </a:extLst>
          </p:cNvPr>
          <p:cNvCxnSpPr/>
          <p:nvPr/>
        </p:nvCxnSpPr>
        <p:spPr>
          <a:xfrm>
            <a:off x="6861460" y="4097573"/>
            <a:ext cx="0" cy="56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D36DE1C4-8D8A-4F1E-A2D4-799036004416}"/>
              </a:ext>
            </a:extLst>
          </p:cNvPr>
          <p:cNvCxnSpPr/>
          <p:nvPr/>
        </p:nvCxnSpPr>
        <p:spPr>
          <a:xfrm>
            <a:off x="8385458" y="4100888"/>
            <a:ext cx="0" cy="56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4D1492C0-658A-4899-B6C4-D81A166F2B16}"/>
              </a:ext>
            </a:extLst>
          </p:cNvPr>
          <p:cNvCxnSpPr/>
          <p:nvPr/>
        </p:nvCxnSpPr>
        <p:spPr>
          <a:xfrm>
            <a:off x="9621224" y="4084325"/>
            <a:ext cx="0" cy="569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A8490C5C-2D1B-4257-8E33-36B1C84E2577}"/>
              </a:ext>
            </a:extLst>
          </p:cNvPr>
          <p:cNvSpPr txBox="1"/>
          <p:nvPr/>
        </p:nvSpPr>
        <p:spPr>
          <a:xfrm>
            <a:off x="6612840" y="1956668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Immuniteit </a:t>
            </a:r>
            <a:br>
              <a:rPr lang="nl-NL" dirty="0"/>
            </a:br>
            <a:r>
              <a:rPr lang="nl-NL" dirty="0"/>
              <a:t>v/d moeder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84ED05F-FF89-4788-803E-81A2FF85ED87}"/>
              </a:ext>
            </a:extLst>
          </p:cNvPr>
          <p:cNvSpPr txBox="1"/>
          <p:nvPr/>
        </p:nvSpPr>
        <p:spPr>
          <a:xfrm>
            <a:off x="9528314" y="1950043"/>
            <a:ext cx="115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Immuniteit </a:t>
            </a:r>
            <a:br>
              <a:rPr lang="nl-NL" dirty="0"/>
            </a:br>
            <a:r>
              <a:rPr lang="nl-NL" dirty="0"/>
              <a:t>v/h kind</a:t>
            </a:r>
          </a:p>
        </p:txBody>
      </p:sp>
    </p:spTree>
    <p:extLst>
      <p:ext uri="{BB962C8B-B14F-4D97-AF65-F5344CB8AC3E}">
        <p14:creationId xmlns:p14="http://schemas.microsoft.com/office/powerpoint/2010/main" val="3741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7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Astma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Ontsteking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In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longen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4899" y="1770846"/>
            <a:ext cx="3566160" cy="822960"/>
          </a:xfrm>
        </p:spPr>
        <p:txBody>
          <a:bodyPr>
            <a:normAutofit fontScale="92500"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Astma bij kinderen</a:t>
            </a:r>
          </a:p>
        </p:txBody>
      </p:sp>
      <p:sp>
        <p:nvSpPr>
          <p:cNvPr id="16" name="Tijdelijke aanduiding voor inhoud 15"/>
          <p:cNvSpPr>
            <a:spLocks noGrp="1"/>
          </p:cNvSpPr>
          <p:nvPr>
            <p:ph sz="half" idx="2"/>
          </p:nvPr>
        </p:nvSpPr>
        <p:spPr>
          <a:xfrm>
            <a:off x="7328424" y="2645058"/>
            <a:ext cx="4379872" cy="3698123"/>
          </a:xfrm>
        </p:spPr>
        <p:txBody>
          <a:bodyPr>
            <a:noAutofit/>
          </a:bodyPr>
          <a:lstStyle/>
          <a:p>
            <a:r>
              <a:rPr lang="nl-NL" sz="2800" dirty="0"/>
              <a:t>- Ontsteking in de longen</a:t>
            </a:r>
          </a:p>
          <a:p>
            <a:r>
              <a:rPr lang="nl-NL" sz="2800" dirty="0"/>
              <a:t>- Prikkels: </a:t>
            </a:r>
          </a:p>
          <a:p>
            <a:pPr lvl="1"/>
            <a:r>
              <a:rPr lang="nl-NL" sz="2000" dirty="0"/>
              <a:t>Allergische stoffen en/of</a:t>
            </a:r>
          </a:p>
          <a:p>
            <a:pPr lvl="1"/>
            <a:r>
              <a:rPr lang="nl-NL" sz="2000" dirty="0"/>
              <a:t>Virale infecties in de longen</a:t>
            </a:r>
          </a:p>
          <a:p>
            <a:pPr lvl="1"/>
            <a:r>
              <a:rPr lang="nl-NL" sz="2000" dirty="0"/>
              <a:t>Roken</a:t>
            </a:r>
          </a:p>
          <a:p>
            <a:pPr lvl="1"/>
            <a:r>
              <a:rPr lang="nl-NL" sz="2000" dirty="0"/>
              <a:t>Luchtverontreiniging</a:t>
            </a:r>
          </a:p>
          <a:p>
            <a:r>
              <a:rPr lang="nl-NL" sz="2800" dirty="0"/>
              <a:t>- betrokken factoren:</a:t>
            </a:r>
          </a:p>
          <a:p>
            <a:pPr lvl="1"/>
            <a:r>
              <a:rPr lang="nl-NL" sz="2000" dirty="0"/>
              <a:t>Witte bloedcellen (afweersysteem)</a:t>
            </a:r>
          </a:p>
          <a:p>
            <a:pPr lvl="1"/>
            <a:r>
              <a:rPr lang="nl-NL" sz="2000" dirty="0"/>
              <a:t>Cellen van de </a:t>
            </a:r>
            <a:r>
              <a:rPr lang="nl-NL" sz="2000" dirty="0" err="1"/>
              <a:t>longlaag</a:t>
            </a:r>
            <a:r>
              <a:rPr lang="nl-NL" sz="2000" dirty="0"/>
              <a:t>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362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362200" y="1825625"/>
            <a:ext cx="51816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146" name="Picture 2" descr="Afbeeldingsresultaat voor ontsteking astma">
            <a:extLst>
              <a:ext uri="{FF2B5EF4-FFF2-40B4-BE49-F238E27FC236}">
                <a16:creationId xmlns:a16="http://schemas.microsoft.com/office/drawing/2014/main" id="{4AE81941-BA68-44AC-9509-C6D4C127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3" y="2640950"/>
            <a:ext cx="6873800" cy="32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B81E02BC-A2AD-4BD4-A34D-948205C0289D}"/>
              </a:ext>
            </a:extLst>
          </p:cNvPr>
          <p:cNvSpPr/>
          <p:nvPr/>
        </p:nvSpPr>
        <p:spPr>
          <a:xfrm>
            <a:off x="6096000" y="4323522"/>
            <a:ext cx="821635" cy="10137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81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53893-EB3B-4721-9EB2-58728D51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95" y="585216"/>
            <a:ext cx="9724196" cy="1499616"/>
          </a:xfrm>
        </p:spPr>
        <p:txBody>
          <a:bodyPr/>
          <a:lstStyle/>
          <a:p>
            <a:r>
              <a:rPr lang="nl-NL" dirty="0"/>
              <a:t>Bescherming door het afweersysteem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D5AD6-294A-4211-8FCD-37969BFF7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7817" y="1969167"/>
            <a:ext cx="9724196" cy="822960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Onderscheid ‘eigen’ en lichaamsvreemd </a:t>
            </a:r>
            <a:r>
              <a:rPr lang="nl-NL" sz="2800" dirty="0">
                <a:solidFill>
                  <a:schemeClr val="accent1"/>
                </a:solidFill>
                <a:sym typeface="Wingdings" panose="05000000000000000000" pitchFamily="2" charset="2"/>
              </a:rPr>
              <a:t> herkennen van gevaar</a:t>
            </a:r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Afbeeldingsresultaat voor cel en microorganisme">
            <a:extLst>
              <a:ext uri="{FF2B5EF4-FFF2-40B4-BE49-F238E27FC236}">
                <a16:creationId xmlns:a16="http://schemas.microsoft.com/office/drawing/2014/main" id="{6ED20C50-A0B7-4AFB-B2A1-101F8A51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32" y="32701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fweercellen">
            <a:extLst>
              <a:ext uri="{FF2B5EF4-FFF2-40B4-BE49-F238E27FC236}">
                <a16:creationId xmlns:a16="http://schemas.microsoft.com/office/drawing/2014/main" id="{8C866CCD-A00D-40C9-A4B7-C63B9999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9379" y="3498780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8A7DCF9-4367-45A4-8D0C-47C4B85B6822}"/>
              </a:ext>
            </a:extLst>
          </p:cNvPr>
          <p:cNvSpPr txBox="1"/>
          <p:nvPr/>
        </p:nvSpPr>
        <p:spPr>
          <a:xfrm>
            <a:off x="3074507" y="5784576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Afweercellen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16F29ED-E6E7-424B-AC5D-1D470C418362}"/>
              </a:ext>
            </a:extLst>
          </p:cNvPr>
          <p:cNvSpPr txBox="1"/>
          <p:nvPr/>
        </p:nvSpPr>
        <p:spPr>
          <a:xfrm>
            <a:off x="7272130" y="5779537"/>
            <a:ext cx="215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Potentiele </a:t>
            </a:r>
            <a:br>
              <a:rPr lang="nl-NL" dirty="0"/>
            </a:br>
            <a:r>
              <a:rPr lang="nl-NL" dirty="0" err="1"/>
              <a:t>ziektenverwekkers</a:t>
            </a:r>
            <a:endParaRPr lang="nl-NL" dirty="0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717A23A0-EB29-450C-8998-D79657CEFD5B}"/>
              </a:ext>
            </a:extLst>
          </p:cNvPr>
          <p:cNvSpPr/>
          <p:nvPr/>
        </p:nvSpPr>
        <p:spPr>
          <a:xfrm>
            <a:off x="4953003" y="4134679"/>
            <a:ext cx="1659835" cy="566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64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F5813A17-0E4A-463F-A29A-48B3257F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Overdreven reacties afweersysteem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BE05108-C3B5-46CA-A725-D86C7E6EC132}"/>
              </a:ext>
            </a:extLst>
          </p:cNvPr>
          <p:cNvSpPr txBox="1">
            <a:spLocks/>
          </p:cNvSpPr>
          <p:nvPr/>
        </p:nvSpPr>
        <p:spPr>
          <a:xfrm>
            <a:off x="248481" y="1744091"/>
            <a:ext cx="11981415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 fontScale="925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chemeClr val="accent1"/>
                </a:solidFill>
              </a:rPr>
              <a:t>Niet elk lichaamsvreemd is gevaarlijk: Onderscheid onschuldig </a:t>
            </a:r>
            <a:r>
              <a:rPr lang="nl-NL" sz="3200" dirty="0" err="1">
                <a:solidFill>
                  <a:schemeClr val="accent1"/>
                </a:solidFill>
              </a:rPr>
              <a:t>vs</a:t>
            </a:r>
            <a:r>
              <a:rPr lang="nl-NL" sz="3200" dirty="0">
                <a:solidFill>
                  <a:schemeClr val="accent1"/>
                </a:solidFill>
              </a:rPr>
              <a:t> gevaarlijk</a:t>
            </a:r>
          </a:p>
        </p:txBody>
      </p:sp>
      <p:pic>
        <p:nvPicPr>
          <p:cNvPr id="8" name="Picture 8" descr="Afbeeldingsresultaat voor darmflora">
            <a:extLst>
              <a:ext uri="{FF2B5EF4-FFF2-40B4-BE49-F238E27FC236}">
                <a16:creationId xmlns:a16="http://schemas.microsoft.com/office/drawing/2014/main" id="{09FC01E4-8353-4EEF-8D75-27E5CB68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16" y="4053272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fbeeldingsresultaat voor virus">
            <a:extLst>
              <a:ext uri="{FF2B5EF4-FFF2-40B4-BE49-F238E27FC236}">
                <a16:creationId xmlns:a16="http://schemas.microsoft.com/office/drawing/2014/main" id="{292DD8FF-B4A3-43AB-B6C1-FC55C22B4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49"/>
          <a:stretch/>
        </p:blipFill>
        <p:spPr bwMode="auto">
          <a:xfrm>
            <a:off x="1947015" y="2895633"/>
            <a:ext cx="3021990" cy="106673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45ECCA2-F727-4EC2-A5C1-BAF4BCA2768D}"/>
              </a:ext>
            </a:extLst>
          </p:cNvPr>
          <p:cNvSpPr txBox="1"/>
          <p:nvPr/>
        </p:nvSpPr>
        <p:spPr>
          <a:xfrm>
            <a:off x="4166340" y="4897306"/>
            <a:ext cx="34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Darmflora is onschuldig: tolerantie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7FC3D81-B3DB-4B72-BF60-F1F9DBE360DB}"/>
              </a:ext>
            </a:extLst>
          </p:cNvPr>
          <p:cNvSpPr txBox="1"/>
          <p:nvPr/>
        </p:nvSpPr>
        <p:spPr>
          <a:xfrm>
            <a:off x="5012786" y="3165468"/>
            <a:ext cx="19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Gevaar: aanvallen!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36F707D-2FDC-4C63-9383-F2F341D11024}"/>
              </a:ext>
            </a:extLst>
          </p:cNvPr>
          <p:cNvSpPr txBox="1"/>
          <p:nvPr/>
        </p:nvSpPr>
        <p:spPr>
          <a:xfrm>
            <a:off x="1718418" y="5922281"/>
            <a:ext cx="571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Diverse samenstelling geeft veel ‘oefenstof’</a:t>
            </a:r>
          </a:p>
          <a:p>
            <a:pPr algn="ctr"/>
            <a:r>
              <a:rPr lang="nl-NL" dirty="0"/>
              <a:t>Actieve signalen (moleculen) om tolerantie op te wekken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9D9ACADE-8195-4265-9BAE-ABAE3B292DC4}"/>
              </a:ext>
            </a:extLst>
          </p:cNvPr>
          <p:cNvSpPr/>
          <p:nvPr/>
        </p:nvSpPr>
        <p:spPr>
          <a:xfrm>
            <a:off x="1822174" y="2653748"/>
            <a:ext cx="5685182" cy="13995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01040EAA-773B-400D-A65F-D5BFA00E295A}"/>
              </a:ext>
            </a:extLst>
          </p:cNvPr>
          <p:cNvSpPr/>
          <p:nvPr/>
        </p:nvSpPr>
        <p:spPr>
          <a:xfrm>
            <a:off x="1788974" y="4124906"/>
            <a:ext cx="5718383" cy="2443706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Afbeeldingsresultaat voor allergie huidtest">
            <a:extLst>
              <a:ext uri="{FF2B5EF4-FFF2-40B4-BE49-F238E27FC236}">
                <a16:creationId xmlns:a16="http://schemas.microsoft.com/office/drawing/2014/main" id="{7E6EC930-BC1A-4FAE-B75E-0E4256F7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79" y="4407465"/>
            <a:ext cx="2854702" cy="18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0721B9D-769A-4144-BB2A-9D3D841D29CB}"/>
              </a:ext>
            </a:extLst>
          </p:cNvPr>
          <p:cNvSpPr txBox="1"/>
          <p:nvPr/>
        </p:nvSpPr>
        <p:spPr>
          <a:xfrm>
            <a:off x="7873304" y="2850197"/>
            <a:ext cx="2397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Allergische stof is </a:t>
            </a:r>
            <a:br>
              <a:rPr lang="nl-NL" sz="2400" dirty="0"/>
            </a:br>
            <a:r>
              <a:rPr lang="nl-NL" sz="2400" dirty="0"/>
              <a:t>lichaamsvreemd </a:t>
            </a:r>
            <a:br>
              <a:rPr lang="nl-NL" sz="2400" dirty="0"/>
            </a:br>
            <a:r>
              <a:rPr lang="nl-NL" sz="2400" dirty="0"/>
              <a:t>maar onschuldig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4A7FB7B7-5EA1-428A-844A-F98FD09EB069}"/>
              </a:ext>
            </a:extLst>
          </p:cNvPr>
          <p:cNvSpPr/>
          <p:nvPr/>
        </p:nvSpPr>
        <p:spPr>
          <a:xfrm>
            <a:off x="7584526" y="2653749"/>
            <a:ext cx="2923463" cy="3914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1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6B0B9-605D-4B69-9515-0163B938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Brede aanpak noodzakelijk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57F273-0D19-4D4E-92D4-1AAC52F9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7010"/>
            <a:ext cx="9144000" cy="51409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85477" y="2594709"/>
            <a:ext cx="0" cy="762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9550" y="2152134"/>
            <a:ext cx="12031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Versterken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133" y="1863636"/>
            <a:ext cx="351269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Bescherming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virale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luchtweginfecties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Geen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reactie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op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allergische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stoffen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GEEN ASTMA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86518" y="2336800"/>
            <a:ext cx="28229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2B78682-E6B3-48B0-A24F-AF3B91E72AC4" descr="cid:2387EEDA-68BF-4726-B5AE-362CC34A9D36@home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183" y="121414"/>
            <a:ext cx="1041103" cy="8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7C542D-0A5C-4FF0-A701-B7F561128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71" y="121414"/>
            <a:ext cx="921259" cy="8133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F07FD0-5F03-4D21-B897-429D339B6183}"/>
              </a:ext>
            </a:extLst>
          </p:cNvPr>
          <p:cNvSpPr txBox="1"/>
          <p:nvPr/>
        </p:nvSpPr>
        <p:spPr>
          <a:xfrm>
            <a:off x="2141163" y="4955390"/>
            <a:ext cx="154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accent1"/>
                </a:solidFill>
              </a:rPr>
              <a:t>TOLERANTIE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0DB5E88-6CD3-40E2-9247-C7A6A6EEA764}"/>
              </a:ext>
            </a:extLst>
          </p:cNvPr>
          <p:cNvSpPr/>
          <p:nvPr/>
        </p:nvSpPr>
        <p:spPr>
          <a:xfrm>
            <a:off x="2061651" y="4164499"/>
            <a:ext cx="1745027" cy="1361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2B389D9-A40D-4FF3-AE41-9DD973987FFB}"/>
              </a:ext>
            </a:extLst>
          </p:cNvPr>
          <p:cNvSpPr/>
          <p:nvPr/>
        </p:nvSpPr>
        <p:spPr>
          <a:xfrm>
            <a:off x="8664798" y="4740965"/>
            <a:ext cx="1890559" cy="618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4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5C0188-7C42-4A08-9628-51B7732FF1A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endParaRPr lang="nl-N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3450569-9A52-423B-8003-71D46A5CD528}"/>
              </a:ext>
            </a:extLst>
          </p:cNvPr>
          <p:cNvSpPr txBox="1">
            <a:spLocks/>
          </p:cNvSpPr>
          <p:nvPr/>
        </p:nvSpPr>
        <p:spPr>
          <a:xfrm>
            <a:off x="846263" y="453616"/>
            <a:ext cx="9144000" cy="67056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PEPTALK –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voor </a:t>
            </a:r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atiënten </a:t>
            </a:r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ersoneel</a:t>
            </a:r>
          </a:p>
          <a:p>
            <a:r>
              <a:rPr lang="nl-NL" sz="4400" dirty="0">
                <a:solidFill>
                  <a:schemeClr val="accent1">
                    <a:lumMod val="75000"/>
                  </a:schemeClr>
                </a:solidFill>
              </a:rPr>
              <a:t>Een Pleister voor het Hart?</a:t>
            </a: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Het grote aantal spreekwoorden illustreert dat het kloppende hart het meest spraakmakende orgaan is van het menselijk lichaam. 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Helaas herstelt het hart slecht na schade en zijn er niet genoeg harten beschikbaar om aan de vraag van transplantatie te voldoen. 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 moeten dus iets anders bedenken om hartfalen te voorkomen. </a:t>
            </a:r>
            <a:br>
              <a:rPr lang="nl-NL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Daarom willen we een pleister maken om het hart te repareren.</a:t>
            </a:r>
          </a:p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Professor Marie José </a:t>
            </a:r>
            <a:r>
              <a:rPr lang="nl-NL" b="1" dirty="0" err="1">
                <a:solidFill>
                  <a:schemeClr val="accent1">
                    <a:lumMod val="75000"/>
                  </a:schemeClr>
                </a:solidFill>
              </a:rPr>
              <a:t>Goumans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legt het uit op 12 december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DC99C09-74B3-490D-A8DA-692C0C3925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8132" y="3069557"/>
            <a:ext cx="3161999" cy="28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astma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610600" y="4970895"/>
            <a:ext cx="3200400" cy="1463040"/>
          </a:xfrm>
        </p:spPr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veranderd</a:t>
            </a:r>
            <a:r>
              <a:rPr lang="en-US" dirty="0"/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B5CAA5-7B51-4642-9CEA-B0C782CD9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57" y="0"/>
            <a:ext cx="7424086" cy="4572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EBCE080-2F06-40A6-B747-2234E1D2EDA2}"/>
              </a:ext>
            </a:extLst>
          </p:cNvPr>
          <p:cNvSpPr txBox="1"/>
          <p:nvPr/>
        </p:nvSpPr>
        <p:spPr>
          <a:xfrm>
            <a:off x="9263634" y="4202668"/>
            <a:ext cx="292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Global </a:t>
            </a:r>
            <a:r>
              <a:rPr lang="nl-NL" dirty="0" err="1"/>
              <a:t>Asthma</a:t>
            </a:r>
            <a:r>
              <a:rPr lang="nl-NL" dirty="0"/>
              <a:t> Report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73" y="471509"/>
            <a:ext cx="7325278" cy="1737360"/>
          </a:xfrm>
        </p:spPr>
        <p:txBody>
          <a:bodyPr/>
          <a:lstStyle/>
          <a:p>
            <a:r>
              <a:rPr lang="en-US" dirty="0" err="1"/>
              <a:t>Verandering</a:t>
            </a:r>
            <a:r>
              <a:rPr lang="en-US" dirty="0"/>
              <a:t> in </a:t>
            </a:r>
            <a:r>
              <a:rPr lang="en-US" dirty="0" err="1"/>
              <a:t>Levensstijl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14" y="2345563"/>
            <a:ext cx="3771802" cy="37622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itchFamily="2" charset="2"/>
              </a:rPr>
              <a:t>Verstedelijking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Luchtverontreiniging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Huisvesting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Persoonlijke</a:t>
            </a:r>
            <a:r>
              <a:rPr lang="en-US" sz="2400" dirty="0"/>
              <a:t> Hygiene</a:t>
            </a: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itchFamily="2" charset="2"/>
              </a:rPr>
              <a:t>Voedsel</a:t>
            </a: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itchFamily="2" charset="2"/>
              </a:rPr>
              <a:t>Beweging</a:t>
            </a: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Geneeskunde</a:t>
            </a:r>
            <a:r>
              <a:rPr lang="en-US" sz="2400" dirty="0"/>
              <a:t>: </a:t>
            </a:r>
            <a:r>
              <a:rPr lang="nl-NL" sz="2400" dirty="0">
                <a:cs typeface="Calibri" panose="020F0502020204030204" pitchFamily="34" charset="0"/>
                <a:sym typeface="Wingdings" panose="05000000000000000000" pitchFamily="2" charset="2"/>
              </a:rPr>
              <a:t>voorkomen/ behandelen van infecties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10363198" y="191242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platteland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638112" y="522633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stad</a:t>
            </a:r>
          </a:p>
        </p:txBody>
      </p:sp>
      <p:pic>
        <p:nvPicPr>
          <p:cNvPr id="14" name="Afbeelding 13" descr="Afbeelding met boom, buiten, zoogdier, grond&#10;&#10;Beschrijving is gegenereerd met zeer hoge betrouwbaarheid">
            <a:extLst>
              <a:ext uri="{FF2B5EF4-FFF2-40B4-BE49-F238E27FC236}">
                <a16:creationId xmlns:a16="http://schemas.microsoft.com/office/drawing/2014/main" id="{9CBCC579-0CDD-4B5A-B156-87D8512D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9000"/>
            <a:ext cx="3072130" cy="14986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D11447B-4A5A-4068-AD82-63E9A957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66" y="406401"/>
            <a:ext cx="3072130" cy="1724855"/>
          </a:xfrm>
          <a:prstGeom prst="rect">
            <a:avLst/>
          </a:prstGeom>
        </p:spPr>
      </p:pic>
      <p:sp>
        <p:nvSpPr>
          <p:cNvPr id="16" name="Pijl: omlaag 15">
            <a:extLst>
              <a:ext uri="{FF2B5EF4-FFF2-40B4-BE49-F238E27FC236}">
                <a16:creationId xmlns:a16="http://schemas.microsoft.com/office/drawing/2014/main" id="{B2FA6E7F-A038-4817-8E9A-A17ECA9ABC7A}"/>
              </a:ext>
            </a:extLst>
          </p:cNvPr>
          <p:cNvSpPr/>
          <p:nvPr/>
        </p:nvSpPr>
        <p:spPr>
          <a:xfrm>
            <a:off x="8394065" y="38100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Afbeelding met gebouw, buiten, lucht, stad&#10;&#10;Beschrijving is gegenereerd met zeer hoge betrouwbaarheid">
            <a:extLst>
              <a:ext uri="{FF2B5EF4-FFF2-40B4-BE49-F238E27FC236}">
                <a16:creationId xmlns:a16="http://schemas.microsoft.com/office/drawing/2014/main" id="{40FB8D90-4449-4BBA-ADEB-F0B3F6DB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92" y="4720258"/>
            <a:ext cx="3089941" cy="19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50" y="597472"/>
            <a:ext cx="7290054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cs typeface="Calibri Light" panose="020F0302020204030204" pitchFamily="34" charset="0"/>
              </a:rPr>
              <a:t>Hygiene hypothesis (1989)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759" y="3392488"/>
            <a:ext cx="2619375" cy="1743075"/>
          </a:xfrm>
          <a:prstGeom prst="rect">
            <a:avLst/>
          </a:prstGeom>
        </p:spPr>
      </p:pic>
      <p:pic>
        <p:nvPicPr>
          <p:cNvPr id="5122" name="Picture 2" descr="Afbeeldingsresultaat voor hygiene hypothesis david strachan">
            <a:extLst>
              <a:ext uri="{FF2B5EF4-FFF2-40B4-BE49-F238E27FC236}">
                <a16:creationId xmlns:a16="http://schemas.microsoft.com/office/drawing/2014/main" id="{30E31334-FB2C-4715-B786-7D0C211B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85" y="88827"/>
            <a:ext cx="1599092" cy="19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2446EB3-3BCC-41EB-93FC-8ADF3D865671}"/>
              </a:ext>
            </a:extLst>
          </p:cNvPr>
          <p:cNvSpPr txBox="1"/>
          <p:nvPr/>
        </p:nvSpPr>
        <p:spPr>
          <a:xfrm>
            <a:off x="10463774" y="2007737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David </a:t>
            </a:r>
            <a:r>
              <a:rPr lang="nl-NL" dirty="0" err="1"/>
              <a:t>Strachan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75FBEA0-553F-4E9B-A13E-70CFED9DDCCD}"/>
              </a:ext>
            </a:extLst>
          </p:cNvPr>
          <p:cNvSpPr txBox="1"/>
          <p:nvPr/>
        </p:nvSpPr>
        <p:spPr>
          <a:xfrm>
            <a:off x="7902549" y="2436252"/>
            <a:ext cx="2237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</a:rPr>
              <a:t>Familiegrootte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C662E6F-C3A2-45E1-9819-9BA951C64CA4}"/>
              </a:ext>
            </a:extLst>
          </p:cNvPr>
          <p:cNvSpPr txBox="1"/>
          <p:nvPr/>
        </p:nvSpPr>
        <p:spPr>
          <a:xfrm>
            <a:off x="6240463" y="4703803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Minder broertjes/zusjes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51E78AD6-7A5A-4FBA-8356-DAE5117A4075}"/>
              </a:ext>
            </a:extLst>
          </p:cNvPr>
          <p:cNvGrpSpPr/>
          <p:nvPr/>
        </p:nvGrpSpPr>
        <p:grpSpPr>
          <a:xfrm>
            <a:off x="82529" y="2504670"/>
            <a:ext cx="5903040" cy="3733959"/>
            <a:chOff x="316210" y="3378723"/>
            <a:chExt cx="4629798" cy="2853056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17C8AB47-0EF9-4BF8-AAEB-E3401C02936B}"/>
                </a:ext>
              </a:extLst>
            </p:cNvPr>
            <p:cNvCxnSpPr/>
            <p:nvPr/>
          </p:nvCxnSpPr>
          <p:spPr>
            <a:xfrm>
              <a:off x="1640347" y="3429001"/>
              <a:ext cx="0" cy="20872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73BF125-791C-40B8-B3AF-C60C893A900D}"/>
                </a:ext>
              </a:extLst>
            </p:cNvPr>
            <p:cNvCxnSpPr/>
            <p:nvPr/>
          </p:nvCxnSpPr>
          <p:spPr>
            <a:xfrm>
              <a:off x="1640348" y="5546035"/>
              <a:ext cx="2713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ADFD82F-D068-4884-BD1D-BB43AFC7637A}"/>
                </a:ext>
              </a:extLst>
            </p:cNvPr>
            <p:cNvSpPr/>
            <p:nvPr/>
          </p:nvSpPr>
          <p:spPr>
            <a:xfrm>
              <a:off x="1650287" y="3961888"/>
              <a:ext cx="2769903" cy="1295912"/>
            </a:xfrm>
            <a:custGeom>
              <a:avLst/>
              <a:gdLst>
                <a:gd name="connsiteX0" fmla="*/ 0 w 2769903"/>
                <a:gd name="connsiteY0" fmla="*/ 1295912 h 1295912"/>
                <a:gd name="connsiteX1" fmla="*/ 566531 w 2769903"/>
                <a:gd name="connsiteY1" fmla="*/ 1216399 h 1295912"/>
                <a:gd name="connsiteX2" fmla="*/ 1023731 w 2769903"/>
                <a:gd name="connsiteY2" fmla="*/ 868529 h 1295912"/>
                <a:gd name="connsiteX3" fmla="*/ 1441174 w 2769903"/>
                <a:gd name="connsiteY3" fmla="*/ 391451 h 1295912"/>
                <a:gd name="connsiteX4" fmla="*/ 2097157 w 2769903"/>
                <a:gd name="connsiteY4" fmla="*/ 43582 h 1295912"/>
                <a:gd name="connsiteX5" fmla="*/ 2693505 w 2769903"/>
                <a:gd name="connsiteY5" fmla="*/ 3825 h 1295912"/>
                <a:gd name="connsiteX6" fmla="*/ 2743200 w 2769903"/>
                <a:gd name="connsiteY6" fmla="*/ 3825 h 129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9903" h="1295912">
                  <a:moveTo>
                    <a:pt x="0" y="1295912"/>
                  </a:moveTo>
                  <a:cubicBezTo>
                    <a:pt x="197954" y="1291770"/>
                    <a:pt x="395909" y="1287629"/>
                    <a:pt x="566531" y="1216399"/>
                  </a:cubicBezTo>
                  <a:cubicBezTo>
                    <a:pt x="737153" y="1145169"/>
                    <a:pt x="877957" y="1006020"/>
                    <a:pt x="1023731" y="868529"/>
                  </a:cubicBezTo>
                  <a:cubicBezTo>
                    <a:pt x="1169505" y="731038"/>
                    <a:pt x="1262270" y="528942"/>
                    <a:pt x="1441174" y="391451"/>
                  </a:cubicBezTo>
                  <a:cubicBezTo>
                    <a:pt x="1620078" y="253960"/>
                    <a:pt x="1888435" y="108186"/>
                    <a:pt x="2097157" y="43582"/>
                  </a:cubicBezTo>
                  <a:cubicBezTo>
                    <a:pt x="2305879" y="-21022"/>
                    <a:pt x="2585831" y="10451"/>
                    <a:pt x="2693505" y="3825"/>
                  </a:cubicBezTo>
                  <a:cubicBezTo>
                    <a:pt x="2801179" y="-2801"/>
                    <a:pt x="2772189" y="512"/>
                    <a:pt x="2743200" y="38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A4B32FE0-F132-41A9-9847-17EFBA7873D6}"/>
                </a:ext>
              </a:extLst>
            </p:cNvPr>
            <p:cNvCxnSpPr>
              <a:cxnSpLocks/>
            </p:cNvCxnSpPr>
            <p:nvPr/>
          </p:nvCxnSpPr>
          <p:spPr>
            <a:xfrm>
              <a:off x="1650286" y="5875793"/>
              <a:ext cx="26139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75D3022D-315F-4098-A718-21E58F14D6D0}"/>
                </a:ext>
              </a:extLst>
            </p:cNvPr>
            <p:cNvSpPr txBox="1"/>
            <p:nvPr/>
          </p:nvSpPr>
          <p:spPr>
            <a:xfrm>
              <a:off x="2534070" y="5879029"/>
              <a:ext cx="793573" cy="35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tijdslijn</a:t>
              </a:r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3E21B38E-C2CE-47E4-9E93-F2C1C1F11CBC}"/>
                </a:ext>
              </a:extLst>
            </p:cNvPr>
            <p:cNvSpPr/>
            <p:nvPr/>
          </p:nvSpPr>
          <p:spPr>
            <a:xfrm>
              <a:off x="1639346" y="3453205"/>
              <a:ext cx="2710927" cy="1826010"/>
            </a:xfrm>
            <a:custGeom>
              <a:avLst/>
              <a:gdLst>
                <a:gd name="connsiteX0" fmla="*/ 0 w 2710927"/>
                <a:gd name="connsiteY0" fmla="*/ 0 h 1826010"/>
                <a:gd name="connsiteX1" fmla="*/ 419548 w 2710927"/>
                <a:gd name="connsiteY1" fmla="*/ 602428 h 1826010"/>
                <a:gd name="connsiteX2" fmla="*/ 796066 w 2710927"/>
                <a:gd name="connsiteY2" fmla="*/ 1344706 h 1826010"/>
                <a:gd name="connsiteX3" fmla="*/ 1344706 w 2710927"/>
                <a:gd name="connsiteY3" fmla="*/ 1710466 h 1826010"/>
                <a:gd name="connsiteX4" fmla="*/ 2000922 w 2710927"/>
                <a:gd name="connsiteY4" fmla="*/ 1818042 h 1826010"/>
                <a:gd name="connsiteX5" fmla="*/ 2710927 w 2710927"/>
                <a:gd name="connsiteY5" fmla="*/ 1818042 h 1826010"/>
                <a:gd name="connsiteX6" fmla="*/ 2710927 w 2710927"/>
                <a:gd name="connsiteY6" fmla="*/ 1818042 h 1826010"/>
                <a:gd name="connsiteX7" fmla="*/ 2700169 w 2710927"/>
                <a:gd name="connsiteY7" fmla="*/ 1807284 h 182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0927" h="1826010">
                  <a:moveTo>
                    <a:pt x="0" y="0"/>
                  </a:moveTo>
                  <a:cubicBezTo>
                    <a:pt x="143435" y="189155"/>
                    <a:pt x="286870" y="378310"/>
                    <a:pt x="419548" y="602428"/>
                  </a:cubicBezTo>
                  <a:cubicBezTo>
                    <a:pt x="552226" y="826546"/>
                    <a:pt x="641873" y="1160033"/>
                    <a:pt x="796066" y="1344706"/>
                  </a:cubicBezTo>
                  <a:cubicBezTo>
                    <a:pt x="950259" y="1529379"/>
                    <a:pt x="1143897" y="1631577"/>
                    <a:pt x="1344706" y="1710466"/>
                  </a:cubicBezTo>
                  <a:cubicBezTo>
                    <a:pt x="1545515" y="1789355"/>
                    <a:pt x="1773219" y="1800113"/>
                    <a:pt x="2000922" y="1818042"/>
                  </a:cubicBezTo>
                  <a:cubicBezTo>
                    <a:pt x="2228625" y="1835971"/>
                    <a:pt x="2710927" y="1818042"/>
                    <a:pt x="2710927" y="1818042"/>
                  </a:cubicBezTo>
                  <a:lnTo>
                    <a:pt x="2710927" y="1818042"/>
                  </a:lnTo>
                  <a:lnTo>
                    <a:pt x="2700169" y="180728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E9CE576C-80EA-4893-90A4-D26502103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442" y="3429000"/>
              <a:ext cx="0" cy="2087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AD2FBAEB-1E3E-4AF2-8718-34ADA794A917}"/>
                </a:ext>
              </a:extLst>
            </p:cNvPr>
            <p:cNvSpPr txBox="1"/>
            <p:nvPr/>
          </p:nvSpPr>
          <p:spPr>
            <a:xfrm>
              <a:off x="316210" y="3930648"/>
              <a:ext cx="1130515" cy="35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frequentie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834E8B82-0B60-4E35-BF13-76014D14DABB}"/>
                </a:ext>
              </a:extLst>
            </p:cNvPr>
            <p:cNvSpPr txBox="1"/>
            <p:nvPr/>
          </p:nvSpPr>
          <p:spPr>
            <a:xfrm>
              <a:off x="2970622" y="3378723"/>
              <a:ext cx="1975386" cy="634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rgbClr val="FF0000"/>
                  </a:solidFill>
                </a:rPr>
                <a:t>Ontstekingsziekten,</a:t>
              </a:r>
              <a:br>
                <a:rPr lang="nl-NL" sz="2400" dirty="0">
                  <a:solidFill>
                    <a:srgbClr val="FF0000"/>
                  </a:solidFill>
                </a:rPr>
              </a:br>
              <a:r>
                <a:rPr lang="nl-NL" sz="2400" dirty="0">
                  <a:solidFill>
                    <a:srgbClr val="FF0000"/>
                  </a:solidFill>
                </a:rPr>
                <a:t>zoals astma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1C286795-AD69-41AB-B9B5-0022C5C87058}"/>
                </a:ext>
              </a:extLst>
            </p:cNvPr>
            <p:cNvSpPr txBox="1"/>
            <p:nvPr/>
          </p:nvSpPr>
          <p:spPr>
            <a:xfrm>
              <a:off x="3337903" y="4919766"/>
              <a:ext cx="1512719" cy="35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400" dirty="0">
                  <a:solidFill>
                    <a:srgbClr val="0070C0"/>
                  </a:solidFill>
                </a:rPr>
                <a:t>Infectieziekten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ACEADE69-2635-47AF-A34E-4077AA107F8C}"/>
                </a:ext>
              </a:extLst>
            </p:cNvPr>
            <p:cNvSpPr txBox="1"/>
            <p:nvPr/>
          </p:nvSpPr>
          <p:spPr>
            <a:xfrm>
              <a:off x="2621623" y="554819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1970</a:t>
              </a:r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3CBCAB73-FC49-463D-9C30-13C1F6A0117A}"/>
                </a:ext>
              </a:extLst>
            </p:cNvPr>
            <p:cNvSpPr txBox="1"/>
            <p:nvPr/>
          </p:nvSpPr>
          <p:spPr>
            <a:xfrm>
              <a:off x="3573742" y="554819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2000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038E06EC-982C-44DA-86FD-E00AAB7922A5}"/>
                </a:ext>
              </a:extLst>
            </p:cNvPr>
            <p:cNvSpPr txBox="1"/>
            <p:nvPr/>
          </p:nvSpPr>
          <p:spPr>
            <a:xfrm>
              <a:off x="1506945" y="554819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1900</a:t>
              </a:r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2E8A1BA6-0274-4B80-888A-F3CA94E7CAD4}"/>
              </a:ext>
            </a:extLst>
          </p:cNvPr>
          <p:cNvSpPr txBox="1"/>
          <p:nvPr/>
        </p:nvSpPr>
        <p:spPr>
          <a:xfrm>
            <a:off x="8442423" y="527705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Minder infecties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EEDF15E-30D5-44FB-9D4D-EC4DF798F22C}"/>
              </a:ext>
            </a:extLst>
          </p:cNvPr>
          <p:cNvSpPr txBox="1"/>
          <p:nvPr/>
        </p:nvSpPr>
        <p:spPr>
          <a:xfrm>
            <a:off x="10541033" y="582385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Meer allergie</a:t>
            </a:r>
          </a:p>
        </p:txBody>
      </p:sp>
      <p:cxnSp>
        <p:nvCxnSpPr>
          <p:cNvPr id="36" name="Verbindingslijn: gebogen 35">
            <a:extLst>
              <a:ext uri="{FF2B5EF4-FFF2-40B4-BE49-F238E27FC236}">
                <a16:creationId xmlns:a16="http://schemas.microsoft.com/office/drawing/2014/main" id="{3CE5C0F3-2CD0-4E9E-B64D-C31E7E635FAE}"/>
              </a:ext>
            </a:extLst>
          </p:cNvPr>
          <p:cNvCxnSpPr/>
          <p:nvPr/>
        </p:nvCxnSpPr>
        <p:spPr>
          <a:xfrm>
            <a:off x="7577750" y="5106070"/>
            <a:ext cx="864673" cy="3557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bogen 40">
            <a:extLst>
              <a:ext uri="{FF2B5EF4-FFF2-40B4-BE49-F238E27FC236}">
                <a16:creationId xmlns:a16="http://schemas.microsoft.com/office/drawing/2014/main" id="{FFBED605-11AA-4C70-8DAE-66084499D426}"/>
              </a:ext>
            </a:extLst>
          </p:cNvPr>
          <p:cNvCxnSpPr/>
          <p:nvPr/>
        </p:nvCxnSpPr>
        <p:spPr>
          <a:xfrm>
            <a:off x="9508154" y="5663771"/>
            <a:ext cx="864673" cy="3557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9650-02CD-4EA7-BF2D-C884824D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Bacteriën veroorzaken ziektes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C9C107-3A0A-436B-B9F4-B40FE92F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5" y="2388161"/>
            <a:ext cx="2145914" cy="2830780"/>
          </a:xfrm>
          <a:prstGeom prst="rect">
            <a:avLst/>
          </a:prstGeom>
        </p:spPr>
      </p:pic>
      <p:pic>
        <p:nvPicPr>
          <p:cNvPr id="10242" name="Picture 2" descr="Afbeeldingsresultaat voor pasteur bacteria">
            <a:extLst>
              <a:ext uri="{FF2B5EF4-FFF2-40B4-BE49-F238E27FC236}">
                <a16:creationId xmlns:a16="http://schemas.microsoft.com/office/drawing/2014/main" id="{77FD8CF0-B555-446B-923A-E117D2137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 bwMode="auto">
          <a:xfrm>
            <a:off x="3590238" y="2878735"/>
            <a:ext cx="2032201" cy="22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asteur bacteria">
            <a:extLst>
              <a:ext uri="{FF2B5EF4-FFF2-40B4-BE49-F238E27FC236}">
                <a16:creationId xmlns:a16="http://schemas.microsoft.com/office/drawing/2014/main" id="{047DB036-6FB3-4DEC-8590-D31BB0703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b="69047"/>
          <a:stretch/>
        </p:blipFill>
        <p:spPr bwMode="auto">
          <a:xfrm>
            <a:off x="3590237" y="2181226"/>
            <a:ext cx="2032201" cy="6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130C57-FDC2-4D81-8264-286BE06B8944}"/>
              </a:ext>
            </a:extLst>
          </p:cNvPr>
          <p:cNvSpPr txBox="1"/>
          <p:nvPr/>
        </p:nvSpPr>
        <p:spPr>
          <a:xfrm>
            <a:off x="261325" y="5218941"/>
            <a:ext cx="256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Van Leeuwenhoek (1670)</a:t>
            </a:r>
            <a:br>
              <a:rPr lang="nl-NL" dirty="0"/>
            </a:br>
            <a:r>
              <a:rPr lang="nl-NL" dirty="0"/>
              <a:t>‘ziet’ micro-organismen </a:t>
            </a:r>
            <a:br>
              <a:rPr lang="nl-NL" dirty="0"/>
            </a:br>
            <a:r>
              <a:rPr lang="nl-NL" dirty="0"/>
              <a:t>door zijn microscoop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DB10900-17AD-42F6-972E-C2BE9503698F}"/>
              </a:ext>
            </a:extLst>
          </p:cNvPr>
          <p:cNvSpPr txBox="1"/>
          <p:nvPr/>
        </p:nvSpPr>
        <p:spPr>
          <a:xfrm>
            <a:off x="3418668" y="5145751"/>
            <a:ext cx="2335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err="1"/>
              <a:t>Pasteur</a:t>
            </a:r>
            <a:r>
              <a:rPr lang="nl-NL" dirty="0"/>
              <a:t> (1870)</a:t>
            </a:r>
            <a:br>
              <a:rPr lang="nl-NL" dirty="0"/>
            </a:br>
            <a:r>
              <a:rPr lang="nl-NL" dirty="0"/>
              <a:t>‘groeit’ bacteriën</a:t>
            </a:r>
            <a:br>
              <a:rPr lang="nl-NL" dirty="0"/>
            </a:br>
            <a:r>
              <a:rPr lang="nl-NL" dirty="0"/>
              <a:t>in een laboratoriumbuis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0264A58-12A9-4680-912E-5F845D496153}"/>
              </a:ext>
            </a:extLst>
          </p:cNvPr>
          <p:cNvSpPr txBox="1"/>
          <p:nvPr/>
        </p:nvSpPr>
        <p:spPr>
          <a:xfrm>
            <a:off x="6929120" y="5221070"/>
            <a:ext cx="375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Koch (1876)</a:t>
            </a:r>
            <a:br>
              <a:rPr lang="nl-NL" dirty="0"/>
            </a:br>
            <a:r>
              <a:rPr lang="nl-NL" dirty="0"/>
              <a:t>Bacteriën veroorzaken ziekte/dood</a:t>
            </a:r>
          </a:p>
        </p:txBody>
      </p:sp>
      <p:pic>
        <p:nvPicPr>
          <p:cNvPr id="10" name="Picture 2" descr="Afbeeldingsresultaat voor koch postulates">
            <a:extLst>
              <a:ext uri="{FF2B5EF4-FFF2-40B4-BE49-F238E27FC236}">
                <a16:creationId xmlns:a16="http://schemas.microsoft.com/office/drawing/2014/main" id="{9B57BC82-F9A5-410E-8C82-51F0DFE6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70" y="2656579"/>
            <a:ext cx="3338407" cy="25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E61A426C-B2FB-4726-AA60-408F84470353}"/>
              </a:ext>
            </a:extLst>
          </p:cNvPr>
          <p:cNvGrpSpPr/>
          <p:nvPr/>
        </p:nvGrpSpPr>
        <p:grpSpPr>
          <a:xfrm>
            <a:off x="6596056" y="821682"/>
            <a:ext cx="4801977" cy="5660409"/>
            <a:chOff x="6660752" y="335280"/>
            <a:chExt cx="4801977" cy="5660409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3B69E896-F732-4D46-A55B-000D52F0E835}"/>
                </a:ext>
              </a:extLst>
            </p:cNvPr>
            <p:cNvGrpSpPr/>
            <p:nvPr/>
          </p:nvGrpSpPr>
          <p:grpSpPr>
            <a:xfrm>
              <a:off x="6660752" y="335280"/>
              <a:ext cx="4801977" cy="5660409"/>
              <a:chOff x="6435399" y="258883"/>
              <a:chExt cx="4801977" cy="5660409"/>
            </a:xfrm>
          </p:grpSpPr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F967527-283D-4F89-AF63-035001C95860}"/>
                  </a:ext>
                </a:extLst>
              </p:cNvPr>
              <p:cNvSpPr/>
              <p:nvPr/>
            </p:nvSpPr>
            <p:spPr>
              <a:xfrm>
                <a:off x="6435399" y="258883"/>
                <a:ext cx="4572000" cy="56604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0244" name="Picture 4" descr="Afbeeldingsresultaat voor penicilline">
                <a:extLst>
                  <a:ext uri="{FF2B5EF4-FFF2-40B4-BE49-F238E27FC236}">
                    <a16:creationId xmlns:a16="http://schemas.microsoft.com/office/drawing/2014/main" id="{6BCCAB2A-5BF8-4B60-9B7A-7C7EEAEE43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749"/>
              <a:stretch/>
            </p:blipFill>
            <p:spPr bwMode="auto">
              <a:xfrm>
                <a:off x="6710505" y="1836561"/>
                <a:ext cx="4526871" cy="3402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AA0731F0-2657-4C7E-81F8-0BA3C27E541E}"/>
                </a:ext>
              </a:extLst>
            </p:cNvPr>
            <p:cNvSpPr txBox="1"/>
            <p:nvPr/>
          </p:nvSpPr>
          <p:spPr>
            <a:xfrm>
              <a:off x="7146091" y="5434585"/>
              <a:ext cx="3655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Ontdekking van antibiotica (</a:t>
              </a:r>
              <a:r>
                <a:rPr lang="nl-NL" dirty="0" err="1"/>
                <a:t>penciline</a:t>
              </a:r>
              <a:r>
                <a:rPr lang="nl-NL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435" y="585216"/>
            <a:ext cx="10961528" cy="1499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</a:rPr>
              <a:t>Verandering</a:t>
            </a:r>
            <a:r>
              <a:rPr lang="en-US" sz="3600" dirty="0">
                <a:solidFill>
                  <a:schemeClr val="tx1"/>
                </a:solidFill>
              </a:rPr>
              <a:t> in ‘mindset’ over micro-</a:t>
            </a:r>
            <a:r>
              <a:rPr lang="en-US" sz="3600" dirty="0" err="1">
                <a:solidFill>
                  <a:schemeClr val="tx1"/>
                </a:solidFill>
              </a:rPr>
              <a:t>organismen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</a:t>
            </a:r>
            <a:r>
              <a:rPr lang="en-US" sz="3600" dirty="0" err="1">
                <a:solidFill>
                  <a:schemeClr val="tx1"/>
                </a:solidFill>
              </a:rPr>
              <a:t>microscopisch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kleine</a:t>
            </a:r>
            <a:r>
              <a:rPr lang="en-US" sz="3600" dirty="0">
                <a:solidFill>
                  <a:schemeClr val="tx1"/>
                </a:solidFill>
              </a:rPr>
              <a:t> ‘</a:t>
            </a:r>
            <a:r>
              <a:rPr lang="en-US" sz="3600" dirty="0" err="1">
                <a:solidFill>
                  <a:schemeClr val="tx1"/>
                </a:solidFill>
              </a:rPr>
              <a:t>beestjes</a:t>
            </a:r>
            <a:r>
              <a:rPr lang="en-US" sz="3600" dirty="0">
                <a:solidFill>
                  <a:schemeClr val="tx1"/>
                </a:solidFill>
              </a:rPr>
              <a:t>’- </a:t>
            </a:r>
            <a:r>
              <a:rPr lang="en-US" sz="3600" dirty="0" err="1">
                <a:solidFill>
                  <a:schemeClr val="tx1"/>
                </a:solidFill>
              </a:rPr>
              <a:t>bacteriën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463800" y="2189872"/>
            <a:ext cx="7289800" cy="1752600"/>
          </a:xfrm>
        </p:spPr>
        <p:txBody>
          <a:bodyPr vert="horz" lIns="45720" tIns="45720" rIns="45720" bIns="45720" rtlCol="0" anchor="t">
            <a:normAutofit fontScale="77500" lnSpcReduction="20000"/>
          </a:bodyPr>
          <a:lstStyle/>
          <a:p>
            <a:pPr algn="ctr">
              <a:defRPr/>
            </a:pP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Gedachtengoed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dat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zich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ontwikkelde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 in de </a:t>
            </a: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vorige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4100" dirty="0" err="1">
                <a:solidFill>
                  <a:srgbClr val="0070C0"/>
                </a:solidFill>
                <a:latin typeface="+mj-lt"/>
              </a:rPr>
              <a:t>eeuw</a:t>
            </a:r>
            <a:r>
              <a:rPr lang="en-US" altLang="en-US" sz="4100" dirty="0">
                <a:solidFill>
                  <a:srgbClr val="0070C0"/>
                </a:solidFill>
                <a:latin typeface="+mj-lt"/>
              </a:rPr>
              <a:t>:</a:t>
            </a:r>
            <a:br>
              <a:rPr lang="en-US" altLang="en-US" sz="4100" dirty="0">
                <a:solidFill>
                  <a:srgbClr val="0070C0"/>
                </a:solidFill>
                <a:latin typeface="+mj-lt"/>
              </a:rPr>
            </a:br>
            <a:br>
              <a:rPr lang="en-US" altLang="en-US" sz="4100" dirty="0">
                <a:solidFill>
                  <a:srgbClr val="0070C0"/>
                </a:solidFill>
                <a:latin typeface="+mj-lt"/>
              </a:rPr>
            </a:br>
            <a:r>
              <a:rPr lang="en-US" altLang="en-US" sz="3600" dirty="0">
                <a:latin typeface="+mj-lt"/>
              </a:rPr>
              <a:t>De </a:t>
            </a:r>
            <a:r>
              <a:rPr lang="en-US" altLang="en-US" sz="3600" dirty="0" err="1">
                <a:latin typeface="+mj-lt"/>
              </a:rPr>
              <a:t>meeste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solidFill>
                  <a:srgbClr val="5F2987"/>
                </a:solidFill>
                <a:latin typeface="+mj-lt"/>
              </a:rPr>
              <a:t>microorganismen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latin typeface="+mj-lt"/>
              </a:rPr>
              <a:t>veroorzaken</a:t>
            </a:r>
            <a:r>
              <a:rPr lang="en-US" altLang="en-US" sz="3600" dirty="0">
                <a:latin typeface="+mj-lt"/>
              </a:rPr>
              <a:t> </a:t>
            </a:r>
            <a:r>
              <a:rPr lang="en-US" altLang="en-US" sz="3600" dirty="0" err="1">
                <a:solidFill>
                  <a:srgbClr val="5F2987"/>
                </a:solidFill>
                <a:latin typeface="+mj-lt"/>
              </a:rPr>
              <a:t>ziektes</a:t>
            </a:r>
            <a:r>
              <a:rPr lang="en-US" altLang="en-US" sz="3600" dirty="0">
                <a:solidFill>
                  <a:srgbClr val="5F2987"/>
                </a:solidFill>
                <a:latin typeface="+mj-lt"/>
              </a:rPr>
              <a:t> </a:t>
            </a:r>
            <a:r>
              <a:rPr lang="en-US" altLang="en-US" sz="3600" dirty="0">
                <a:latin typeface="+mj-lt"/>
              </a:rPr>
              <a:t>en </a:t>
            </a:r>
            <a:br>
              <a:rPr lang="en-US" altLang="en-US" sz="3600" dirty="0">
                <a:latin typeface="+mj-lt"/>
              </a:rPr>
            </a:br>
            <a:r>
              <a:rPr lang="en-US" altLang="en-US" sz="3600" dirty="0" err="1">
                <a:solidFill>
                  <a:srgbClr val="00B050"/>
                </a:solidFill>
                <a:latin typeface="+mj-lt"/>
              </a:rPr>
              <a:t>afwezigheid</a:t>
            </a:r>
            <a:r>
              <a:rPr lang="en-US" altLang="en-US" sz="3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altLang="en-US" sz="3600" dirty="0">
                <a:latin typeface="+mj-lt"/>
              </a:rPr>
              <a:t>van </a:t>
            </a:r>
            <a:r>
              <a:rPr lang="en-US" altLang="en-US" sz="3600" dirty="0" err="1">
                <a:latin typeface="+mj-lt"/>
              </a:rPr>
              <a:t>microorganismen</a:t>
            </a:r>
            <a:r>
              <a:rPr lang="en-US" altLang="en-US" sz="3600" dirty="0">
                <a:latin typeface="+mj-lt"/>
              </a:rPr>
              <a:t> is de </a:t>
            </a:r>
            <a:r>
              <a:rPr lang="en-US" altLang="en-US" sz="3600" dirty="0" err="1">
                <a:latin typeface="+mj-lt"/>
              </a:rPr>
              <a:t>sleutel</a:t>
            </a:r>
            <a:r>
              <a:rPr lang="en-US" altLang="en-US" sz="3600" dirty="0">
                <a:latin typeface="+mj-lt"/>
              </a:rPr>
              <a:t> tot </a:t>
            </a:r>
            <a:r>
              <a:rPr lang="en-US" altLang="en-US" sz="3600" dirty="0" err="1">
                <a:solidFill>
                  <a:srgbClr val="00B050"/>
                </a:solidFill>
                <a:latin typeface="+mj-lt"/>
              </a:rPr>
              <a:t>gezondheid</a:t>
            </a:r>
            <a:endParaRPr lang="en-US" altLang="en-US" sz="36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02993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81" y="3821926"/>
            <a:ext cx="23828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2" descr="data:image/jpeg;base64,/9j/4AAQSkZJRgABAQAAAQABAAD/2wCEAAkGBhIREBAQEhIUEhIPEBAQEBAPFA8QDxAPFBAVFRQQEhUXHCYeFxkjGRQUHy8gIycpLCwsFR4xNTAqNSYrLCkBCQoKDgwOGg8PGikkHyQsLCwsKiwsLCwsLCwpLCwpLCwsLCksLCkpKSwpNSkqLywsLCwsLS8pLCwpKSwpLCwsLP/AABEIAMwA9wMBIgACEQEDEQH/xAAbAAEAAgMBAQAAAAAAAAAAAAAABAUBAgMGB//EADwQAAIBAgQEAwUGBAUFAAAAAAABAgMRBAUhMRJBUWETcYEGIpGhwRQyUrHR8CNCYoIWQ3Lh8QdTVJKy/8QAGwEBAAIDAQEAAAAAAAAAAAAAAAIEAQMFBgf/xAAwEQACAgEDAQUGBgMAAAAAAAAAAQIDEQQhMRIFEyJBUWFxgaHR8BQykbHB4QYjQv/aAAwDAQACEQMRAD8A+4gAAAAAAAAAAAAAAAAAAAAAAAAAAAAAAAAAAAAAAAAAAAAAAAAAAAAAAAAAAAAAAAAAAAAAAAAAAAAAAAAAAAAAAGGyPiMdGHO77FNi84vpfQp6jWVULxP4FirTzs4LitmVOO7+GpG/xDR5ya807FI61zSUk9/meY1H+RzjL/XFF6Oih/1k9ZQxUJq8JKS7MHjfsqT4qcnTl1js/NGSdf8Ak8enxw39/wDTIvQRfE/1X0PbAA9gcsAAAAAAAAAAAAAAAAAAAAAAAAAAAAAAA0qVVFXbKzF5xa9tO5ou1FdKzNmyuqU3sWNbExju/QqsXmzei0RUV8yTe7OPjpnltd26/wAtWx1KtF07yOuKxDZXSqsm8RDxkbNPr+Z5mWonbLxM6VSS2Nqda25rKtc2p0VzOrwy8jTmKZNuKZzp4lr9AR60HHcEuhPcn3cXufRwAfWjx4AAAAAAAAAAAAAAAAAAAAAAAABhsh4nM4x21fyITsjWsyeCUYOTwiXKaWrK/FZslpH4lXisxcuZAnVbPN63t2MPDV+p0qdF5yJeIxzk9WQsRU0ZpKrrY2dNSWp5K/WWXSzNnRjBQK9S1O9OsjWvlkVrGTi+l7xZ2o0orl6miUotZLLlFrY2lK+ivfrZ2+JHxl7q/J3T5XsTlI515xaadma4yw+DXGWHwVqjJvS/md41Jw31X75iVdWXQz9oU429L9Gbnl8o3vL5WxmtUUkYKKrjnGbi90CwqJJbFiNDS2PsAAPqJ4YAAAAAAGHIGHEi36AzxHNyZuoixHcHJyZo6jO9jSUSINI4l8zp9oRylTNJUx1MEyMk9jJUYvMYUFxTmorlfdvolzKbH+3nCn4cL8le7fnZafM0Xa6mjax7+nmWqNJdf+SPx8j2BGxGPjHnd9DwuB9ta86ihUjLhndcVoqz5bcixqYlvmczUduVwhmC39pdfZk6pYs+RY4zNHLy6Irala5yczWU7HkdV2jdqHuy5XTGGyNmzWbsZ8TQrq+Jb0v6IoRi5MsRjllhCS6o7plHGZLoTa1X+xmVRmVRzzbESjpyexF+06LUZy3NKyeieqasn3+B5meZyp+7f47F6ijrhtyWqq8xPUwr33ZtWzCMIuUnZLm/oecwWJnUd5Slw3/k4U/mi6pYGhNapSf9bbn8xZVGD8XyJyrUeStwWYOcd9romYLFNTtyl8E+Rv8A4fjF3p3j1i22n9UdKeDSdtmvkSnOuWek2dcGtiNjMDeo52bUktUr2a02MnoaGxg0q6eOCt+Ka2we9AB9SPFgAAAxc1bNXO1jDYOpgJmTAMCxkDANbGHE2BhowcnE44vEwpQlUqSUIQTlKUtEkiS0fPva3NvHxX2Vr+BhpKdW3+bUsrKX9Mb3t18ipqr46ap2P4F3RaV6m3p8lu/d9fJHDNMVPMJxmo+DRgmqblrWqJv7zW0FppuzNDIqaeqcn1lKX00LSFM3UD5xqddZfNzbxn0PQ9+4RUK9orhf35kRezVJ6wlUpyXOE218JXRpPCVqW6VaH4qa4aiXeG0vT4Fvh5aHRso9/POJb+/68ld6mzOJbr2/Xk8/jMx4KfiQi6ivrwauK5tx306LUiYfE+I1PjuuSXP99C8xmXxm3KPuzfTRT/1d+55jGYKVKUqsE/df8Wkt+84rrzfUu0OE1hc/f3kv6d12R6Vs/vb+y7jPQrJr33bzO+BxiqWV9JK8Wtbma+XyXE73UuUdHYzHwSaZhLoliRrhoX1evbl6k+FZfvYqXXtpsuiOkcQJwcjMq8k6ok735lFmeUQqv3Wk9dd0TsVjVGnOTeii/i9ERcvxDkknGy5Ss+Fm2pTgutGyuLisnLCZW6dNLRtbyWv/AAdKWFbZbUqNjFWlw6xWj3j0fYw722/aO+fBnDRa5m1e7kjegtLnSlHW9jNVLnLJXcsPJ2oU9AWOCwrerB6GjszqgmznTvSZ6cAHrzgAxIyYaAObZHrT1O8kQsS7akJGDtTr2JEMQn2IEZ31MNkUzJaXBWKs0brGS/5M9YwWAK95g+xrLM30RF2RXJJQbLJny/BU/Er4mT/zMRVV+ylL6HtqmZz5WR89y3EuPGl95Vqnx4mmec7cuVlajA9B2TTJQsfu/k9XOcYrV/qQ62MvotiBGUnfidzrTR41VKPJcVKju9y3wUrQXqb4mvwwlLojlS0SRpilxQlHqmvUrYTluVHHMjlluK4pPtG/zOuZzV4zS95K0v6o9PM89gMW4TtLTeL7Ms6la7v+7lzuP9q9CVkHVPJWxwvhV4qGtKrecLbQle8o+TvdepdOZBpVLSlDznDyv70fRu/9x1VW+2pK1NvD8vP1Ls5d4lJ+nPr9/uQM3io2ntd29SqWKdy+xNCNSLhLVP5P9SHgPZrhfE5XtsrFiuyEYeLksV2QjHxHfB4fiS4lfnwvX4ltGCtZoiQhbQ7RbZUnmb2KtjcnkTjbyMxh8zE1qiVh8M5+XU6Gm0UrGjTKSiss4wpt6ItcFl1tXuScLgFHkWFOieu0nZ8a1l8nMv1WdkaUqIJkYGDrKCRznZudQAbTSAAAauJwq0LkkGGjBS1KMoO61XNfoZhXUv05ltKCZGrZdGXLXqtzU444BFZq0bywM1tK66S1NHCa5J+TINvzRNGkkc5I2lJ/hfyNLv8AC/kVbZIsQRylE8nSwyjXxMLaxq8cXzcKkVP/AOnJeh7HwpvlbzZQ59gHTq0sQ/u1LYeo1pZt3pSb/wBV4/3o8/r65TrbSex2NBYlJwzyvmt/qviRVAn4TLZPV6Ll1JWBwC+8/QsFJcinpeyp3Vd7N4T49WQ1Guw+iBAqYRq1tU/kdPsUba6+rJc2krnOMzz+pqlTPpZqVsmigzXIITvJNwl1Wqfmma0suqSStZJaLi0v6FvXrK9jeEycJ2OHuNsr5uKi3koMyy6pCHiafw2m+FvZ6Pl0d/Qoq+LfdXvvotHzZ73FJTpVIP8AmhJfFM8TxxTipbyhouXf80WdNb1J5XB09BPrg01x+33kmZRUVtndc5c+9uRbxqldRhbRbE2ECMod5LYXYbybT1Nox6G1Kg5PT/ZFxg8tS1e53NF2Y57spW3RrREwmWt6v4fqXNDDJHWlQJMKZ6ujTRqWEjkW3uZpCkd4xMqJkuJFNyyLAAkRAAAAMNnKvVtF/MA38Q2TItOXw6neLI5BuYaMOfI3HINGjRxN3NAizJwdM1cCS4mkoEWiaZGkyBmdGFWlOlP7tSLi7bro13T19CxlTTdjP2WP4UV7KnJYRuhb0NNcooNYwjBO/DFJy5ysrN+pinVsWeOyOM/ejKVOS2cdY+UovRo+fe0OOxUMV9mcXGHFBcVNScZQnb33Llz07PfcqXynVDGPdjgtaXSvV2NQfteS9zKU8VGVGjNRV+GpU+9wx5xSW7e3YtcFgeCnGDlKfCrcc7cT87GMry+NKEYRWiXx7k9pHCv7Mnb4pv2mHqPD3ceEVWKwFrzi27K7i+aXTuRftO1tmk15NFlXxKTstzwUfaaFKtVw1W8VSqSjCok2lDi92MrdE1qcNUTzKuKzgv6bTzvTcVnB6+WItGT6Rb+R4icn4tJdKbfxUf0LfG5vCVLhp1ITlVappQkpNJ/ebS2srmcBlDlUdSSa5Ri1rZbfVm3SUyjnbdnW0sfw0JSntkn4Sm+GN97at9Syw2BcuyJGCy3Zy+HIuKOHsen0fZmPFM42o1az4ThhcEo8ifTpG8KZ1ij0EIKKwjkTsbMRgbpGQbcGhsAAyYAAAAAANKhCxlW0WWDONbDxkrMizBSeI1rFteTJmFjOWrk7fNkavklneE3HtuidTkaknncySoUkjo9jlCZ0ubEDhs7HWLK3HNOfordeZHlUcVdt/FmvrM4LviBX5dX4oKXO7v210ROhK5JPO4yaeCzePQ2crHCVVOV7arRMA3xFXhi3Zu3JK7I1m3xfkS1M516loylbZN2XZXIteY5MRlfdX/MgZng3wuUHdLVx5pdjthcfColwvV62e/odatZRTk3ZRTbb2SW5rsrhbDHzJQk4s+bZx7VwpKUabVSrayS1jF9Zv6HiI0XKTnNtuTcpN7uT3Z9fj/03wUq1StKEpeLLj8NzlGnBvV8KjZ6u7s21yRP/AMDYH/x4JrZrjUvimcSvsucMuOMvzPY6ftnQ6WPTXGTb5eF+nP37T517LZa5y44pSa0Sf3YK+rl3/fY+k4TL0tefUkYHIqVCChRioRXJc31berfdkuEC7ptD3Tcp7s5Gv7R/EzbjsvmaQonaFM2jE3SOqonGlLIUTYAng1gAGQAAAAAADWc7IzKViHjar4brqjDB2jUudEyrpZguat5bEuONj3I5MEmUUyok9XZ6pu5YePfY5V8rUtU2n2IyTfBkjQxE+vyRJhd7s4rK5LV1Hb0JlGml37swssETGZQqtm3ZpWRTYn2Zb/mfq2erRrOlchKiEuUSUmuCjyzL5Qgoxf3W/e5b3t3LWnSmt5R/9X+pmLs7dDtFk4wUVhGM5KrMaWJbjwuPBdcXBdTUee/0OcK2pdlVjaSVTTmlJr9+Rjp6XkPckRmaYqTcJKKvJxaS725kavilBNtnPI8f4jqNtatKPkuRiUlnp9RH1I2A9mJqK8SolJf9tOy8mybj8jnUpeH4t1eN+KN3KKesW09mWkZHSxBaeCj0/wAk+8ecldTryhaNVeU46xZMhXi+aGKS4JX2tzK+nA2rK2NbZZ8a6mbEejElpE1uEwkZAJgAAAAAAAAAAAA1nG5WZjTlwuyv2LUw0YayYPJLHRT968X3Ta+KJmHx9N7Sv5KT+hd1MFCW8V8BDBQW0UvQh0syccNG+tn6ktyMqNjlUJYwDniq2i6XNacyJmFeyV+pHp12tmRzuYLqMjMp2K6liZPn+R2ctG9/qMjJDwWZeJFSlo7tNrqnbVehOp11+JfM88nVpN8VNuLd7x3V+xKo42L/ABX6OE/0NUJ7bmWXqrrlqUWcZNUqVo1qc3CUYqN0+jbs1zWpbYaLetml30JqiTlDrWGE2eLxmSYiq0p1Pd5qC4b+epLwODjR/hrkrnpp0kyszDKHP3oO0lsyHdKL6lyMvGDWnjZLS9/MlU8W30KhUq8XaVPi7p2LDCQqPeHD5u/0JpmCZOj4kZRltJWZHoZHCGzfo2ifThZG5PoT3Zk50qKjsdACYAAAAAAAAAAAAAAAAAAAAABhoyACJisvjUTT5lS8gqxfuVdOk1ex6EEXBMwVGHy6qvvSj/bF/UsqVC3c6gKODJhxRjw10NgZwDFjIBkAAACwAAAAAAAAAAAAAAAAAAAAAAAP/9k="/>
          <p:cNvSpPr>
            <a:spLocks noChangeAspect="1" noChangeArrowheads="1"/>
          </p:cNvSpPr>
          <p:nvPr/>
        </p:nvSpPr>
        <p:spPr bwMode="auto">
          <a:xfrm>
            <a:off x="14986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639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821926"/>
            <a:ext cx="14636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12" descr="data:image/jpeg;base64,/9j/4AAQSkZJRgABAQAAAQABAAD/2wCEAAkGBxITEhQUERQVFRUVFBgWFRUVFBUUFBQWFRYXFxQXFhQYHCggGBonHRUUITEhJSkrLi8uFx8zODMsNygtOisBCgoKDg0OGxAQGywkICQsLCwvLCwsLCwsLCwsLCwsLCwsLCwsLCwsLCwsLCwsLCwsLCwsLCwsLCwsLCwsLCwsLP/AABEIAOEA4QMBEQACEQEDEQH/xAAbAAEAAgMBAQAAAAAAAAAAAAAABQYCAwQBB//EAEAQAAIBAgMFBAcFBgUFAAAAAAABAgMRBCExBRJBUWEGInGBEzJCkaGxwSNSctHwFGKCkuHxB1Nz0uIWMzRDov/EABoBAQACAwEAAAAAAAAAAAAAAAAEBQECAwb/xAAvEQEAAgICAgECBQIGAwAAAAAAAQIDEQQhEjFRIkETYXGBsSORBRQyUtHxoeHw/9oADAMBAAIRAxEAPwD7cAAAAAAAAAAAAAAAAAAAAAAAAAAAAAAAAAAAAAAAI/tBXnDD1JUnaajk9d27SvZ8r3OuGsWyRFvTjyLWrjma+1Bwu3cZRd1WdVcY1EpRfO0sn8SzvxcVvUaVGPl5qT3O/wBV07PdoqeJVrblVK8qbd8ucXxRXZsFsc/ktcHIrlj8/hNHBIAAAAAAAAAAAAAAAAAAAAAAAAAAAAAMatNSTjJXTTTXNPJmYnU7hiYiY1L59tPZ7o1HTlmtYSftR/NaMtsWXzrtS5sP4dtT+yMnRcZKdNuMou6ayaZ0mItGpctzWd19rx2Z7QrELcqWjWis1oppe1H6rgVmfBOOdx6W3G5MZY1PtPEdKAAACn9r+0FanUVHDpJpJym883nuxjxss28tUT+Lx62jysreZyb0t4USPZLa860HGs06kLXaVlKMr2dr65W9xx5OGMdt19S7cTPOSure4T5GTAAAAAAAAAAAAAAAAAAAAAADh2xsyNenuvKSzhLjGX1XNHTHknHbcOWXFGSupfLtp150aro1luyXHg+TT4xfBlxitW9d1UWaLY7eNnlOo7qUW1KLumtU1pY2tETGpYrOp3Htf+zHaJV16OraNZLwVS2rj15oqs/HnHO49LjjcmMkan2sJGSwAB8x2pLfxmIl+/u36RsrX8i4wdYoUfI7zWS3Zue5ioLhOEo+5by+Ry5Mbx/o7cSdZYj5heCsWwAAAAAAAAAAAAAAAAAAAACG7VbQqUaS9E0p1JqEZNX3cm3K2jeXxO/GxRkvq3qEblZZx03X3PSq4HbuJw806tSVaD9ZStddY20fTQn5OLjvX6I1KuxcvJS31zuE92l2FR2jh4yhJKdt6jVtpf2Zcd18VwfgV9L3w3WOXFj5GP8AiXzXZkp06kqNeLhUpvdlF6p+PFWzv1LeLxevlCj8LY7zS32TM43s4O0lmmsmnwaZr+Uuv5wuvZjtCq32dWyrJeCqJcV15r9Kt5HHmncelrxuTGSPG3v+VhIyWAfNq1G2Ir/6s/jK5bY5/px+ikyx/Ut+rdVn6OVOovYkpe55/C5mY8omvyRPhMW+H0KEk0mtGrrwZULuJ29AAAAAAAAAAAAAAAAAAAABA9ssO5UFJf8ArmpPwacX80SeLbxya+UXmUm2PfwoeJquSt+vFlxEKK0urZO1quGktx70Papv1ZdV919TjmwUyx37+XbByb4Z67j4T/aLY9PaFJYjCtKvBWi9HK2bpVOT5cr8mV+LJbj38b+v/u1lmxU5WOL09/b/AIlUdlYlu8ZJxlF2lFqzTWqa5llbUxuFVSZidW9u7EYd5Si2mndNZNNaNM0iYnqXSYmO4XDsx2iVZejq2VZeSqLnHrzX6VdyOP8AhzuPS14vJjLGp9rCRktSe0OH9HinLhUipea7svkn5lhx7bx6+FXyaeOXfy04iF4NHWs9uVo6WTspi9/DxT1p9x+Xq/C3uIPIp43/AF7WHFyeWOPy6TBwSQAAAAAAAAAAAAAAAAAAAObaONo0oOVecIQ0bm0k78M9fAzETM9MWmIjt8k7VY2jCopYSvCrSm84R9am1zyzjyZc8bJeY1kjv5ef5mOlZ8sVo18MMJjN9Za8lm79XwXiSLRpGpbyhL7Kr1cK1Km739eL9WfF+D5Mj5aVzRqUrDe+Cd1/f82PajbGDnONaDlSrtqM6cou1VPK6ku7vR8rryOWCmTHP4dvU+pdeTkxZI/Fp1Me4/L/ANOzD1E14nSYaVncOLG4dpqUW4yTumsmmtGmbRMTGpaWiaz5QtfZTtQq1qNdqNZaPRVUuK5S5rzXSu5HHnHO49LXi8qMseNvf8uvthhd6iprWnJP+GWUl8n5GvGtq+vlty6bp5fCCoSukTUCJbOzuJ9Didx+rV7v8WsfqvM58mnlTy+HTi38Mnj9pXYrlqAAAAAAAAAAAAAAAAAAAB8y/wAQJyqYrdlfcpxSiuF5LelK3PNLyLPiY48Nqnm5Lefj9nFS2VSjTvZJtcl8SbFu9QgTSNbcG0dj+jh+1YRuVFWVeD9ehPi7cab58Plxpmmt/wAPL+0t8vHrbH+Lh+3uPiUlsnEb8bt3VvcdMldemmK+43Ll29gI1ErLNd5eTVn0vmbUn5a5I+Els9WVjnfuXXH1Dqqq5pDeULtPBXzi2ms007NNaNNaM6biY1LlMTE7hJ4LttOph6mHxMJOq47sakUt2d+M17MvDJ9CF/lZrkia+k//ADsXxTW3v034Kr3Ud5cInpltGk2lJZNaNarkKz9mbR94XTYe0PT0Yz9rSa5SWvv18ysy08LaW2HJ+JSLO85uoAAAAAAAAAAAAAAAAAAKd2+wNoqvH1soON1eTz3bc39PAncPJ34Sr+dj684U7CYfESjvVGmlnu6fEtPpjpTavPf2SGyKlSjJ1Yaz9eLzjKLVt2S8EcMta5I8ZSMFrY586oKlXdPETUafoqUpLdjBucY34K+iyfgdqVnw1M7190fJePPyiNb+3/Cw06WTbd962fRaJdDSZda16ZUVa3gjWW1W81bNNWIEVPDd642REJfBQZzl0hJzheJpE9uuum3sfiN2tOm9JxuvxR/o37jlyq7rFnbh21aariQViAAAAAAAAAAAAAAAAAACjduZSnXhC7UY01K3WTd37oosuFERWbKrn2mbxVA4zE+jpS3U3ZN21v1sTY7lX2nUNfZvGxqLN3a4P5jLXXcNePffVmzFUE5trTesv4b3+LfuFeqs2iJs6qMsrGkukNiQIZmrZjJAaJU8zEkJDCwyOUu0O+CyNfu6R6Rsavoq9Op92av+Fu0vg2b3r5UmGlLeGSJfQiqXIAAAAAAAAAAAAAAAAAAK92twO8lVSvuq08s93VPyfzJfEy+M+M/dB5uLyjzj7KrUwyayLCLSrJpEwreL2XKlNqleO9fjo9fK+ZKpeJqhZMdosm8NLeisrWSy5HG3UpFO4dEIGjpENiRhlmjDJYDz0eZiWY9u6jE5S7Q6U8jDaEXtOOR0q43XbYuI9JQpS4uCT8Vk/imVeWvjeYXOG3lSJdGJxEacJTm1GMVdt8EjWImZ1De1orG5QOA7T+krRjubtObtFt9+/s3Wivy6ku/F8cflvtCx8zzyRXXUrGQ04AAAAAAAAAAAAAAANAVTa+yPRNzhG8OmtP8A4k/Dn848be/5VmfjeE+VY6/hD1MPvd58iVFtdIk133LGjhUrmZttrFNM5wMRLMwwsZYZJAZJGGWyETEsxDpgjnLrDzEV4wi5SdkhEbYm2o2qWM27OT7sUo8L6v8AI7aiEfym3a09ie0kUlRqrdvLuSv3by9l8s+PUh8nDMz5wsOJniI8Ja/8S9oPfw+GTyd6s1zUXuwT6X3n4xQ4VNzNvhj/ABHJ1Wnyj8LV3ZQatlOL5NWkveTbRusx+UoVJ1aJ/OH00pHoAAAAAAAAAAAAAAAAAaAre19jOF50VeOsqfLm4dOnuJmHPv6b/wB0DPxtfVT+yJjJSV0S/SH7a6hmGstdjO2r2wGcUYZbYow2htuay2VztRibxUL5OST8G8ztij7o+e3WkTKlmZmGIluw8eH9PiYZe7bxrq42lKpe6w0IN83GdS7+KGHH4VtEfJycv4lqTPwlHUVsr5Zq65dQzt9MwOIVSnCa0nFS96Ka1fG0wv6W8qxMfduNWwAAAAAAAAAAAAAAAAAQO2djO7qUF3tZQ4S5uPKXzJWHPr6bekPPx9/VT2gac1Lo+KeTJnpA9vXTM7Y0wcQxplFDZpsRhs0YzEKKERuS06hSNs1pVpbsXaN+9N8OkVxZIiJiOkS1otPbb6bJK7duL1fiZliJb8LRnLO2RpLpDfXwd3GWe9HTk09V8DNbaYvTfaTw8rrK/k/mazHbeJ6XLsdit6lKD1pyt5SzX1K3lU1ffytuHfypr4TxGSwAAAAAAAAAAAAAAAAAAQ+2diKr36do1OfCfSXXqd8WeadT6Rs/Hi/cdSrsarjJwqJxktUydGpjdVdO6z42bXFMwzpjKA2aa5TGzSrdo8c3KNOL9Z2fhqztjj7o2adzEQiJLd4W6/kdXCenbs3Cubz0MTLesLVh6KSskcZSIhjisMrXSESTCDr4dwble6vfdV1bmk+J08nLxWbsNi/tnG1lUg8tM45qy45bxE5dd0iU7hW1ea/K+FctQAAAAAAAAAAAAAAAAAAAOHamy6deNpZSXqzXrL810OmPLak7hyy4q5I1KpY7C1sO++rx4TXqv8n0ZYY8tcnr2rMmG+L9GuljEzaata3cuPrWWRiILSpuIhv1VNyaUXklrJ+eSR3qi27nbqoYCVWV+HHizM20xFNrNgcGoo0mXWKpBRNG8PJK6MMuCvQub7aTDnob9KpGpTdpRd1yfR9LXXmYtWLVmJbUtNbRaH0nZmOjWpqpHK+TT1i1qmVN6TS2pXWO8Xr5Q6jVuAAAAAAAAAAAAAAAAAAAB5KKas1dPVPRgV7avZeEryodyX3fYfh935ErHyZr1buEPLxK27r1KlbVo1IXhOLi+v6zROrato3CuvS1Z1KFjTSy48uJ0hxlZdiYe0b8znZ1pCV9GabdNMWjO2NPLAa6lMyxMOWrTNmmmzZG03hql83B5TiuPJrqjjnx+devaRxsvhfuel+weLhVipU5KSfLh0a4Mq4lcTGm4ywAAAAAAAAAAAAAAAAAAAAbA+S9q9pTxlR2nOFON1CMHa6+9J63fwLXDhilfzUvIzzkt16cmFw7biv7vxfE7bcNLThaW6kc5l1rGnSzVswYGNjLA0BpqQMwxMOKvSN2jDZWOqUp/Zytf+WVuDXErObhmv8AVp+624GeLf0r/suuye0NOraM/s6nJvuy/DL6PMh0yxbpOvimv6Jk6uQAAAAAAAAAAAAAAAAAAMK0N6Mo80171YzE6nbExuNPklTDOEnGSs4uzXVZF1WYtG4eftWazqXbs6FpJmtm1E8cncM7Y0xaDA0BiZYYTZliZcNd3/Cv/prXyRvHTnPaMxNRuSt4xXO3tPlFfEzNImJiWtckxaJhIwSqRv5PozzfIwTiv4vV8bPGWkWj93dgNu16Fk/tafKTe8l+7P6O/kaVy2r7b2xVt6WjZe36FeyjLdn9yfdl5cJeRJrkrb0jWx2r7Shu0AAAAAAAAAAAAAAAAACqdsNkX+3gv9ReGkvkmTeLm19E/sr+Zg39cfuhNn08rky0oNYScUc5h129ZgYgemzDFoMNVXpq8l0S9ZmYay5alJPXKK168o+HHqbxLSYR7teT56vhlkllrbktWdJhyie9tdOu4y3lkuVvWXguHXM4Z8FMtdWSePyb4reVf+3dTxMJ6a8ihz8W+L33Hy9Hx+XjzR11Pw0YnDJkWYS4b8Ft3FUMlPfivYqd73S9Ze86Vy2hythrKewXbmk8q8JU3xa78Phmvcd65on24WwWj0kf+rcF/nL+Wf8AtNvxK/LT8O3wmzo0AAAAAAAAAAAAAAGr6gVHa+yXQbnTV6T1X+X/AMfkT8Obz+m3v+VZn4/h9VfX8OWlVTJEwjxLbc1ZAy9sGGPFdE39PqZ+zE+2rm+C7q8tfe/kbNWnEZ937qvK2Wb4X/XwM167a27+lxvD3sreC0Tdsk+Stm+SsuLNvJp4bapYe9+XF8XwWnDgkv6mNttNNSnZZZcuL8vz08TLEddsYYia4by43aVvMg5+Djv3HUrHj/4hkp1buGxVovK+fL+pV5eJkx9zHS3w8zFl6ie2qrQTIqW0fswNQ+wFirQAAAAAAAAAAAAAAA1fUCrbZ2E4XqUFeOsoLNrrHmuhOw8jf03/ALq/PxdfVT+yLoYhMkzCHEuqLNWzNAaZztvvkrfC/wBTaGsz7aZy3VFcYpPxk8l8bsz7a+nLQSzbzz3n+FZRXm7vzZvZpWPu2O7svan8I6tvx18EkaN2MkrfurJfvPi/14A6a5Ur5y1fDR+fJdBs18tU6N/ouBnZpzVqCXX6+Bj2entPCTXHy1iui5squXmwVtqKxMrvh4c81ibWmI+GXoJ9PcV34lP9v/lZeFvl9TJyAAAAAAAAAAAAAAAAAAEDtnYCnedG0Z6uOkZ/kyTh5E16t6RM/Gi/dfavwquLcZpxktU8mTo1aNwr5iazqXTGoY0baajurfen8LpfQ2hrLnxNXvSfK9vJbsfjJm0NbNdKzSjw9eXgsoR/XNmJIj7N/NvJy1fKPBLq/wAjVsy3LWbWfsx4RXC/UMsdz9fQwMZR/X0Q2yywmE3nvPhkvq7/AAIvLz/h08Y9ym8Lj/iW8reodbw5RT2v4efs5rpna7FmrQAAAAAAAAAAAAAAAAAAcuP2dTrK1SN3wkspLwZvTJak7hzyYq3jVoVrH7Cq086f2keXtry4+XuJuPk1t1bpAycS1e69ounX06P/AHMkIrkxjyduLt8W/qjaGkw78Hh8rvjqaTZ0iro3eL8vHmYZ0w3f7gYylwWb4JAeShmo+3LlpBcbdbD859MxE71HuUrSpKKS6FBnyTkvNpejwY4x0isPXE4O7DcGhaiwV4AAAAAAAAAAAAAAAAAAAACO2nsalWzkt2fCcdfPn5nXHmtT045cFMntUtqbEq0s2t+C9qK0/EuBOx8it/ylX5ONan5wYOtlY3mHKJdLaMNmvN6ZLm9fJGWvcm8oK0Vm/Nt/kY9nr02YGh3nxa1fN6v6Efl5PHH+qZwsflk38JKxSyvIeNGrbbGwZ2sxPV4AAAAAAAAAAAAAAAAAAAAAAAh8f2dpTd4fZy/dXdfjH8jvTkWr1PaNk41Ldx1KFxWyMRT9n0kecNf5dfmSa8ilvfSLfjXr67cH7Rd7uj+Pu5nfUe0ed+mUKqjdrXPN6uwmNkdJTZlO0M9Xr48Sq51/K+o+y54OPxx7n79utIgpw0YZ2xsYZWInIIAAAAAAAAAAAAAAAAAAAAAAAAAOXGbPpVf+5BPrpJeElmbVvavqWl8dbe4QOO7LtZ0ZXs77s7XyzspLj4kqnK7+pEycP/a5Nl41OLjfOMnGXNNMr+TWa5J2s+NaL0iYSEapHSNMt4MFwysJMQgAAAAAAAAAAAAAAAAAAAAAAAAAAAEHHsnhVWlWSmpSbbSqzUG3r3U8/A6Xy2vXxs5Y8NcdpvX3LVjdl1KedO848vbXlxIdscx6Tq5Yn246eIucnXTP0pljS1ExCAAAAAAAAAAAAAAAAAAAAAAAAAAAAAAFP2t/5NTy+SIuT/Ul4v8ATDUc3R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6394" name="Picture 16" descr="http://ak1.ostkcdn.com/images/products/7341391/7341391/Diamond-Gloves-Blue-Nitrile-Examination-Powdered-Gloves-Case-of-1-000-P14806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/>
          <a:stretch>
            <a:fillRect/>
          </a:stretch>
        </p:blipFill>
        <p:spPr bwMode="auto">
          <a:xfrm>
            <a:off x="9172972" y="3819823"/>
            <a:ext cx="1893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6857C97-559A-408C-9E45-F63814D47DD2}"/>
              </a:ext>
            </a:extLst>
          </p:cNvPr>
          <p:cNvSpPr txBox="1"/>
          <p:nvPr/>
        </p:nvSpPr>
        <p:spPr>
          <a:xfrm>
            <a:off x="0" y="4189531"/>
            <a:ext cx="12191999" cy="138499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Hedendaagse problemen:</a:t>
            </a:r>
          </a:p>
          <a:p>
            <a:pPr algn="ctr"/>
            <a:r>
              <a:rPr lang="nl-NL" sz="2800" dirty="0"/>
              <a:t>Antibiotica resistentie</a:t>
            </a:r>
          </a:p>
          <a:p>
            <a:pPr algn="ctr"/>
            <a:r>
              <a:rPr lang="nl-NL" sz="2800" dirty="0"/>
              <a:t>Ontstekingsziekten/Welvaartsziekten (zoals Astma)</a:t>
            </a:r>
            <a:endParaRPr lang="en-US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F2C162-9A88-436E-AAAA-7DA8C1C9502C}"/>
              </a:ext>
            </a:extLst>
          </p:cNvPr>
          <p:cNvSpPr txBox="1"/>
          <p:nvPr/>
        </p:nvSpPr>
        <p:spPr>
          <a:xfrm>
            <a:off x="786358" y="6194844"/>
            <a:ext cx="203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0" dirty="0"/>
              <a:t>Persoonlijke </a:t>
            </a:r>
            <a:r>
              <a:rPr lang="nl-NL" i="0" dirty="0" err="1"/>
              <a:t>hygiene</a:t>
            </a:r>
            <a:endParaRPr lang="nl-NL" i="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263413D-B2C4-4D56-9B90-1F056B2E33CB}"/>
              </a:ext>
            </a:extLst>
          </p:cNvPr>
          <p:cNvSpPr txBox="1"/>
          <p:nvPr/>
        </p:nvSpPr>
        <p:spPr>
          <a:xfrm>
            <a:off x="3860969" y="61948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0" dirty="0" err="1"/>
              <a:t>Houshouden</a:t>
            </a:r>
            <a:endParaRPr lang="nl-NL" i="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3A2935D-B377-46D8-9DE0-F800AF53C4F6}"/>
              </a:ext>
            </a:extLst>
          </p:cNvPr>
          <p:cNvSpPr txBox="1"/>
          <p:nvPr/>
        </p:nvSpPr>
        <p:spPr>
          <a:xfrm>
            <a:off x="6871937" y="61948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0" dirty="0"/>
              <a:t>Antibiotica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A2377AD-D591-4AE7-9FF8-021A421AF6B0}"/>
              </a:ext>
            </a:extLst>
          </p:cNvPr>
          <p:cNvSpPr txBox="1"/>
          <p:nvPr/>
        </p:nvSpPr>
        <p:spPr>
          <a:xfrm>
            <a:off x="8849094" y="6009501"/>
            <a:ext cx="254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0" dirty="0"/>
              <a:t>Preventieve maatregelen </a:t>
            </a:r>
            <a:br>
              <a:rPr lang="nl-NL" i="0" dirty="0"/>
            </a:br>
            <a:r>
              <a:rPr lang="nl-NL" i="0" dirty="0"/>
              <a:t>(gezondheidszorg)</a:t>
            </a:r>
          </a:p>
        </p:txBody>
      </p:sp>
    </p:spTree>
    <p:extLst>
      <p:ext uri="{BB962C8B-B14F-4D97-AF65-F5344CB8AC3E}">
        <p14:creationId xmlns:p14="http://schemas.microsoft.com/office/powerpoint/2010/main" val="3566431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706D5C22-2EEB-4374-B54E-B416D2492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0"/>
          <a:stretch/>
        </p:blipFill>
        <p:spPr>
          <a:xfrm>
            <a:off x="6850994" y="2423942"/>
            <a:ext cx="5040969" cy="4221261"/>
          </a:xfrm>
          <a:prstGeom prst="rect">
            <a:avLst/>
          </a:prstGeom>
        </p:spPr>
      </p:pic>
      <p:pic>
        <p:nvPicPr>
          <p:cNvPr id="8" name="Picture 6" descr="Afbeeldingsresultaat voor old friends hypothesis graham rook">
            <a:extLst>
              <a:ext uri="{FF2B5EF4-FFF2-40B4-BE49-F238E27FC236}">
                <a16:creationId xmlns:a16="http://schemas.microsoft.com/office/drawing/2014/main" id="{709413E1-4D40-4D16-A461-FA8D75C3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874" y="0"/>
            <a:ext cx="1354945" cy="18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7589711-258B-47CA-A01E-559D207146D1}"/>
              </a:ext>
            </a:extLst>
          </p:cNvPr>
          <p:cNvSpPr txBox="1"/>
          <p:nvPr/>
        </p:nvSpPr>
        <p:spPr>
          <a:xfrm>
            <a:off x="10708874" y="1797007"/>
            <a:ext cx="146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0" dirty="0"/>
              <a:t>Graham Rook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792F02B-0A79-4BF4-B7F2-EEC12D8E8CE8}"/>
              </a:ext>
            </a:extLst>
          </p:cNvPr>
          <p:cNvSpPr txBox="1"/>
          <p:nvPr/>
        </p:nvSpPr>
        <p:spPr>
          <a:xfrm>
            <a:off x="6850994" y="758279"/>
            <a:ext cx="3474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/>
              <a:t>Microorganismen</a:t>
            </a:r>
            <a:r>
              <a:rPr lang="nl-NL" sz="2000" dirty="0"/>
              <a:t> (‘Old </a:t>
            </a:r>
            <a:r>
              <a:rPr lang="nl-NL" sz="2000" dirty="0" err="1"/>
              <a:t>Friends</a:t>
            </a:r>
            <a:r>
              <a:rPr lang="nl-NL" sz="2000" dirty="0"/>
              <a:t>’) </a:t>
            </a:r>
            <a:br>
              <a:rPr lang="nl-NL" sz="2000" dirty="0"/>
            </a:br>
            <a:r>
              <a:rPr lang="nl-NL" sz="2000" dirty="0"/>
              <a:t>die ooit veel voorkwamen </a:t>
            </a:r>
            <a:br>
              <a:rPr lang="nl-NL" sz="2000" dirty="0"/>
            </a:br>
            <a:r>
              <a:rPr lang="nl-NL" sz="2000" dirty="0">
                <a:solidFill>
                  <a:srgbClr val="FF0000"/>
                </a:solidFill>
              </a:rPr>
              <a:t>– maar nu niet meer - </a:t>
            </a:r>
            <a:endParaRPr lang="nl-NL" sz="2000" dirty="0">
              <a:solidFill>
                <a:schemeClr val="accent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48E9345-1E87-428C-895E-6833CFCB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dirty="0"/>
              <a:t>‘OLD </a:t>
            </a:r>
            <a:r>
              <a:rPr lang="nl-NL" dirty="0" err="1"/>
              <a:t>Friends</a:t>
            </a:r>
            <a:r>
              <a:rPr lang="nl-NL" dirty="0"/>
              <a:t>’ Hypothese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D8AE083-0272-41E2-8AEA-783466FBBC58}"/>
              </a:ext>
            </a:extLst>
          </p:cNvPr>
          <p:cNvGrpSpPr/>
          <p:nvPr/>
        </p:nvGrpSpPr>
        <p:grpSpPr>
          <a:xfrm>
            <a:off x="908704" y="1605176"/>
            <a:ext cx="5268192" cy="5059905"/>
            <a:chOff x="623197" y="1981673"/>
            <a:chExt cx="3917857" cy="3836877"/>
          </a:xfrm>
        </p:grpSpPr>
        <p:pic>
          <p:nvPicPr>
            <p:cNvPr id="10" name="Picture 4" descr="Afbeeldingsresultaat voor human ecosystem soil microbiota">
              <a:extLst>
                <a:ext uri="{FF2B5EF4-FFF2-40B4-BE49-F238E27FC236}">
                  <a16:creationId xmlns:a16="http://schemas.microsoft.com/office/drawing/2014/main" id="{C5007141-DABB-4E59-8DA3-CD3B032E2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5859" r="62174" b="23501"/>
            <a:stretch/>
          </p:blipFill>
          <p:spPr bwMode="auto">
            <a:xfrm>
              <a:off x="623197" y="1981673"/>
              <a:ext cx="3840446" cy="349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8F8FEE3-D3D7-48F0-A910-198D2A02191F}"/>
                </a:ext>
              </a:extLst>
            </p:cNvPr>
            <p:cNvSpPr txBox="1"/>
            <p:nvPr/>
          </p:nvSpPr>
          <p:spPr>
            <a:xfrm>
              <a:off x="1672463" y="3431184"/>
              <a:ext cx="18329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Groene omgeving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623DC2E5-FB25-426A-9E01-8877449A90EE}"/>
                </a:ext>
              </a:extLst>
            </p:cNvPr>
            <p:cNvSpPr txBox="1"/>
            <p:nvPr/>
          </p:nvSpPr>
          <p:spPr>
            <a:xfrm>
              <a:off x="1965455" y="2848050"/>
              <a:ext cx="1485652" cy="5961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(gefermenteerd)</a:t>
              </a:r>
              <a:br>
                <a:rPr lang="nl-NL" dirty="0"/>
              </a:br>
              <a:r>
                <a:rPr lang="nl-NL" dirty="0"/>
                <a:t>Voedsel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F804A5D-D553-48F2-AE56-4F9937B2CB2A}"/>
                </a:ext>
              </a:extLst>
            </p:cNvPr>
            <p:cNvSpPr txBox="1"/>
            <p:nvPr/>
          </p:nvSpPr>
          <p:spPr>
            <a:xfrm>
              <a:off x="662953" y="4000543"/>
              <a:ext cx="10492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Flora </a:t>
              </a:r>
              <a:r>
                <a:rPr lang="nl-NL" dirty="0" err="1"/>
                <a:t>vd</a:t>
              </a:r>
              <a:r>
                <a:rPr lang="nl-NL" dirty="0"/>
                <a:t> Aarde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D9DC91A8-9248-45B4-99AE-40932DB65070}"/>
                </a:ext>
              </a:extLst>
            </p:cNvPr>
            <p:cNvSpPr txBox="1"/>
            <p:nvPr/>
          </p:nvSpPr>
          <p:spPr>
            <a:xfrm>
              <a:off x="1965455" y="5477871"/>
              <a:ext cx="1400800" cy="3406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Uitwerpselen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74077F4-704C-4945-9ECE-316C7D006068}"/>
                </a:ext>
              </a:extLst>
            </p:cNvPr>
            <p:cNvSpPr txBox="1"/>
            <p:nvPr/>
          </p:nvSpPr>
          <p:spPr>
            <a:xfrm>
              <a:off x="3409847" y="4720118"/>
              <a:ext cx="1131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dirty="0"/>
                <a:t>Darmflora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BB673E40-6250-434D-A301-5466FC1174A3}"/>
              </a:ext>
            </a:extLst>
          </p:cNvPr>
          <p:cNvSpPr txBox="1"/>
          <p:nvPr/>
        </p:nvSpPr>
        <p:spPr>
          <a:xfrm>
            <a:off x="33978" y="6250440"/>
            <a:ext cx="257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‘OLD FRIENDS’</a:t>
            </a:r>
          </a:p>
        </p:txBody>
      </p:sp>
    </p:spTree>
    <p:extLst>
      <p:ext uri="{BB962C8B-B14F-4D97-AF65-F5344CB8AC3E}">
        <p14:creationId xmlns:p14="http://schemas.microsoft.com/office/powerpoint/2010/main" val="10697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0619" y="605094"/>
            <a:ext cx="7994904" cy="1499616"/>
          </a:xfrm>
        </p:spPr>
        <p:txBody>
          <a:bodyPr>
            <a:normAutofit/>
          </a:bodyPr>
          <a:lstStyle/>
          <a:p>
            <a:r>
              <a:rPr lang="nl-NL" sz="3600" dirty="0"/>
              <a:t>Levensstijl en commensalen in darmflora</a:t>
            </a:r>
            <a:endParaRPr lang="en-US" sz="36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597668" y="2015007"/>
            <a:ext cx="4415163" cy="82296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Commensalen in darmflora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757576" y="3047300"/>
            <a:ext cx="5960662" cy="3341572"/>
          </a:xfrm>
        </p:spPr>
        <p:txBody>
          <a:bodyPr>
            <a:normAutofit/>
          </a:bodyPr>
          <a:lstStyle/>
          <a:p>
            <a:r>
              <a:rPr lang="nl-NL" sz="2400" dirty="0"/>
              <a:t>- opbouw gezonde afweer</a:t>
            </a:r>
          </a:p>
          <a:p>
            <a:r>
              <a:rPr lang="nl-NL" sz="2400" dirty="0"/>
              <a:t>- bescherming tegen infecties</a:t>
            </a:r>
            <a:br>
              <a:rPr lang="nl-NL" sz="2400" dirty="0"/>
            </a:b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- samenstelling afhankelijk van de omgeving</a:t>
            </a:r>
          </a:p>
          <a:p>
            <a:r>
              <a:rPr lang="nl-NL" sz="2400" dirty="0"/>
              <a:t>- levensstijl verandering &amp; antibiotica gebruik </a:t>
            </a:r>
            <a:r>
              <a:rPr lang="nl-NL" sz="2400" dirty="0">
                <a:sym typeface="Wingdings" panose="05000000000000000000" pitchFamily="2" charset="2"/>
              </a:rPr>
              <a:t> minder/andere commensalen</a:t>
            </a:r>
            <a:endParaRPr lang="nl-NL" sz="2400" dirty="0"/>
          </a:p>
        </p:txBody>
      </p:sp>
      <p:pic>
        <p:nvPicPr>
          <p:cNvPr id="14" name="B2B78682-E6B3-48B0-A24F-AF3B91E72AC4" descr="cid:2387EEDA-68BF-4726-B5AE-362CC34A9D36@home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60" y="727700"/>
            <a:ext cx="1041103" cy="8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A0DA65BC-A515-44FE-8D6D-95682A8757DF}"/>
              </a:ext>
            </a:extLst>
          </p:cNvPr>
          <p:cNvGrpSpPr/>
          <p:nvPr/>
        </p:nvGrpSpPr>
        <p:grpSpPr>
          <a:xfrm>
            <a:off x="1074987" y="1859253"/>
            <a:ext cx="2745286" cy="4745529"/>
            <a:chOff x="2565855" y="1859253"/>
            <a:chExt cx="2745286" cy="4745529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A8E60021-574C-41EC-80B0-A78C30CFA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166"/>
            <a:stretch/>
          </p:blipFill>
          <p:spPr>
            <a:xfrm>
              <a:off x="2624210" y="1859253"/>
              <a:ext cx="2686931" cy="4745529"/>
            </a:xfrm>
            <a:prstGeom prst="rect">
              <a:avLst/>
            </a:prstGeom>
          </p:spPr>
        </p:pic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D90BE93A-E1EA-4CE0-B638-B8082398B252}"/>
                </a:ext>
              </a:extLst>
            </p:cNvPr>
            <p:cNvCxnSpPr/>
            <p:nvPr/>
          </p:nvCxnSpPr>
          <p:spPr>
            <a:xfrm flipH="1" flipV="1">
              <a:off x="2995483" y="3474720"/>
              <a:ext cx="863756" cy="520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482B8AE3-A67D-43D7-99B7-E3CEB7D63739}"/>
                </a:ext>
              </a:extLst>
            </p:cNvPr>
            <p:cNvCxnSpPr/>
            <p:nvPr/>
          </p:nvCxnSpPr>
          <p:spPr>
            <a:xfrm flipH="1" flipV="1">
              <a:off x="3190086" y="2876842"/>
              <a:ext cx="863756" cy="520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5901B6A5-EC79-426D-961D-1069446DDD93}"/>
                </a:ext>
              </a:extLst>
            </p:cNvPr>
            <p:cNvCxnSpPr/>
            <p:nvPr/>
          </p:nvCxnSpPr>
          <p:spPr>
            <a:xfrm flipH="1" flipV="1">
              <a:off x="3067697" y="4862907"/>
              <a:ext cx="863756" cy="520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E25648D-3C15-4147-AB9A-FBDC6B569A53}"/>
                </a:ext>
              </a:extLst>
            </p:cNvPr>
            <p:cNvSpPr txBox="1"/>
            <p:nvPr/>
          </p:nvSpPr>
          <p:spPr>
            <a:xfrm>
              <a:off x="2794689" y="2507510"/>
              <a:ext cx="790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FFFF"/>
                  </a:solidFill>
                </a:rPr>
                <a:t>longen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04D83171-9ACA-4A7D-A862-F56826D0641B}"/>
                </a:ext>
              </a:extLst>
            </p:cNvPr>
            <p:cNvSpPr txBox="1"/>
            <p:nvPr/>
          </p:nvSpPr>
          <p:spPr>
            <a:xfrm>
              <a:off x="2565855" y="3154486"/>
              <a:ext cx="889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FFFF"/>
                  </a:solidFill>
                </a:rPr>
                <a:t>darmen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16DAB3D-96D1-4D04-8A6A-C9772CDB2F98}"/>
                </a:ext>
              </a:extLst>
            </p:cNvPr>
            <p:cNvSpPr txBox="1"/>
            <p:nvPr/>
          </p:nvSpPr>
          <p:spPr>
            <a:xfrm>
              <a:off x="2591643" y="467145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FFFFFF"/>
                  </a:solidFill>
                </a:rPr>
                <a:t>huid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67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</TotalTime>
  <Words>627</Words>
  <Application>Microsoft Office PowerPoint</Application>
  <PresentationFormat>Widescreen</PresentationFormat>
  <Paragraphs>179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Integraal</vt:lpstr>
      <vt:lpstr>Chart</vt:lpstr>
      <vt:lpstr>Hoe kunnen we astma voorkomen onder kinderen? </vt:lpstr>
      <vt:lpstr>Astma: Ontsteking In de longen </vt:lpstr>
      <vt:lpstr>Waarom is er meer astma?</vt:lpstr>
      <vt:lpstr>Verandering in Levensstijl</vt:lpstr>
      <vt:lpstr>Hygiene hypothesis (1989)</vt:lpstr>
      <vt:lpstr>Bacteriën veroorzaken ziektes</vt:lpstr>
      <vt:lpstr>Verandering in ‘mindset’ over micro-organismen  (microscopisch kleine ‘beestjes’- bacteriën)</vt:lpstr>
      <vt:lpstr>‘OLD Friends’ Hypothese</vt:lpstr>
      <vt:lpstr>Levensstijl en commensalen in darmflora</vt:lpstr>
      <vt:lpstr>Voorbeelden van bescherming</vt:lpstr>
      <vt:lpstr>Boerderijen beschermen tegen astma: boerderijmelk en contact met boerderijdieren</vt:lpstr>
      <vt:lpstr>Boerderij commensalen</vt:lpstr>
      <vt:lpstr>Darmflora: Effect van voeding</vt:lpstr>
      <vt:lpstr>‘een oude vriend’: wormparasieten</vt:lpstr>
      <vt:lpstr>moleculen van wormparasieten</vt:lpstr>
      <vt:lpstr>Gunstige commensalen (oude vrienden)</vt:lpstr>
      <vt:lpstr>Hoe werkt het?</vt:lpstr>
      <vt:lpstr>Je moet er vroeg bij zijn</vt:lpstr>
      <vt:lpstr>Het afweersysteem Trainen</vt:lpstr>
      <vt:lpstr>Bescherming door het afweersysteem</vt:lpstr>
      <vt:lpstr>Overdreven reacties afweersysteem</vt:lpstr>
      <vt:lpstr>Brede aanpak noodzakelijk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‘Microbial Intervention for Asthma’</dc:title>
  <dc:creator>Hermelijn Smits</dc:creator>
  <cp:lastModifiedBy>Boer-Theirlynck, J.J.A. de (CCB)</cp:lastModifiedBy>
  <cp:revision>215</cp:revision>
  <dcterms:created xsi:type="dcterms:W3CDTF">2014-01-20T20:36:11Z</dcterms:created>
  <dcterms:modified xsi:type="dcterms:W3CDTF">2019-11-29T12:50:20Z</dcterms:modified>
</cp:coreProperties>
</file>