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10" r:id="rId24"/>
    <p:sldId id="313" r:id="rId25"/>
    <p:sldId id="312" r:id="rId26"/>
    <p:sldId id="311"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12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F3C50-B3A0-4362-6C8B-5CB42C79C2B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F84D3D9-90A9-8FCB-CA35-E9B993A01D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EF892EF-8F33-4E14-111C-270149A0AED2}"/>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CFBFCC97-480D-EF68-60B6-D084CC6517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8B989A7-302D-AB4F-B808-01924C31D1D5}"/>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263060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BE7F9-FB52-D554-9BF6-3C837EC9E93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250061-4B79-C626-15D5-198B98DEFDA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2602E22-2E09-3EEA-DB53-B269809837D8}"/>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F511A7F5-A83B-CEE4-7BA0-F205AB23AF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90FDFD-A3A9-95D1-44B3-3807B2A150EC}"/>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3718989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2256691-77D4-148E-67F3-D616525E9A2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40DC86A-E5EC-583C-723F-464DEE92FE7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975F2B1-2371-FD79-C431-04079E4F0BEA}"/>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7CD06A32-F0BC-8E19-F2F2-13D9B66628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ADFA62-1766-7507-0EDB-A5B3A1BB29ED}"/>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69299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207A0-8D58-95B1-C63B-1E14075D733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87766B3-3E9E-9DB7-AE7D-063266F9B73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021253-E5BC-747C-1CF8-62F61F191E1F}"/>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BFC717B0-95C3-9479-8E7E-BCF6B048D9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872B495-906D-48BB-09CF-E2140A64534F}"/>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256973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568FF-5D5C-D0B4-F2E7-A636750CF70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BA21ABC-7537-1A6C-C6A4-E8098D1ECA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71F81B9-2EDC-B275-4758-A8B7EA8B6A3A}"/>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A4A2BC3D-3C1E-B201-AE67-E97BFBB12B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850F9C-24CE-778F-43F6-1CD16930DFCD}"/>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1478050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260A7-7527-0188-2488-A7504917FC7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0EADA78-F33E-5CB3-8F81-F0A3E0D8CE7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76572E9-E0C1-A779-D092-0094B1978E8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2B4E2C9-8731-6E10-9053-6E9D1D07BF56}"/>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6" name="Tijdelijke aanduiding voor voettekst 5">
            <a:extLst>
              <a:ext uri="{FF2B5EF4-FFF2-40B4-BE49-F238E27FC236}">
                <a16:creationId xmlns:a16="http://schemas.microsoft.com/office/drawing/2014/main" id="{74ABDAAB-C52B-8795-A614-549C218B286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9088ED6-B554-F17B-82E0-5B8CB6563BB0}"/>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258033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D85E8C-D2FC-535D-5818-99C0B8BA848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3B1EC7D-0FEC-58A0-5CCE-FE4D5F5FD1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DF613CD-247C-5D53-16F9-7F01F1F5105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186D4A5-71B8-9578-D0B4-C7255C064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FAD5C0B-FA88-9761-76BD-15B68CFD07E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C929CE9-6D4A-1DE9-31A4-6E121E295D6A}"/>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8" name="Tijdelijke aanduiding voor voettekst 7">
            <a:extLst>
              <a:ext uri="{FF2B5EF4-FFF2-40B4-BE49-F238E27FC236}">
                <a16:creationId xmlns:a16="http://schemas.microsoft.com/office/drawing/2014/main" id="{57719DA7-AF5F-6790-5A0E-DD4E469E48A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B6ECDB4-1E95-E48B-DC12-9D473381B047}"/>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260734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09922-FC25-2C3E-DAF6-AC2C95EA2F4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01539C3-2A4F-0905-9546-C1773480E7D0}"/>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4" name="Tijdelijke aanduiding voor voettekst 3">
            <a:extLst>
              <a:ext uri="{FF2B5EF4-FFF2-40B4-BE49-F238E27FC236}">
                <a16:creationId xmlns:a16="http://schemas.microsoft.com/office/drawing/2014/main" id="{D18C5022-9936-B59A-27F7-C0BDE31C324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1D15611-528C-5C91-3EFD-63208695E501}"/>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241682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C8C3CE8-201D-B313-4E73-F274DE014D42}"/>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3" name="Tijdelijke aanduiding voor voettekst 2">
            <a:extLst>
              <a:ext uri="{FF2B5EF4-FFF2-40B4-BE49-F238E27FC236}">
                <a16:creationId xmlns:a16="http://schemas.microsoft.com/office/drawing/2014/main" id="{D2A737A9-0F0B-6B69-29D1-BE68073DA55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5151419-9ECD-AFB0-AEC8-BF25C4A3375B}"/>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3346535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24E2CA-69C4-D029-5A1A-A6C90720654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421FCF3-C1C9-093B-9E4E-DCA9EC0A1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76EDD8E-D904-D285-4815-0230CEF2A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0D08306-E3CC-91FA-51AB-4A3449B29FF5}"/>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6" name="Tijdelijke aanduiding voor voettekst 5">
            <a:extLst>
              <a:ext uri="{FF2B5EF4-FFF2-40B4-BE49-F238E27FC236}">
                <a16:creationId xmlns:a16="http://schemas.microsoft.com/office/drawing/2014/main" id="{8E8F326E-3533-BF79-B9A7-D9D6C0AE4FD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05C2A62-5E3B-53B3-8228-48C5F6BEE250}"/>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398757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2A2C0-D12C-9C8C-3FB9-A8C5F766E38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F95970D-73C6-6520-FF21-28798C1F5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A081000-F321-F837-1BD4-36679FFD1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F381273-1DF5-0AF5-800C-509CDFE1DB04}"/>
              </a:ext>
            </a:extLst>
          </p:cNvPr>
          <p:cNvSpPr>
            <a:spLocks noGrp="1"/>
          </p:cNvSpPr>
          <p:nvPr>
            <p:ph type="dt" sz="half" idx="10"/>
          </p:nvPr>
        </p:nvSpPr>
        <p:spPr/>
        <p:txBody>
          <a:bodyPr/>
          <a:lstStyle/>
          <a:p>
            <a:fld id="{686E3BCB-3ACF-4ACB-A5D4-BC8F6794AA74}" type="datetimeFigureOut">
              <a:rPr lang="nl-NL" smtClean="0"/>
              <a:t>28-7-2022</a:t>
            </a:fld>
            <a:endParaRPr lang="nl-NL"/>
          </a:p>
        </p:txBody>
      </p:sp>
      <p:sp>
        <p:nvSpPr>
          <p:cNvPr id="6" name="Tijdelijke aanduiding voor voettekst 5">
            <a:extLst>
              <a:ext uri="{FF2B5EF4-FFF2-40B4-BE49-F238E27FC236}">
                <a16:creationId xmlns:a16="http://schemas.microsoft.com/office/drawing/2014/main" id="{A0B28332-50B4-CE0E-2B08-BE70CA2314C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AB7167-946F-3EED-A348-E67D1963F490}"/>
              </a:ext>
            </a:extLst>
          </p:cNvPr>
          <p:cNvSpPr>
            <a:spLocks noGrp="1"/>
          </p:cNvSpPr>
          <p:nvPr>
            <p:ph type="sldNum" sz="quarter" idx="12"/>
          </p:nvPr>
        </p:nvSpPr>
        <p:spPr/>
        <p:txBody>
          <a:bodyPr/>
          <a:lstStyle/>
          <a:p>
            <a:fld id="{D36D953B-D0E1-442D-AE7F-27D3B75B3E2F}" type="slidenum">
              <a:rPr lang="nl-NL" smtClean="0"/>
              <a:t>‹#›</a:t>
            </a:fld>
            <a:endParaRPr lang="nl-NL"/>
          </a:p>
        </p:txBody>
      </p:sp>
    </p:spTree>
    <p:extLst>
      <p:ext uri="{BB962C8B-B14F-4D97-AF65-F5344CB8AC3E}">
        <p14:creationId xmlns:p14="http://schemas.microsoft.com/office/powerpoint/2010/main" val="353943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2D491BB-D235-F2DD-DDFC-CA5E50D91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8390FDE-AE22-6C76-870D-926307C3B8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91933A0-CEEA-2705-C71A-9B288F80C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E3BCB-3ACF-4ACB-A5D4-BC8F6794AA74}"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0E46E615-624E-11DD-F1F6-0BEECCDDDE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C9D397D-3A39-B6F5-C706-17C12D001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D953B-D0E1-442D-AE7F-27D3B75B3E2F}" type="slidenum">
              <a:rPr lang="nl-NL" smtClean="0"/>
              <a:t>‹#›</a:t>
            </a:fld>
            <a:endParaRPr lang="nl-NL"/>
          </a:p>
        </p:txBody>
      </p:sp>
    </p:spTree>
    <p:extLst>
      <p:ext uri="{BB962C8B-B14F-4D97-AF65-F5344CB8AC3E}">
        <p14:creationId xmlns:p14="http://schemas.microsoft.com/office/powerpoint/2010/main" val="1150139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6303777"/>
          </a:xfrm>
          <a:prstGeom prst="rect">
            <a:avLst/>
          </a:prstGeom>
          <a:noFill/>
        </p:spPr>
        <p:txBody>
          <a:bodyPr wrap="square" rtlCol="0">
            <a:spAutoFit/>
          </a:bodyPr>
          <a:lstStyle/>
          <a:p>
            <a:pPr algn="ct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প্রতিস্থাপন</a:t>
            </a:r>
            <a:r>
              <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অটোইমিউনিটি</a:t>
            </a:r>
            <a:r>
              <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এবং</a:t>
            </a:r>
            <a:r>
              <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সংক্রমণ</a:t>
            </a:r>
            <a:r>
              <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নিয়ন্ত্রণে</a:t>
            </a:r>
            <a:r>
              <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kern="1400" spc="-50" dirty="0">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HLA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অনুর</a:t>
            </a:r>
            <a:r>
              <a:rPr lang="nl-NL" sz="3600" kern="1400" spc="-50" dirty="0">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ভূমিকা</a:t>
            </a:r>
            <a:r>
              <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একটি</a:t>
            </a:r>
            <a:r>
              <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কমিক</a:t>
            </a:r>
            <a:r>
              <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বুক</a:t>
            </a:r>
            <a:r>
              <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kern="1400" spc="-50" dirty="0" err="1">
                <a:solidFill>
                  <a:srgbClr val="FF0000"/>
                </a:solidFill>
                <a:effectLst/>
                <a:latin typeface="Nirmala UI" panose="020B0502040204020203" pitchFamily="34" charset="0"/>
                <a:ea typeface="Times New Roman" panose="02020603050405020304" pitchFamily="18" charset="0"/>
                <a:cs typeface="Times New Roman" panose="02020603050405020304" pitchFamily="18" charset="0"/>
              </a:rPr>
              <a:t>অ্যাডভেঞ্চার</a:t>
            </a:r>
            <a:endPar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t>
            </a:r>
            <a:r>
              <a:rPr lang="nl-NL" sz="2400" dirty="0" err="1">
                <a:solidFill>
                  <a:srgbClr val="FF0000"/>
                </a:solidFill>
              </a:rPr>
              <a:t>and</a:t>
            </a:r>
            <a:r>
              <a:rPr lang="nl-NL" sz="2400" dirty="0">
                <a:solidFill>
                  <a:srgbClr val="FF0000"/>
                </a:solidFill>
              </a:rPr>
              <a:t>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endParaRPr lang="nl-NL" sz="3200" dirty="0">
              <a:solidFill>
                <a:srgbClr val="FF0000"/>
              </a:solidFill>
            </a:endParaRPr>
          </a:p>
          <a:p>
            <a:pPr algn="ctr"/>
            <a:endParaRPr lang="nl-NL" sz="3200" dirty="0">
              <a:solidFill>
                <a:srgbClr val="FF0000"/>
              </a:solidFill>
            </a:endParaRPr>
          </a:p>
          <a:p>
            <a:pPr algn="ct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Translated</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by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R.Mukhopadhyay</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Original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text</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14F12-2A1C-4AB1-81A1-C0EBFADEB168}"/>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৯</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9)</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B4BC0B9B-C1A2-B7AF-35A5-DDA373B50126}"/>
              </a:ext>
            </a:extLst>
          </p:cNvPr>
          <p:cNvSpPr>
            <a:spLocks noGrp="1"/>
          </p:cNvSpPr>
          <p:nvPr>
            <p:ph idx="1"/>
          </p:nvPr>
        </p:nvSpPr>
        <p:spPr/>
        <p:txBody>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ডারউইন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হতবুদ্ধি</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অবশ্যই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আপনার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নিখুঁত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সঙ্গীর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গন্ধ</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পাওয়া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টিস্যু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প্রতিস্থাপন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রোধ</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প্রকৃত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খুঁজে</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পাওয়া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পলিমারফিজমের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প্রধান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বিবর্তনীয়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4C10488A-B3D4-4793-8CCB-81D6869EB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01" y="2999805"/>
            <a:ext cx="4414716" cy="3416150"/>
          </a:xfrm>
          <a:prstGeom prst="rect">
            <a:avLst/>
          </a:prstGeom>
        </p:spPr>
      </p:pic>
    </p:spTree>
    <p:extLst>
      <p:ext uri="{BB962C8B-B14F-4D97-AF65-F5344CB8AC3E}">
        <p14:creationId xmlns:p14="http://schemas.microsoft.com/office/powerpoint/2010/main" val="713240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6AB1B-03F7-B413-5BDE-9B607F975B2D}"/>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১০</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10)</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C8CA6F36-F492-C79F-1B48-D0033BEDDB11}"/>
              </a:ext>
            </a:extLst>
          </p:cNvPr>
          <p:cNvSpPr>
            <a:spLocks noGrp="1"/>
          </p:cNvSpPr>
          <p:nvPr>
            <p:ph idx="1"/>
          </p:nvPr>
        </p:nvSpPr>
        <p:spPr>
          <a:xfrm>
            <a:off x="838200" y="1326861"/>
            <a:ext cx="10515600" cy="2351520"/>
          </a:xfrm>
        </p:spPr>
        <p:txBody>
          <a:bodyPr>
            <a:normAutofit lnSpcReduction="10000"/>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কিন্তু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ফ্যাক্টর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আছে</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ভাইরাস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অন্যান্য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মাইক্রোবায়াল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প্যাথোজেন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প্রকৃতিতে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প্রচুর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ইনফ্লুয়েঞ্জা</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ইবোলা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স্মলপক্স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আরও</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ভাইরাস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নিজস্ব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পরিবার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আমাদের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ব্যবহার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এমনকি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স্ব-সীমিত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সংক্রমণ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একটি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ইমিউন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সিস্টেম</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ছাড়াই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প্রাণঘাতী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প্রশ্নটি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সহজ</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কীভাবে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ইমিউন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সিস্টেম</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লুকিয়ে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ভাইরাসগুলিকে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সনাক্ত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আমাদের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হত্যা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আগে</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আমরা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হত্যা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D0925B8-8825-4027-9520-ABF26F95A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318" y="3811286"/>
            <a:ext cx="3855592" cy="2681589"/>
          </a:xfrm>
          <a:prstGeom prst="rect">
            <a:avLst/>
          </a:prstGeom>
        </p:spPr>
      </p:pic>
    </p:spTree>
    <p:extLst>
      <p:ext uri="{BB962C8B-B14F-4D97-AF65-F5344CB8AC3E}">
        <p14:creationId xmlns:p14="http://schemas.microsoft.com/office/powerpoint/2010/main" val="607917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37FF2-5A3E-B054-0C46-4911BC5587EF}"/>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১১</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11)</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095A086E-DCB3-19A7-683C-F686D6BEA25D}"/>
              </a:ext>
            </a:extLst>
          </p:cNvPr>
          <p:cNvSpPr>
            <a:spLocks noGrp="1"/>
          </p:cNvSpPr>
          <p:nvPr>
            <p:ph idx="1"/>
          </p:nvPr>
        </p:nvSpPr>
        <p:spPr/>
        <p:txBody>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ভাইরাস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ইমিউন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সিস্টেম</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একাধিক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অস্ত্র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উদ্ভাবন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করেছে</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ম্যাক্রোফেজগুলি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ব্যাকটেরিয়া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ভাইরাস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শেষ</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নিউট্রোফিলগুলি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ব্যাকটেরিয়ার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হত্যাকারী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উপাদানগুলি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নিঃসৃত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অ্যান্টিবডি</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টি-হেল্পার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অন্যান্য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সাহায্য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টি-কিলার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ভাইরাস-সংক্রমিত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কোষগুলিকে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এমনকি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ক্যান্সার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কোষগুলিকে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হত্যা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AB609E28-D0C6-4348-8ECC-90A4CCE8D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250220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0D0E4-1B41-0CCF-689F-E5E67A9333FC}"/>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১২</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12)</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1F0B526C-9AA7-5AA1-6A9A-4D138117CC8D}"/>
              </a:ext>
            </a:extLst>
          </p:cNvPr>
          <p:cNvSpPr>
            <a:spLocks noGrp="1"/>
          </p:cNvSpPr>
          <p:nvPr>
            <p:ph idx="1"/>
          </p:nvPr>
        </p:nvSpPr>
        <p:spPr>
          <a:xfrm>
            <a:off x="838200" y="1253331"/>
            <a:ext cx="10515600" cy="4351338"/>
          </a:xfrm>
        </p:spPr>
        <p:txBody>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কিন্তু টি-কিলার সেল কিভাবে জানবে কাকে হত্যা করতে হবে</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সেল</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ভিতরে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ভাইরাস</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সুরক্ষিত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সত্যিই</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তাই</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প্রকৃতপক্ষে</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ভাইরাসের প্রতিলিপি হওয়ার সাথে সাথে</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এর প্রোটিনের ক্ষুদ্র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টুকরো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এইচএলএ-এ</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বি বা -সি অণুতে সরবরাহ করা হয় যা তাদের কোষের পৃষ্ঠে নিয়ে যায়। টি-কিলার সেল একটি নির্দিষ্ট এইচএলএ অণুর প্রসঙ্গে এই ছোট খণ্ডটিকে স্বীকৃতি দেয়। এই ঘটনাটি আবিষ্কার 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যাকে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HLA-</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সীমাবদ্ধতা বলা হয়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দুটি নোবেল পুরস্কার অর্জনের জন্য যথেষ্ট গুরুত্বপূর্ণ ছিল। প্রতিটি ভিন্ন ধরনের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অণু পেপটাইডের একটি আলাদা ভাণ্ডার উপস্থাপন করে যাতে ইমিউন সিস্টেমকে অনেক টার্গেট দেওয়া হয় যা এইগুলি তৈরি করে এবং কোষগুলিকে মেরে ফেলতে পারে।</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E1C9213-766F-4EC6-9F7D-0D4B8D99D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327" y="4248461"/>
            <a:ext cx="2754026" cy="2609539"/>
          </a:xfrm>
          <a:prstGeom prst="rect">
            <a:avLst/>
          </a:prstGeom>
        </p:spPr>
      </p:pic>
    </p:spTree>
    <p:extLst>
      <p:ext uri="{BB962C8B-B14F-4D97-AF65-F5344CB8AC3E}">
        <p14:creationId xmlns:p14="http://schemas.microsoft.com/office/powerpoint/2010/main" val="2387497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75987-632A-2F3A-2CDE-0F3C3C3F809D}"/>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১৩</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13)</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63506158-876F-4396-1E21-6524AA55DCDF}"/>
              </a:ext>
            </a:extLst>
          </p:cNvPr>
          <p:cNvSpPr>
            <a:spLocks noGrp="1"/>
          </p:cNvSpPr>
          <p:nvPr>
            <p:ph idx="1"/>
          </p:nvPr>
        </p:nvSpPr>
        <p:spPr>
          <a:xfrm>
            <a:off x="838200" y="1027906"/>
            <a:ext cx="10515600" cy="4351338"/>
          </a:xfrm>
        </p:spPr>
        <p:txBody>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কিন্তু কিভাবে একটি ভাইরাস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টুকরো</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প্রথম স্থানে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উৎপন্ন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হয়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ভাইরাল প্রোটিন -কোষের অভ্যন্তরে অন্যান্য প্রোটিনের মতোই - অবনমিত হয়। প্রোটিনগুলি প্রোটিসোম নামক একটি অসাধারণ ন্যানো-মেশিন দ্বারা খণ্ডিত হয়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 মূলত প্রোটিনের জন্য একটি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ডিস্পোজাল</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অন্যান্য কোষের এনজাইম টুকরোর প্রান্তগুলিকে ছোট পেপটাইডগুলিতে ছাঁটাই 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যার মধ্যে কিছু সাইটোসল থেকে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ER-</a:t>
            </a:r>
            <a:r>
              <a:rPr lang="nl-NL"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স্থানান্তরিত হয় যেখানে তারা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HLA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অণুগুলিকে আবদ্ধ করতে পারে। একবার একটি এইচএলএ অণুর একটি আবদ্ধ পেপটাইড হয়ে গেলে</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এটি কোষের পৃষ্ঠের জন্য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ER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ছেড়ে যায় যেখানে এটি টি-কিলার কোষ দ্বারা সনাক্তকরণের জন্য অপেক্ষা করে।</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964CF754-BAB2-4CDA-B123-C35828DBE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72" y="3781997"/>
            <a:ext cx="4623454" cy="3076003"/>
          </a:xfrm>
          <a:prstGeom prst="rect">
            <a:avLst/>
          </a:prstGeom>
        </p:spPr>
      </p:pic>
    </p:spTree>
    <p:extLst>
      <p:ext uri="{BB962C8B-B14F-4D97-AF65-F5344CB8AC3E}">
        <p14:creationId xmlns:p14="http://schemas.microsoft.com/office/powerpoint/2010/main" val="4162066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1AB91-8575-EE0A-5A99-81886CF1C971}"/>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১৪</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14)</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41AC8EFD-E235-D111-CD14-531A471760F0}"/>
              </a:ext>
            </a:extLst>
          </p:cNvPr>
          <p:cNvSpPr>
            <a:spLocks noGrp="1"/>
          </p:cNvSpPr>
          <p:nvPr>
            <p:ph idx="1"/>
          </p:nvPr>
        </p:nvSpPr>
        <p:spPr>
          <a:xfrm>
            <a:off x="838200" y="1253331"/>
            <a:ext cx="10515600" cy="4351338"/>
          </a:xfrm>
        </p:spPr>
        <p:txBody>
          <a:bodyPr>
            <a:normAutofit lnSpcReduction="10000"/>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আসুন এইচএলএ পলিমারফিজমের দিকে ফিরে যাই। পাশাপাশি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COVID-</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19 এবং ইনফ্লুয়েঞ্জা থেকে সবাই জানে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ভাইরাসগুলি অ্যান্টিবডি প্রতিক্রিয়া থেকে বাঁচতে পরিবর্তন করতে খুব ভাল (ভাবুন আলফা</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ডেল্টা</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ওমিক্রন...)। টি কোষের জন্য এই সম্ভাবনা কমানোর জন্য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প্রতিটি বিভিন্ন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অ্যালিল (জিনের বিভিন্ন প্রকার) পেপটাইডের একটি ভিন্ন সেট উপস্থাপন করে। এত পেপটাইড এক ব্যক্তির মধ্যে উপস্থাপিত হয়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 ভাইরাস এড়ানো কঠিন। মানুষের মধ্যে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HLA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প্রকারের পার্থক্যের মানে হল যে এটি ঘটলেও</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এড়িয়ে যাওয়া ভাইরাস পরবর্তী ব্যক্তির মধ্যে তার প্রতারণা বজায় রাখবে না। যদি আমরা সবাই এইচএলএ অভিন্ন হতাম</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একটি পালিয়ে যাওয়া ভাইরাস সমগ্র জনসংখ্যাকে মেরে ফেলবে</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এখন এটি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শুধুমাত্র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এইচএলএ অণু সহ কিছু ব্যক্তিকে হত্যা করবে যা ইমিউন সিস্টেমে ভাইরাল পেপটাইড উপস্থাপন করতে অক্ষম। এইচএলএ পলিমারফিজম এইভাবে জনসংখ্যাকে রক্ষা 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ব্যক্তি কম গুরুত্বপূর্ণ। এটি এমএইচসি পলিমারফিজমের বিবর্তনের জন্য একটি আকর্ষক ব্যাখ্যা প্রদান করে।</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956BF97B-5EAA-46C3-821D-AF3A53151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270" y="4743865"/>
            <a:ext cx="2792730" cy="2198992"/>
          </a:xfrm>
          <a:prstGeom prst="rect">
            <a:avLst/>
          </a:prstGeom>
        </p:spPr>
      </p:pic>
    </p:spTree>
    <p:extLst>
      <p:ext uri="{BB962C8B-B14F-4D97-AF65-F5344CB8AC3E}">
        <p14:creationId xmlns:p14="http://schemas.microsoft.com/office/powerpoint/2010/main" val="523438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15811-5D95-6C4D-5EBA-075BCC16D65A}"/>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১৫</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15)</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801B8C35-D3CF-8ED1-1DCB-B8F97B53342A}"/>
              </a:ext>
            </a:extLst>
          </p:cNvPr>
          <p:cNvSpPr>
            <a:spLocks noGrp="1"/>
          </p:cNvSpPr>
          <p:nvPr>
            <p:ph idx="1"/>
          </p:nvPr>
        </p:nvSpPr>
        <p:spPr/>
        <p:txBody>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কিন্তু হায়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আপনার জন্য খারাপ খবর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প্রিয় পাঠক আপনার যদি একটি বা দুটি নতুন অঙ্গের প্রয়োজন হয়। এইচএলএ পলিমারফিজম কিডনি রোগে আক্রান্ত ব্যক্তি নয়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একটি প্রজাতির জনসংখ্যার বেঁচে থাকার প্রচার করে। ট্রান্সপ্লান্টেশন প্রত্যাখ্যান হল ইমিউন সিস্টেমের ফলাফল যা একটি দাতা অঙ্গকে ভাইরাস দ্বারা সংক্রামিত অঙ্গের সাথে বিভ্রান্ত করে এবং অঙ্গটিকে আক্রমণ করে সেই অনুযায়ী প্রতিক্রিয়া জানায় যার ফলে প্রতিস্থাপন প্রত্যাখ্যান হয়।</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288A537B-FC51-41EE-8FDE-B140479A7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11" y="3969327"/>
            <a:ext cx="4181887" cy="2747963"/>
          </a:xfrm>
          <a:prstGeom prst="rect">
            <a:avLst/>
          </a:prstGeom>
        </p:spPr>
      </p:pic>
    </p:spTree>
    <p:extLst>
      <p:ext uri="{BB962C8B-B14F-4D97-AF65-F5344CB8AC3E}">
        <p14:creationId xmlns:p14="http://schemas.microsoft.com/office/powerpoint/2010/main" val="3749742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2E4E1E-9E52-AF83-B69D-766667C3CA4A}"/>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১৬</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16)</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pic>
        <p:nvPicPr>
          <p:cNvPr id="4" name="Tijdelijke aanduiding voor inhoud 4">
            <a:extLst>
              <a:ext uri="{FF2B5EF4-FFF2-40B4-BE49-F238E27FC236}">
                <a16:creationId xmlns:a16="http://schemas.microsoft.com/office/drawing/2014/main" id="{6D3A7236-288B-450F-B5AD-C1A83EF5A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4122081"/>
            <a:ext cx="6819900" cy="2735919"/>
          </a:xfrm>
          <a:prstGeom prst="rect">
            <a:avLst/>
          </a:prstGeom>
        </p:spPr>
      </p:pic>
      <p:sp>
        <p:nvSpPr>
          <p:cNvPr id="3" name="Tijdelijke aanduiding voor inhoud 2">
            <a:extLst>
              <a:ext uri="{FF2B5EF4-FFF2-40B4-BE49-F238E27FC236}">
                <a16:creationId xmlns:a16="http://schemas.microsoft.com/office/drawing/2014/main" id="{A9F922E0-B053-12F9-C811-F3AD441E835E}"/>
              </a:ext>
            </a:extLst>
          </p:cNvPr>
          <p:cNvSpPr>
            <a:spLocks noGrp="1"/>
          </p:cNvSpPr>
          <p:nvPr>
            <p:ph idx="1"/>
          </p:nvPr>
        </p:nvSpPr>
        <p:spPr>
          <a:xfrm>
            <a:off x="838200" y="1253331"/>
            <a:ext cx="10515600" cy="4351338"/>
          </a:xfrm>
        </p:spPr>
        <p:txBody>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একটি গুরুত্বপূর্ণ সাধারণ পাঠ: ইমিউন সিস্টেম সহ কিছুই নিখুঁত নয়! যার কথা বলতে গিয়ে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আসুন চিন্তা করি কীভাবে টি-কিলার কোষগুলি ভাইরাস সংক্রামিত কোষগুলিকে খুব দ্রুত খুঁজে পেতে পারে। ভাইরাস খুব দ্রুত তাদের সন্তান উৎপাদন করতে পারে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কিছু ক্ষেত্রে মাত্র কয়েক ঘন্টার মধ্যে।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ভাইরাল</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প্রোটিনগুলি</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তাদের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স্বাভাবিক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জীবনের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শেষে</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ধ্বংস</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হবার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অপেক্ষা</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খুবই</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দীর্ঘ</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কিন্তু ইমিউন সিস্টেমের মতোই</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ভাইরাল প্রোটিন সহ প্রোটিনের সংশ্লেষণ নিখুঁত থেকে অনেক দূরে। এই অসম্পূর্ণ প্রোটিন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যাকে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DRiPs</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বলা হয়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অবিলম্বে ক্ষয়প্রাপ্ত হয়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ভাইরাস সংক্রমণের শুরুকে অ্যান্টিজেন উপস্থাপনের সাথে যুক্ত করে এবং কার্যকর টি-কিলার সেল ইমিউনো নজরদারির অনুমতি দেয়।</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3770581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F6253-CB8A-A938-8230-CA81BCB77983}"/>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১৭</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17)</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1E065C70-EAA7-27F6-49F3-1B7F1A6FEA9A}"/>
              </a:ext>
            </a:extLst>
          </p:cNvPr>
          <p:cNvSpPr>
            <a:spLocks noGrp="1"/>
          </p:cNvSpPr>
          <p:nvPr>
            <p:ph idx="1"/>
          </p:nvPr>
        </p:nvSpPr>
        <p:spPr/>
        <p:txBody>
          <a:bodyPr/>
          <a:lstStyle/>
          <a:p>
            <a:pPr marL="0" indent="0">
              <a:buNone/>
            </a:pP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কিস্তিমাত</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ইমিউন সিস্টেম</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এত দ্রুত না! কিছু চতুর ভাইরাস</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বিশেষ করে হারপিসভাইরাস</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অ্যান্টিজেন উপস্থাপনে হস্তক্ষেপ করার জন্য বিবর্তিত হয়েছে। হিউম্যান সাইটোমেগালোভাইরাস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HCMV,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৬</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0% মানবতাকে সংক্রামিত করে প্রোটিনের একটি স্যুট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US</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2</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US</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3</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US</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6</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US</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11</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এবং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US</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18) তৈরি করে যা পেপটাইড উৎপাদন</a:t>
            </a:r>
            <a:r>
              <a:rPr lang="bn-IN"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সীমিত</a:t>
            </a:r>
            <a:r>
              <a:rPr lang="bn-IN"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করে</a:t>
            </a:r>
            <a:r>
              <a:rPr lang="bn-IN"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বা</a:t>
            </a:r>
            <a:r>
              <a:rPr lang="bn-IN"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HLA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ক্লাস</a:t>
            </a:r>
            <a:r>
              <a:rPr lang="bn-IN"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১</a:t>
            </a:r>
            <a:r>
              <a:rPr lang="nl-NL"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ফাংশনে</a:t>
            </a:r>
            <a:r>
              <a:rPr lang="bn-IN"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হস্তক্ষেপ করে।</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Afbeelding 8">
            <a:extLst>
              <a:ext uri="{FF2B5EF4-FFF2-40B4-BE49-F238E27FC236}">
                <a16:creationId xmlns:a16="http://schemas.microsoft.com/office/drawing/2014/main" id="{8B8346A7-A07A-45AB-A843-8B7D0F924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558285"/>
            <a:ext cx="5895109" cy="3184000"/>
          </a:xfrm>
          <a:prstGeom prst="rect">
            <a:avLst/>
          </a:prstGeom>
        </p:spPr>
      </p:pic>
    </p:spTree>
    <p:extLst>
      <p:ext uri="{BB962C8B-B14F-4D97-AF65-F5344CB8AC3E}">
        <p14:creationId xmlns:p14="http://schemas.microsoft.com/office/powerpoint/2010/main" val="172338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2085A-FDE6-E2E8-DDBA-FB2C302219A8}"/>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১৮</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18)</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b="1"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F1B574A8-F21D-FF31-6D8F-2D0377371B31}"/>
              </a:ext>
            </a:extLst>
          </p:cNvPr>
          <p:cNvSpPr>
            <a:spLocks noGrp="1"/>
          </p:cNvSpPr>
          <p:nvPr>
            <p:ph idx="1"/>
          </p:nvPr>
        </p:nvSpPr>
        <p:spPr>
          <a:xfrm>
            <a:off x="838200" y="1253331"/>
            <a:ext cx="10515600" cy="4351338"/>
          </a:xfrm>
        </p:spPr>
        <p:txBody>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তাহলে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সম্ভব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কিছু</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এইচএলএ</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অ্যালিল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অন্যদের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তুলনায়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ভাইরাস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সংক্রমণ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মোকাবেলায়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প্রকৃতপক্ষে</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কিছু</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এইচএলএ-বি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অ্যালিল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এইচআইভি</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আরও</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সুরক্ষা</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দেয়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অন্যগুলি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কোভিডের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বিভিন্ন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রোগজীবাণু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মোকাবেলা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যুগে</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যুগে</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বিভিন্ন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অ্যালিল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নির্বাচন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হয়েছে</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উদাহরণস্বরূপ</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HLA-A2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ইউরোপীয়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জনসংখ্যার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8</a:t>
            </a:r>
            <a:r>
              <a:rPr lang="bn-IN" sz="2400" dirty="0">
                <a:effectLst/>
                <a:latin typeface="Nirmala UI" panose="020B0502040204020203" pitchFamily="34" charset="0"/>
                <a:ea typeface="Calibri" panose="020F0502020204030204" pitchFamily="34" charset="0"/>
                <a:cs typeface="Times New Roman" panose="02020603050405020304" pitchFamily="18" charset="0"/>
              </a:rPr>
              <a:t>0</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মধ্যে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পাওয়া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একটি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নির্দিষ্ট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গোষ্ঠীতে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অ্যালিলের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সর্বাধিক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প্রকোপ</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সম্ভবত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HLA-A2-এর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ক্ষমতার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ফলে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একটি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রোগজীবাণু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রক্ষা</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মানুষের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রোগের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প্রধান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A7005C8-9000-4A10-801E-13FF9F675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131858"/>
            <a:ext cx="3160424" cy="2726142"/>
          </a:xfrm>
          <a:prstGeom prst="rect">
            <a:avLst/>
          </a:prstGeom>
        </p:spPr>
      </p:pic>
    </p:spTree>
    <p:extLst>
      <p:ext uri="{BB962C8B-B14F-4D97-AF65-F5344CB8AC3E}">
        <p14:creationId xmlns:p14="http://schemas.microsoft.com/office/powerpoint/2010/main" val="1855017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9318E-00F5-A643-1EA4-605EF23EA546}"/>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૧</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a:t>
            </a:r>
            <a:br>
              <a:rPr lang="nl-NL" sz="36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p>
        </p:txBody>
      </p:sp>
      <p:sp>
        <p:nvSpPr>
          <p:cNvPr id="4" name="Rectangle 1">
            <a:extLst>
              <a:ext uri="{FF2B5EF4-FFF2-40B4-BE49-F238E27FC236}">
                <a16:creationId xmlns:a16="http://schemas.microsoft.com/office/drawing/2014/main" id="{238E77ED-CF9C-FC57-6FEB-671800911A9C}"/>
              </a:ext>
            </a:extLst>
          </p:cNvPr>
          <p:cNvSpPr>
            <a:spLocks noGrp="1" noChangeArrowheads="1"/>
          </p:cNvSpPr>
          <p:nvPr>
            <p:ph idx="1"/>
          </p:nvPr>
        </p:nvSpPr>
        <p:spPr bwMode="auto">
          <a:xfrm>
            <a:off x="838200" y="1353604"/>
            <a:ext cx="11271191" cy="18004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প্রায়</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૧৯00-বছর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আগে</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দুই</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আরব</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ভাই</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এবং</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ডাক্তার</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কসমাস</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এবং</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ড্যামিয়ানাস</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প্রথম</a:t>
            </a:r>
            <a:r>
              <a:rPr kumimoji="0" lang="nl-NL"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 </a:t>
            </a:r>
            <a:r>
              <a:rPr kumimoji="0" lang="bn-IN" altLang="nl-NL" sz="2400" b="0" i="0" u="none" strike="noStrike" cap="none" normalizeH="0" baseline="0" dirty="0">
                <a:ln>
                  <a:noFill/>
                </a:ln>
                <a:solidFill>
                  <a:srgbClr val="000000"/>
                </a:solidFill>
                <a:effectLst/>
                <a:latin typeface="Nirmala UI" panose="020B0502040204020203" pitchFamily="34" charset="0"/>
                <a:ea typeface="Calibri" panose="020F0502020204030204" pitchFamily="34" charset="0"/>
                <a:cs typeface="Nirmala UI" panose="020B0502040204020203" pitchFamily="34" charset="0"/>
              </a:rPr>
              <a:t>সফল</a:t>
            </a:r>
            <a:r>
              <a:rPr kumimoji="0" lang="nl-NL" altLang="nl-NL" sz="2400" b="0" i="0" u="none" strike="noStrike" cap="none" normalizeH="0" baseline="0" dirty="0">
                <a:ln>
                  <a:noFill/>
                </a:ln>
                <a:solidFill>
                  <a:schemeClr val="tx1"/>
                </a:solidFill>
                <a:effectLst/>
              </a:rPr>
              <a:t> </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প্রতিস্থাপন</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করেছিলেন</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একজন</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বণিকের</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গ্যাংগ্রিনাস</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পা</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তার</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ক্রীতদাসের</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সাথে</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প্রতিস্থাপন</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করেছিলেন</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ক্রীতদাসের</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ভাগ্য</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ইতিহাসে</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অজানা</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তবে</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এটি</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একটি</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স্বেচ্ছায়</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দান</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অসম্ভাব্য</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 </a:t>
            </a:r>
            <a:r>
              <a:rPr kumimoji="0" lang="nl-NL" altLang="nl-NL" sz="2400" b="0" i="0" u="none" strike="noStrike" cap="none" normalizeH="0" baseline="0" dirty="0" err="1">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ছিল</a:t>
            </a:r>
            <a:r>
              <a:rPr kumimoji="0" lang="nl-NL" altLang="nl-NL" sz="2400" b="0" i="0" u="none" strike="noStrike" cap="none" normalizeH="0" baseline="0" dirty="0">
                <a:ln>
                  <a:noFill/>
                </a:ln>
                <a:solidFill>
                  <a:schemeClr val="tx1"/>
                </a:solidFill>
                <a:effectLst/>
                <a:latin typeface="Nirmala UI" panose="020B0502040204020203" pitchFamily="34" charset="0"/>
                <a:ea typeface="Calibri" panose="020F0502020204030204" pitchFamily="34" charset="0"/>
                <a:cs typeface="Nirmala UI" panose="020B0502040204020203" pitchFamily="34" charset="0"/>
              </a:rPr>
              <a:t>।</a:t>
            </a:r>
            <a:endParaRPr kumimoji="0" lang="nl-NL" altLang="nl-NL"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5" name="Tijdelijke aanduiding voor inhoud 8">
            <a:extLst>
              <a:ext uri="{FF2B5EF4-FFF2-40B4-BE49-F238E27FC236}">
                <a16:creationId xmlns:a16="http://schemas.microsoft.com/office/drawing/2014/main" id="{161C75E4-40D6-47FF-9DA7-03FF70582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88" y="3202484"/>
            <a:ext cx="4626094" cy="3290391"/>
          </a:xfrm>
          <a:prstGeom prst="rect">
            <a:avLst/>
          </a:prstGeom>
        </p:spPr>
      </p:pic>
    </p:spTree>
    <p:extLst>
      <p:ext uri="{BB962C8B-B14F-4D97-AF65-F5344CB8AC3E}">
        <p14:creationId xmlns:p14="http://schemas.microsoft.com/office/powerpoint/2010/main" val="842745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3A8FD-0AD2-91BD-465D-DA45B9937BE1}"/>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১৯</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19)</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8083DB4E-1FA8-BDAD-075B-B913E466BA3E}"/>
              </a:ext>
            </a:extLst>
          </p:cNvPr>
          <p:cNvSpPr>
            <a:spLocks noGrp="1"/>
          </p:cNvSpPr>
          <p:nvPr>
            <p:ph idx="1"/>
          </p:nvPr>
        </p:nvSpPr>
        <p:spPr>
          <a:xfrm>
            <a:off x="838200" y="1253331"/>
            <a:ext cx="10515600" cy="4351338"/>
          </a:xfrm>
        </p:spPr>
        <p:txBody>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কিন্তু সমান্তরাল পরিণতি আছে</a:t>
            </a:r>
            <a:r>
              <a:rPr lang="en-US" sz="2400" dirty="0">
                <a:solidFill>
                  <a:srgbClr val="000000"/>
                </a:solidFill>
                <a:latin typeface="Calibri" panose="020F0502020204030204" pitchFamily="34" charset="0"/>
                <a:ea typeface="Calibri" panose="020F0502020204030204" pitchFamily="34" charset="0"/>
                <a:cs typeface="Nirmala UI" panose="020B0502040204020203" pitchFamily="34" charset="0"/>
              </a:rPr>
              <a:t>I</a:t>
            </a: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HLA </a:t>
            </a:r>
            <a:r>
              <a:rPr lang="bn-IN" sz="2400" dirty="0">
                <a:solidFill>
                  <a:srgbClr val="000000"/>
                </a:solidFill>
                <a:latin typeface="Nirmala UI" panose="020B0502040204020203" pitchFamily="34" charset="0"/>
              </a:rPr>
              <a:t>অ্যালিল</a:t>
            </a:r>
            <a:r>
              <a:rPr lang="en-US" sz="2400" dirty="0">
                <a:solidFill>
                  <a:srgbClr val="000000"/>
                </a:solidFill>
                <a:latin typeface="Nirmala UI" panose="020B0502040204020203" pitchFamily="34" charset="0"/>
                <a:cs typeface="Times New Roman" panose="02020603050405020304" pitchFamily="18" charset="0"/>
              </a:rPr>
              <a:t> </a:t>
            </a:r>
            <a:r>
              <a:rPr lang="bn-IN" altLang="nl-NL" sz="2400" dirty="0">
                <a:solidFill>
                  <a:srgbClr val="000000"/>
                </a:solidFill>
                <a:latin typeface="Nirmala UI" panose="020B0502040204020203" pitchFamily="34" charset="0"/>
              </a:rPr>
              <a:t>এইচএলএ-বি</a:t>
            </a:r>
            <a:r>
              <a:rPr lang="en-US" altLang="nl-NL" sz="2400" dirty="0">
                <a:solidFill>
                  <a:srgbClr val="000000"/>
                </a:solidFill>
                <a:latin typeface="Nirmala UI" panose="020B0502040204020203" pitchFamily="34" charset="0"/>
              </a:rPr>
              <a:t>*</a:t>
            </a:r>
            <a:r>
              <a:rPr lang="as-IN" sz="2400" dirty="0">
                <a:solidFill>
                  <a:srgbClr val="000000"/>
                </a:solidFill>
                <a:latin typeface="Nirmala UI" panose="020B0502040204020203" pitchFamily="34" charset="0"/>
              </a:rPr>
              <a:t>২৭</a:t>
            </a:r>
            <a:r>
              <a:rPr lang="en-US" sz="2400" dirty="0">
                <a:solidFill>
                  <a:srgbClr val="000000"/>
                </a:solidFill>
                <a:latin typeface="Nirmala UI" panose="020B0502040204020203" pitchFamily="34" charset="0"/>
                <a:cs typeface="Times New Roman" panose="02020603050405020304" pitchFamily="18" charset="0"/>
              </a:rPr>
              <a:t>:0</a:t>
            </a:r>
            <a:r>
              <a:rPr lang="as-IN" sz="2400" dirty="0">
                <a:solidFill>
                  <a:srgbClr val="000000"/>
                </a:solidFill>
                <a:latin typeface="Nirmala UI" panose="020B0502040204020203" pitchFamily="34" charset="0"/>
              </a:rPr>
              <a:t>৫</a:t>
            </a:r>
            <a:r>
              <a:rPr lang="en-US" sz="2400" dirty="0">
                <a:solidFill>
                  <a:srgbClr val="000000"/>
                </a:solidFill>
                <a:latin typeface="Nirmala UI" panose="020B0502040204020203" pitchFamily="34"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নিন। ককেশীয় জনসংখ্যার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৮</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এর মধ্যে উপস্থিত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৯</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0% এর বেশি অ্যাঙ্কাইলোজিং স্পন্ডিলাইটিস রোগীদের এই অ্যালিল থাকে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 সম্ভবত মেরুদণ্ডে একটি অটোইমিউন টি সেল প্রতিক্রিয়া শুরু করে। ইমিউন সিস্টেম বন্ধুত্বপূর্ণ আগুন থেকে টিস্যুগুলির ক্ষতি না করে কার্যকর অনাক্রম্যতা প্রদানের মধ্যে একটি ছুরির ধারে কাজ করে</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
        <p:nvSpPr>
          <p:cNvPr id="5" name="Rectangle 2">
            <a:extLst>
              <a:ext uri="{FF2B5EF4-FFF2-40B4-BE49-F238E27FC236}">
                <a16:creationId xmlns:a16="http://schemas.microsoft.com/office/drawing/2014/main" id="{C1C85396-D395-4AF8-AC72-232B5F51EBA6}"/>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nl-NL"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981507E0-F793-4472-A606-7A8E8B207D01}"/>
              </a:ext>
            </a:extLst>
          </p:cNvPr>
          <p:cNvGraphicFramePr>
            <a:graphicFrameLocks noGrp="1"/>
          </p:cNvGraphicFramePr>
          <p:nvPr>
            <p:extLst>
              <p:ext uri="{D42A27DB-BD31-4B8C-83A1-F6EECF244321}">
                <p14:modId xmlns:p14="http://schemas.microsoft.com/office/powerpoint/2010/main" val="3374122333"/>
              </p:ext>
            </p:extLst>
          </p:nvPr>
        </p:nvGraphicFramePr>
        <p:xfrm>
          <a:off x="3238500" y="3681254"/>
          <a:ext cx="5715000" cy="640080"/>
        </p:xfrm>
        <a:graphic>
          <a:graphicData uri="http://schemas.openxmlformats.org/drawingml/2006/table">
            <a:tbl>
              <a:tblPr/>
              <a:tblGrid>
                <a:gridCol w="5715000">
                  <a:extLst>
                    <a:ext uri="{9D8B030D-6E8A-4147-A177-3AD203B41FA5}">
                      <a16:colId xmlns:a16="http://schemas.microsoft.com/office/drawing/2014/main" val="1005398295"/>
                    </a:ext>
                  </a:extLst>
                </a:gridCol>
              </a:tblGrid>
              <a:tr h="0">
                <a:tc>
                  <a:txBody>
                    <a:bodyPr/>
                    <a:lstStyle/>
                    <a:p>
                      <a:pPr algn="l"/>
                      <a:br>
                        <a:rPr lang="as-IN" dirty="0">
                          <a:effectLst/>
                        </a:rPr>
                      </a:br>
                      <a:endParaRPr lang="as-IN" dirty="0">
                        <a:effectLst/>
                      </a:endParaRPr>
                    </a:p>
                  </a:txBody>
                  <a:tcPr marL="19050" marR="19050" anchor="ctr">
                    <a:lnL>
                      <a:noFill/>
                    </a:lnL>
                    <a:lnR>
                      <a:noFill/>
                    </a:lnR>
                    <a:lnT>
                      <a:noFill/>
                    </a:lnT>
                    <a:lnB>
                      <a:noFill/>
                    </a:lnB>
                    <a:solidFill>
                      <a:srgbClr val="FFFFFF"/>
                    </a:solidFill>
                  </a:tcPr>
                </a:tc>
                <a:extLst>
                  <a:ext uri="{0D108BD9-81ED-4DB2-BD59-A6C34878D82A}">
                    <a16:rowId xmlns:a16="http://schemas.microsoft.com/office/drawing/2014/main" val="716643492"/>
                  </a:ext>
                </a:extLst>
              </a:tr>
            </a:tbl>
          </a:graphicData>
        </a:graphic>
      </p:graphicFrame>
      <p:graphicFrame>
        <p:nvGraphicFramePr>
          <p:cNvPr id="8" name="Table 7">
            <a:extLst>
              <a:ext uri="{FF2B5EF4-FFF2-40B4-BE49-F238E27FC236}">
                <a16:creationId xmlns:a16="http://schemas.microsoft.com/office/drawing/2014/main" id="{D36EC053-88C8-497B-AABD-81B48A1AA6F9}"/>
              </a:ext>
            </a:extLst>
          </p:cNvPr>
          <p:cNvGraphicFramePr>
            <a:graphicFrameLocks noGrp="1"/>
          </p:cNvGraphicFramePr>
          <p:nvPr>
            <p:extLst>
              <p:ext uri="{D42A27DB-BD31-4B8C-83A1-F6EECF244321}">
                <p14:modId xmlns:p14="http://schemas.microsoft.com/office/powerpoint/2010/main" val="4179751569"/>
              </p:ext>
            </p:extLst>
          </p:nvPr>
        </p:nvGraphicFramePr>
        <p:xfrm>
          <a:off x="2073397" y="3681254"/>
          <a:ext cx="8045206" cy="640080"/>
        </p:xfrm>
        <a:graphic>
          <a:graphicData uri="http://schemas.openxmlformats.org/drawingml/2006/table">
            <a:tbl>
              <a:tblPr/>
              <a:tblGrid>
                <a:gridCol w="8045206">
                  <a:extLst>
                    <a:ext uri="{9D8B030D-6E8A-4147-A177-3AD203B41FA5}">
                      <a16:colId xmlns:a16="http://schemas.microsoft.com/office/drawing/2014/main" val="1755703478"/>
                    </a:ext>
                  </a:extLst>
                </a:gridCol>
              </a:tblGrid>
              <a:tr h="0">
                <a:tc>
                  <a:txBody>
                    <a:bodyPr/>
                    <a:lstStyle/>
                    <a:p>
                      <a:br>
                        <a:rPr lang="as-IN" dirty="0">
                          <a:effectLst/>
                        </a:rPr>
                      </a:br>
                      <a:endParaRPr lang="as-IN" dirty="0">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3633728286"/>
                  </a:ext>
                </a:extLst>
              </a:tr>
            </a:tbl>
          </a:graphicData>
        </a:graphic>
      </p:graphicFrame>
      <p:pic>
        <p:nvPicPr>
          <p:cNvPr id="9" name="Tijdelijke aanduiding voor inhoud 4">
            <a:extLst>
              <a:ext uri="{FF2B5EF4-FFF2-40B4-BE49-F238E27FC236}">
                <a16:creationId xmlns:a16="http://schemas.microsoft.com/office/drawing/2014/main" id="{7F26BD7D-F870-4E12-A41B-3DF018387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155747"/>
            <a:ext cx="4358929" cy="3337128"/>
          </a:xfrm>
          <a:prstGeom prst="rect">
            <a:avLst/>
          </a:prstGeom>
        </p:spPr>
      </p:pic>
    </p:spTree>
    <p:extLst>
      <p:ext uri="{BB962C8B-B14F-4D97-AF65-F5344CB8AC3E}">
        <p14:creationId xmlns:p14="http://schemas.microsoft.com/office/powerpoint/2010/main" val="2588216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F0B4B-C3CE-5A81-6FAF-7BBC238674D6}"/>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২০</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20)</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11E94901-ACA9-F4B0-A1D9-40174DB6553D}"/>
              </a:ext>
            </a:extLst>
          </p:cNvPr>
          <p:cNvSpPr>
            <a:spLocks noGrp="1"/>
          </p:cNvSpPr>
          <p:nvPr>
            <p:ph idx="1"/>
          </p:nvPr>
        </p:nvSpPr>
        <p:spPr/>
        <p:txBody>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টি সেল অটোইমিউনিটিও উপকারী হতে পারে। ক্যান্সার কোষে সাধারণত অনেক মিউটেশন এবং অন্যান্য পরিবর্তন থাকে।</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এরা</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পেপটাইড তৈরি করে, যা সাধারণ সেলুলার পেপটাইড থেকে আলাদা। ক্যান্সার ইমিউনোথেরাপি ক্যান্সার কোষকে হত্যা করার জন্য ভাইরাল এবং ব্যাকটেরিয়া সংক্রমণ সনাক্ত করতে ইমিউন সিস্টেম দ্বারা ব্যবহৃত প্রক্রিয়াগুলিকে কাজে লাগায়।</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C240878-8890-49E7-A06B-36F7876AF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51958"/>
            <a:ext cx="5879980" cy="3119006"/>
          </a:xfrm>
          <a:prstGeom prst="rect">
            <a:avLst/>
          </a:prstGeom>
        </p:spPr>
      </p:pic>
    </p:spTree>
    <p:extLst>
      <p:ext uri="{BB962C8B-B14F-4D97-AF65-F5344CB8AC3E}">
        <p14:creationId xmlns:p14="http://schemas.microsoft.com/office/powerpoint/2010/main" val="490202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5ACBA-50B8-696D-4312-3EBF858625BD}"/>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২১</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21)</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4EEA0897-DA38-F317-B4A1-3BE597D0C201}"/>
              </a:ext>
            </a:extLst>
          </p:cNvPr>
          <p:cNvSpPr>
            <a:spLocks noGrp="1"/>
          </p:cNvSpPr>
          <p:nvPr>
            <p:ph idx="1"/>
          </p:nvPr>
        </p:nvSpPr>
        <p:spPr>
          <a:xfrm>
            <a:off x="838200" y="1036160"/>
            <a:ext cx="10515600" cy="4351338"/>
          </a:xfrm>
        </p:spPr>
        <p:txBody>
          <a:bodyPr/>
          <a:lstStyle/>
          <a:p>
            <a:pPr marL="0" indent="0" algn="just">
              <a:lnSpc>
                <a:spcPct val="100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কিন্তু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HLA-DR, -DQ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এবং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DP 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II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অণু সম্পর্কে 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এই অণুগুলি টি-হেল্পার কোষগুলিতে প্যাথোজেনিক পেপটাইডগুলি উপস্থাপন 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 পরে বি কোষগুলিকে অ্যান্টিবডি তৈরির কারখানায় পার্থক্য করতে সাহায্য করার জন্য সাইটোকাইন তৈরি করে। টি-হেল্পার সেলগুলি টি-কিলার প্রতিক্রিয়াগুলিকে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ঠিক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করতেও সাহায্য করে।</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II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এর আকারের সাথে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এর অত্যন্ত মিল রয়েছে কিন্তু বর্তমান প্রোটিন টুকরা যা লম্বা এবং লাইসোসোমে তৈরি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 ছোট অর্গানেল যা কোষের বাইরে থেকে অর্জিত প্রোটিনগুলিকে হ্রাস করে।</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20483E3-CA69-4C37-BE7A-342AA6923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17" y="4282122"/>
            <a:ext cx="4097135" cy="2210753"/>
          </a:xfrm>
          <a:prstGeom prst="rect">
            <a:avLst/>
          </a:prstGeom>
        </p:spPr>
      </p:pic>
    </p:spTree>
    <p:extLst>
      <p:ext uri="{BB962C8B-B14F-4D97-AF65-F5344CB8AC3E}">
        <p14:creationId xmlns:p14="http://schemas.microsoft.com/office/powerpoint/2010/main" val="756240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F3E93-F463-8232-BE08-0C68D41693A5}"/>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২২</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22)</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92A6EB1A-7874-43DF-0C90-93C38A4B351C}"/>
              </a:ext>
            </a:extLst>
          </p:cNvPr>
          <p:cNvSpPr>
            <a:spLocks noGrp="1"/>
          </p:cNvSpPr>
          <p:nvPr>
            <p:ph idx="1"/>
          </p:nvPr>
        </p:nvSpPr>
        <p:spPr>
          <a:xfrm>
            <a:off x="838200" y="1027906"/>
            <a:ext cx="10515600" cy="4351338"/>
          </a:xfrm>
        </p:spPr>
        <p:txBody>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তারা এটা কিভাবে 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II ER-</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তে তৈরি করা হয় (কোষের বাইরের ঝিল্লি বা লাইসোসোমে যেতে হয় এমন অন্য প্রোটিনের মতো) যেখানে এটি একটি প্রোটিন (অপরিবর্তনশীল শৃঙ্খল) আবদ্ধ করে যা একটি পেপটাইডের অনুকরণ করে এবং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II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চাপেরণের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দ্বারা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লাইসোসোমের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দিকে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প্রসারিত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এখানে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অপরিবর্তনীয় চেইন অপসারণ করা হয় এবং লাইসোসোমাল এনজাইম দ্বারা তৈরি একটি পেপটাইডের জন্য বিনিময় করা হয়। এই প্রক্রিয়াটি অন্য ধরনের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অণু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HLA-DM,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 দেখতে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II-</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এর মতো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এবং কিছু কোষে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HLA-DO-</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এর সাথে মিলিতভাবে কাজ 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আরেকটি 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II-</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এর মতো অণু দ্বারা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ঠিক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করা হয়।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বিবর্তনের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পদ্ধতি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ধীর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এটি</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যখন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একটি</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কার্যকরী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শাখা</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তৈরী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তখন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সেটিকে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শুধুমাত্র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অনুলিপি এবং সংশোধন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করেই</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কাজ</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চালায়</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নতুন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আরেকটি</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শাখা</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তৈরী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করতে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অলস</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এই জটিল নৃত্যের নেট ফলাফল হল পেপটাইড সহ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II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অণু কোষের পৃষ্ঠে সরবরাহ করা যা টি-হেল্পার সেল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সক্রিয়করণে</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সক্ষম করে।</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
        <p:nvSpPr>
          <p:cNvPr id="4" name="Rectangle 1">
            <a:extLst>
              <a:ext uri="{FF2B5EF4-FFF2-40B4-BE49-F238E27FC236}">
                <a16:creationId xmlns:a16="http://schemas.microsoft.com/office/drawing/2014/main" id="{8E190C5E-BA22-4536-AD9F-78A6BC0F4C59}"/>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n-IN" altLang="nl-NL" sz="1800" b="0" i="0" u="none" strike="noStrike" cap="none" normalizeH="0" baseline="0">
                <a:ln>
                  <a:noFill/>
                </a:ln>
                <a:solidFill>
                  <a:srgbClr val="202124"/>
                </a:solidFill>
                <a:effectLst/>
                <a:latin typeface="inherit"/>
                <a:cs typeface="Vrinda" panose="020B0502040204020203" pitchFamily="34" charset="0"/>
              </a:rPr>
              <a:t>এনজাইম</a:t>
            </a:r>
            <a:r>
              <a:rPr kumimoji="0" lang="bn-IN" altLang="nl-NL" sz="800" b="0" i="0" u="none" strike="noStrike" cap="none" normalizeH="0" baseline="0">
                <a:ln>
                  <a:noFill/>
                </a:ln>
                <a:solidFill>
                  <a:schemeClr val="tx1"/>
                </a:solidFill>
                <a:effectLst/>
                <a:cs typeface="Vrinda" panose="020B0502040204020203" pitchFamily="34" charset="0"/>
              </a:rPr>
              <a:t> </a:t>
            </a:r>
            <a:endParaRPr kumimoji="0" lang="en-US" altLang="nl-NL" sz="1800" b="0" i="0" u="none" strike="noStrike" cap="none" normalizeH="0" baseline="0">
              <a:ln>
                <a:noFill/>
              </a:ln>
              <a:solidFill>
                <a:schemeClr val="tx1"/>
              </a:solidFill>
              <a:effectLst/>
              <a:latin typeface="Arial" panose="020B0604020202020204" pitchFamily="34" charset="0"/>
            </a:endParaRPr>
          </a:p>
        </p:txBody>
      </p:sp>
      <p:pic>
        <p:nvPicPr>
          <p:cNvPr id="5" name="Tijdelijke aanduiding voor inhoud 6">
            <a:extLst>
              <a:ext uri="{FF2B5EF4-FFF2-40B4-BE49-F238E27FC236}">
                <a16:creationId xmlns:a16="http://schemas.microsoft.com/office/drawing/2014/main" id="{0C7079D6-902A-4DF1-BCFB-EBDFEB059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60" y="5111321"/>
            <a:ext cx="2098813" cy="1677257"/>
          </a:xfrm>
          <a:prstGeom prst="rect">
            <a:avLst/>
          </a:prstGeom>
        </p:spPr>
      </p:pic>
    </p:spTree>
    <p:extLst>
      <p:ext uri="{BB962C8B-B14F-4D97-AF65-F5344CB8AC3E}">
        <p14:creationId xmlns:p14="http://schemas.microsoft.com/office/powerpoint/2010/main" val="1323830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CFC1-B797-4692-AF66-72B326856BF8}"/>
              </a:ext>
            </a:extLst>
          </p:cNvPr>
          <p:cNvSpPr>
            <a:spLocks noGrp="1"/>
          </p:cNvSpPr>
          <p:nvPr>
            <p:ph type="title"/>
          </p:nvPr>
        </p:nvSpPr>
        <p:spPr/>
        <p:txBody>
          <a:bodyPr/>
          <a:lstStyle/>
          <a:p>
            <a:r>
              <a:rPr lang="nl-NL" sz="3600" b="1" dirty="0" err="1">
                <a:solidFill>
                  <a:srgbClr val="2F5496"/>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rgbClr val="202122"/>
                </a:solidFill>
                <a:effectLst/>
                <a:latin typeface="Nirmala UI" panose="020B0502040204020203" pitchFamily="34" charset="0"/>
                <a:ea typeface="Times New Roman" panose="02020603050405020304" pitchFamily="18" charset="0"/>
                <a:cs typeface="Times New Roman" panose="02020603050405020304" pitchFamily="18" charset="0"/>
              </a:rPr>
              <a:t>২৩</a:t>
            </a:r>
            <a:r>
              <a:rPr lang="nl-NL" sz="36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rgbClr val="202124"/>
                </a:solidFill>
                <a:effectLst/>
                <a:latin typeface="Calibri Light" panose="020F0302020204030204" pitchFamily="34" charset="0"/>
                <a:ea typeface="Times New Roman" panose="02020603050405020304" pitchFamily="18" charset="0"/>
                <a:cs typeface="Times New Roman" panose="02020603050405020304" pitchFamily="18" charset="0"/>
              </a:rPr>
              <a:t>(Slide 23)</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Content Placeholder 2">
            <a:extLst>
              <a:ext uri="{FF2B5EF4-FFF2-40B4-BE49-F238E27FC236}">
                <a16:creationId xmlns:a16="http://schemas.microsoft.com/office/drawing/2014/main" id="{3A57CAF4-6940-481C-8539-5E71B4A6CF05}"/>
              </a:ext>
            </a:extLst>
          </p:cNvPr>
          <p:cNvSpPr>
            <a:spLocks noGrp="1"/>
          </p:cNvSpPr>
          <p:nvPr>
            <p:ph idx="1"/>
          </p:nvPr>
        </p:nvSpPr>
        <p:spPr>
          <a:xfrm>
            <a:off x="838200" y="1299413"/>
            <a:ext cx="10515600" cy="2625605"/>
          </a:xfrm>
        </p:spPr>
        <p:txBody>
          <a:bodyPr>
            <a:normAutofit lnSpcReduction="10000"/>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ইমিউন সিস্টেম দ্বারা প্যাথোজেন সনাক্তকরণের এই প্রক্রিয়াটি জটিল… তবে এটি তুলনামূলকভাবে ধীর। প্রথমবার যখন আপনি একটি ভাইরাসের সম্মুখীন হন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তখন ইমিউন সিস্টেমটি অ্যান্টি-ভাইরাল প্রতিক্রিয়া বাড়াতে সময় নেয়। আপনি যদি দুর্ভাগ্যবান হন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তাহলে এর ফলে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অধরা</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ভাইরাল প্রতিলিপি থেকে রোগ বা মৃত্যু হতে পারে। টিকা একটি সংক্রমণের জন্য ইমিউন সিস্টেমকে প্রস্তুত 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কিছু ক্ষেত্রে এটিকে সম্পূর্ণরূপে সংক্রমণ প্রতিরোধ করতে সক্ষম 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এবং অন্যথায় আরও দ্রুত এবং কার্যকরভাবে প্রতিক্রিয়া জানায় এবং গুরুতর সংক্রমণের সম্ভাবনাকে অনেকাংশে কমিয়ে দেয়।</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pic>
        <p:nvPicPr>
          <p:cNvPr id="4" name="Tijdelijke aanduiding voor inhoud 4">
            <a:extLst>
              <a:ext uri="{FF2B5EF4-FFF2-40B4-BE49-F238E27FC236}">
                <a16:creationId xmlns:a16="http://schemas.microsoft.com/office/drawing/2014/main" id="{8AB38DBB-0C4C-4C30-8C25-E3023BB43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963654"/>
            <a:ext cx="4856449" cy="2551964"/>
          </a:xfrm>
          <a:prstGeom prst="rect">
            <a:avLst/>
          </a:prstGeom>
        </p:spPr>
      </p:pic>
    </p:spTree>
    <p:extLst>
      <p:ext uri="{BB962C8B-B14F-4D97-AF65-F5344CB8AC3E}">
        <p14:creationId xmlns:p14="http://schemas.microsoft.com/office/powerpoint/2010/main" val="1345877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EB7F0-9DE1-4624-7F85-4F4C94C39337}"/>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২৪</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24)</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429DE103-3AC4-342F-D99F-FEABF2520016}"/>
              </a:ext>
            </a:extLst>
          </p:cNvPr>
          <p:cNvSpPr>
            <a:spLocks noGrp="1"/>
          </p:cNvSpPr>
          <p:nvPr>
            <p:ph idx="1"/>
          </p:nvPr>
        </p:nvSpPr>
        <p:spPr>
          <a:xfrm>
            <a:off x="838200" y="1139825"/>
            <a:ext cx="10515600" cy="4351338"/>
          </a:xfrm>
        </p:spPr>
        <p:txBody>
          <a:bodyPr/>
          <a:lstStyle/>
          <a:p>
            <a:pPr marL="0" indent="0">
              <a:buNone/>
            </a:pP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অণুগুলি টিকাদানে গুরুত্বপূর্ণ অংশগ্রহণকারী। সমস্ত ভ্যাকসিন এমএইচসি 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II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অণু ব্যবহার করে অ্যান্টিবডি প্রতিক্রিয়ার জন্য। প্রয়োজনীয় টি-হেল্পার কোষগুলিকে প্ররোচিত করে এবং প্রোটিন তৈরি করে যার বিরুদ্ধে অ্যান্টিবডি প্রতিক্রিয়া নির্দেশিত হয়। অ্যাডেনোভাইরাস এবং এমআরএনএ ভ্যাকসিনগুলিও টি-কিলার কোষগুলিকে প্ররোচিত করতে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ক্লাস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I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অণু ব্যবহার করে। ভ্যাকসিন দ্বারা প্ররোচিত টি কোষগুলি মূল ভাইরাসের সাথে একটি নতুন সংক্রমণের জন্য সতর্কতার জন্য অনেক বছর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এমনকি কিছু ক্ষেত্রে কয়েক দশক ধরে চলে। ভ্যাকসিনগুলি অন্যান্য সমস্ত চিকিৎসা হস্তক্ষেপের চেয়ে অনেক বেশি জীবন বাঁচিয়েছে। এই বার্তা ছড়িয়ে দিন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রোগ নয়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টিকা নিন!</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5" name="Tijdelijke aanduiding voor inhoud 4">
            <a:extLst>
              <a:ext uri="{FF2B5EF4-FFF2-40B4-BE49-F238E27FC236}">
                <a16:creationId xmlns:a16="http://schemas.microsoft.com/office/drawing/2014/main" id="{DF89508F-9C8C-410A-BA93-1FC436946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876" y="4087492"/>
            <a:ext cx="3762816" cy="2770508"/>
          </a:xfrm>
          <a:prstGeom prst="rect">
            <a:avLst/>
          </a:prstGeom>
        </p:spPr>
      </p:pic>
    </p:spTree>
    <p:extLst>
      <p:ext uri="{BB962C8B-B14F-4D97-AF65-F5344CB8AC3E}">
        <p14:creationId xmlns:p14="http://schemas.microsoft.com/office/powerpoint/2010/main" val="400951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44ACC-A769-A4AB-6E5A-2533A26BEFD9}"/>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পরিশেষ</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err="1">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Epilogue</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A9E29B24-E0EC-C890-6730-A53ACD8A4AC3}"/>
              </a:ext>
            </a:extLst>
          </p:cNvPr>
          <p:cNvSpPr>
            <a:spLocks noGrp="1"/>
          </p:cNvSpPr>
          <p:nvPr>
            <p:ph idx="1"/>
          </p:nvPr>
        </p:nvSpPr>
        <p:spPr/>
        <p:txBody>
          <a:bodyPr/>
          <a:lstStyle/>
          <a:p>
            <a:pPr marL="0" indent="0">
              <a:buNone/>
            </a:pPr>
            <a:r>
              <a:rPr lang="bn-IN" sz="2400" dirty="0">
                <a:solidFill>
                  <a:srgbClr val="000000"/>
                </a:solidFill>
                <a:effectLst/>
                <a:latin typeface="Calibri" panose="020F0502020204030204" pitchFamily="34" charset="0"/>
                <a:ea typeface="Calibri" panose="020F0502020204030204" pitchFamily="34" charset="0"/>
                <a:cs typeface="Nirmala UI" panose="020B0502040204020203" pitchFamily="34" charset="0"/>
              </a:rPr>
              <a:t>তাই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MHC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অণু সংক্রমণ নিয়ন্ত্রণ করে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রোগ প্রতিরোধ ক্ষমতা নিয়ন্ত্রণ করে এবং এখন ক্যান্সার নিরাময়ে সাহায্য করছে। এটি অটো-ইমিউনিটি এবং ট্রান্সপ্লান্ট প্রত্যাখ্যানের নেতিবাচক দিকগুলির জন্য ভাল।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সেই</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কারণেই</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আপনি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জীবাণুতে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ভরা</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এই</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পৃথিবীতে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বাস</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করছেন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এই</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কমিক</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বইটি</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জীবিত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অবস্থায়</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পড়তে</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পারছেন</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কীভাবে আরও ভালভাবে বেঁচে থাকা যায় সে সম্পর্কে আরও বিশদ বিবরণের জন্য</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অনুগ্রহ করে রেফারেন্স </a:t>
            </a:r>
            <a:r>
              <a:rPr lang="nl-NL"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১-৬</a:t>
            </a:r>
            <a:r>
              <a:rPr lang="bn-IN" sz="2400" dirty="0">
                <a:solidFill>
                  <a:srgbClr val="000000"/>
                </a:solidFill>
                <a:effectLst/>
                <a:latin typeface="Nirmala UI" panose="020B0502040204020203" pitchFamily="34" charset="0"/>
                <a:ea typeface="Calibri" panose="020F0502020204030204" pitchFamily="34" charset="0"/>
                <a:cs typeface="Times New Roman" panose="02020603050405020304" pitchFamily="18" charset="0"/>
              </a:rPr>
              <a:t> দেখুন।</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1045492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7F38B-F1ED-6188-C76D-0CF66B6B8041}"/>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২</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2)</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148C5AF8-3A2B-A3A7-BFD8-B72CC5BE2EB1}"/>
              </a:ext>
            </a:extLst>
          </p:cNvPr>
          <p:cNvSpPr>
            <a:spLocks noGrp="1"/>
          </p:cNvSpPr>
          <p:nvPr>
            <p:ph idx="1"/>
          </p:nvPr>
        </p:nvSpPr>
        <p:spPr/>
        <p:txBody>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অলৌকিক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প্রতিস্থাপন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প্রফুল্লতায়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অবদান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রাখে</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ফলে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প্রতিস্থাপনের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পৃষ্ঠপোষক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সাধু</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ওঠে</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খ্রিস্টান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বিশ্বাসের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শিরশ্ছেদ</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হয়েছিল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সম্ভবত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স্বর্গে</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আরোহণের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সংশোধন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হয়েছিল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Picture 3">
            <a:extLst>
              <a:ext uri="{FF2B5EF4-FFF2-40B4-BE49-F238E27FC236}">
                <a16:creationId xmlns:a16="http://schemas.microsoft.com/office/drawing/2014/main" id="{E311AB02-CEB5-4EBD-B36A-32125BD4B354}"/>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1187921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D1A694-328D-0D9C-4823-B8AEF59FC140}"/>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৩</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3)</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01172852-409C-8A57-39EA-B2E8FC45F999}"/>
              </a:ext>
            </a:extLst>
          </p:cNvPr>
          <p:cNvSpPr>
            <a:spLocks noGrp="1"/>
          </p:cNvSpPr>
          <p:nvPr>
            <p:ph idx="1"/>
          </p:nvPr>
        </p:nvSpPr>
        <p:spPr/>
        <p:txBody>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প্রতিস্থাপন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কঠিন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বিবর্তনীয়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এমনকি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ডারউইনও</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নিশ্চয়ই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অবাক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হয়েছিলেন</a:t>
            </a:r>
            <a:r>
              <a:rPr lang="en-US" sz="2400" dirty="0">
                <a:effectLst/>
                <a:latin typeface="Nirmala UI" panose="020B0502040204020203" pitchFamily="34" charset="0"/>
                <a:ea typeface="Calibri" panose="020F0502020204030204" pitchFamily="34" charset="0"/>
                <a:cs typeface="Nirmala UI" panose="020B0502040204020203" pitchFamily="34" charset="0"/>
              </a:rPr>
              <a:t>…</a:t>
            </a:r>
            <a:r>
              <a:rPr lang="en-US"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কিন্তু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শ্রেণীর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প্রোটিন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সম্পর্কে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জানতেন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প্রকাশ</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AA78A368-818B-48F5-900E-C2556BF26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186909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60FCB-F376-A2C1-EA9A-5B01B26A44E5}"/>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৪</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4)</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7F97E548-AD15-BF07-D196-EBD7E0B2DF19}"/>
              </a:ext>
            </a:extLst>
          </p:cNvPr>
          <p:cNvSpPr>
            <a:spLocks noGrp="1"/>
          </p:cNvSpPr>
          <p:nvPr>
            <p:ph idx="1"/>
          </p:nvPr>
        </p:nvSpPr>
        <p:spPr/>
        <p:txBody>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আমাদের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শরীরের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দুটি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শ্রেণীর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প্রোটিনের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কাজ</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বোঝার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সাথে</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শুরু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সর্বোচ্চ্য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ভাবে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পলিমরফিক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ব্যাক্তিত্বের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মধ্যে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পার্থক্য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সমস্ত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অন্যান্য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প্রোটিন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মানুষের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মধ্যে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অভিন্ন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পলিমরফিক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প্রোটিনগুলি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ট্রান্সপ্লান্টেশন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অ্যান্টিজেন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সাধারণভাবে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MHC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ক্লাস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I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MHC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ক্লাস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II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মানুষের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মধ্যে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ক্লাস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I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ক্লাস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II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AD520DE-DC88-4F73-AC93-BE45D9B14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238450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0E2BCD-C891-29FD-E115-A4DBF13A1A59}"/>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৫</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5)</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501785A7-1556-2462-A87B-413C52B44B3B}"/>
              </a:ext>
            </a:extLst>
          </p:cNvPr>
          <p:cNvSpPr>
            <a:spLocks noGrp="1"/>
          </p:cNvSpPr>
          <p:nvPr>
            <p:ph idx="1"/>
          </p:nvPr>
        </p:nvSpPr>
        <p:spPr/>
        <p:txBody>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প্রতিস্থাপনের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সবচেয়ে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গুরুত্বপূর্ণ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অণুগুলিকে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MHC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ক্লাস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I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HLA-A, HLA-B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HLA-C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MHC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ক্লাস</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II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HLA-DR, HLA-DQ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HLA-DP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HLA-A, -B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-C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কার্যত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আমাদের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সমস্ত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লাল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রক্তকণিকা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ব্যতীত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উপস্থিত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যখন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HLA-DR, HLA-DQ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HLA-DP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প্রধানত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রোগ</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প্রতিরোধক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কোষে</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6AD1BD6C-9A28-4A78-8C7E-9D7002DCD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34658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4BD7F-DD6B-BB0B-B806-69ACDFC7E114}"/>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৬</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6)</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0B9592D9-662E-474A-887D-419C44A360AE}"/>
              </a:ext>
            </a:extLst>
          </p:cNvPr>
          <p:cNvSpPr>
            <a:spLocks noGrp="1"/>
          </p:cNvSpPr>
          <p:nvPr>
            <p:ph idx="1"/>
          </p:nvPr>
        </p:nvSpPr>
        <p:spPr>
          <a:xfrm>
            <a:off x="838200" y="1027906"/>
            <a:ext cx="10515600" cy="4351338"/>
          </a:xfrm>
        </p:spPr>
        <p:txBody>
          <a:bodyPr/>
          <a:lstStyle/>
          <a:p>
            <a:pPr marL="0" indent="0">
              <a:buNone/>
            </a:pPr>
            <a:r>
              <a:rPr lang="nl-NL" sz="2400" dirty="0">
                <a:effectLst/>
                <a:latin typeface="Nirmala UI" panose="020B0502040204020203" pitchFamily="34" charset="0"/>
                <a:ea typeface="Calibri" panose="020F0502020204030204" pitchFamily="34" charset="0"/>
                <a:cs typeface="Times New Roman" panose="02020603050405020304" pitchFamily="18" charset="0"/>
              </a:rPr>
              <a:t>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অণুগুলি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এতটাই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বহুরূপী</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গর্ভবতী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মহিলারা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প্রায়শই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বিভিন্ন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এন্টিবডি</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জেনেটিক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পরীক্ষা</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উপলব্ধ</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হওয়ার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আগে</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নির্ধারণ</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ব্যবহার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কিন্তু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গর্ভবতী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মহিলাদের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সেরাগুলি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টিস্যু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প্রতিস্থাপনের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জন্যও</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ব্যবহার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হয়েছিল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কর্মশালায়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মহিলাদের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সেরাগুলি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ল্যাব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কর্মশালায়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নাম</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দেওয়া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বিভিন্ন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সিরাম</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প্রতিক্রিয়াগুলির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মধ্যে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বিনিময়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হয়েছিল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এভাবেই</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Bএবং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-C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চিহ্নিত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হয়েছিল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এগুলির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বিভিন্ন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রূপও</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এগুলিকে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সহজভাবে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HLA-A1,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পরেরটি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HLA-A2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ইত্যাদি</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নম্বর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দেওয়া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হয়েছিল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৷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HLA-DR, -DQ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-DP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অণুর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সাথেও</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ঘটেছে</a:t>
            </a:r>
            <a:r>
              <a:rPr lang="nl-NL" sz="2400" dirty="0">
                <a:effectLst/>
                <a:latin typeface="Nirmala UI" panose="020B0502040204020203" pitchFamily="34" charset="0"/>
                <a:ea typeface="Calibri" panose="020F0502020204030204" pitchFamily="34" charset="0"/>
                <a:cs typeface="Times New Roman" panose="02020603050405020304" pitchFamily="18" charset="0"/>
              </a:rPr>
              <a:t>৷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আপনার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টিস্যুতে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উদাহরণস্বরূপ</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আপনার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মায়ের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HLA-A1, -B8, -Cw7, -DR3, -DQ2,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DPw1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প্রোটিন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HLA-A2, -B27, -Cw1, -DR4, -DQ3,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আপনার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বাবার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DPw4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প্রোটিন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থাকতে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776FA88-B761-42E0-BE3B-F6A97D724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403" y="4698948"/>
            <a:ext cx="3081943" cy="2059906"/>
          </a:xfrm>
          <a:prstGeom prst="rect">
            <a:avLst/>
          </a:prstGeom>
        </p:spPr>
      </p:pic>
    </p:spTree>
    <p:extLst>
      <p:ext uri="{BB962C8B-B14F-4D97-AF65-F5344CB8AC3E}">
        <p14:creationId xmlns:p14="http://schemas.microsoft.com/office/powerpoint/2010/main" val="80262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FDB1A-76E3-2DB7-FBEB-D05E796284F8}"/>
              </a:ext>
            </a:extLst>
          </p:cNvPr>
          <p:cNvSpPr>
            <a:spLocks noGrp="1"/>
          </p:cNvSpPr>
          <p:nvPr>
            <p:ph type="title"/>
          </p:nvPr>
        </p:nvSpPr>
        <p:spPr/>
        <p:txBody>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৭</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7)</a:t>
            </a:r>
            <a:br>
              <a:rPr lang="nl-N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8046BA66-CA2C-43CD-F338-CDDF8955A99A}"/>
              </a:ext>
            </a:extLst>
          </p:cNvPr>
          <p:cNvSpPr>
            <a:spLocks noGrp="1"/>
          </p:cNvSpPr>
          <p:nvPr>
            <p:ph idx="1"/>
          </p:nvPr>
        </p:nvSpPr>
        <p:spPr/>
        <p:txBody>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আজকাল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effectLst/>
                <a:latin typeface="Calibri" panose="020F0502020204030204" pitchFamily="34" charset="0"/>
                <a:ea typeface="Calibri" panose="020F0502020204030204" pitchFamily="34" charset="0"/>
                <a:cs typeface="Nirmala UI" panose="020B0502040204020203" pitchFamily="34" charset="0"/>
              </a:rPr>
              <a:t>HLA টাইপিং নিয়মিতভাবে ডিএনএ বিশ্লেষণের মাধ্যমে করা হয়। কিছু প্রমাণ রয়েছে যে মহিলারা গন্ধের মাধ্যমে পুরুষদের HLA-</a:t>
            </a:r>
            <a:r>
              <a:rPr lang="bn-IN"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এর</a:t>
            </a:r>
            <a:r>
              <a:rPr lang="bn-IN" sz="2400" dirty="0">
                <a:effectLst/>
                <a:latin typeface="Nirmala UI" panose="020B0502040204020203" pitchFamily="34" charset="0"/>
                <a:ea typeface="Calibri" panose="020F0502020204030204" pitchFamily="34" charset="0"/>
                <a:cs typeface="Times New Roman" panose="02020603050405020304" pitchFamily="18" charset="0"/>
              </a:rPr>
              <a:t> ধরণের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মধ্যে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bn-IN" sz="2400" dirty="0">
                <a:effectLst/>
                <a:latin typeface="Nirmala UI" panose="020B0502040204020203" pitchFamily="34" charset="0"/>
                <a:ea typeface="Calibri" panose="020F0502020204030204" pitchFamily="34" charset="0"/>
                <a:cs typeface="Times New Roman" panose="02020603050405020304" pitchFamily="18" charset="0"/>
              </a:rPr>
              <a:t>পার্থক্য সনাক্ত করতে পারে এবং এটি জিনগতভাবে ভিন্ন সঙ্গীর জন্য নির্বাচন করতে অবদান রাখে।</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954128CF-1011-4116-86A8-8E6EEFD37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1344143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44858B-E2D6-82B2-3AD9-0F55D49EE088}"/>
              </a:ext>
            </a:extLst>
          </p:cNvPr>
          <p:cNvSpPr>
            <a:spLocks noGrp="1"/>
          </p:cNvSpPr>
          <p:nvPr>
            <p:ph type="title"/>
          </p:nvPr>
        </p:nvSpPr>
        <p:spPr/>
        <p:txBody>
          <a:bodyPr>
            <a:normAutofit/>
          </a:bodyPr>
          <a:lstStyle/>
          <a:p>
            <a:r>
              <a:rPr lang="nl-NL" sz="3600" b="1" dirty="0" err="1">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স্লাইড</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sz="3600" b="1" dirty="0">
                <a:solidFill>
                  <a:schemeClr val="accent5">
                    <a:lumMod val="75000"/>
                  </a:schemeClr>
                </a:solidFill>
                <a:effectLst/>
                <a:latin typeface="Nirmala UI" panose="020B0502040204020203" pitchFamily="34" charset="0"/>
                <a:ea typeface="Times New Roman" panose="02020603050405020304" pitchFamily="18" charset="0"/>
                <a:cs typeface="Times New Roman" panose="02020603050405020304" pitchFamily="18" charset="0"/>
              </a:rPr>
              <a:t>৮</a:t>
            </a:r>
            <a: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(Slide 8)</a:t>
            </a:r>
            <a:br>
              <a:rPr lang="nl-NL" sz="3600" b="1" dirty="0">
                <a:solidFill>
                  <a:schemeClr val="accent5">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NL" sz="3600" dirty="0">
              <a:solidFill>
                <a:schemeClr val="accent5">
                  <a:lumMod val="75000"/>
                </a:schemeClr>
              </a:solidFill>
            </a:endParaRPr>
          </a:p>
        </p:txBody>
      </p:sp>
      <p:sp>
        <p:nvSpPr>
          <p:cNvPr id="3" name="Tijdelijke aanduiding voor inhoud 2">
            <a:extLst>
              <a:ext uri="{FF2B5EF4-FFF2-40B4-BE49-F238E27FC236}">
                <a16:creationId xmlns:a16="http://schemas.microsoft.com/office/drawing/2014/main" id="{235F1A56-7406-A506-D028-9B5899C1AA9E}"/>
              </a:ext>
            </a:extLst>
          </p:cNvPr>
          <p:cNvSpPr>
            <a:spLocks noGrp="1"/>
          </p:cNvSpPr>
          <p:nvPr>
            <p:ph idx="1"/>
          </p:nvPr>
        </p:nvSpPr>
        <p:spPr/>
        <p:txBody>
          <a:bodyPr/>
          <a:lstStyle/>
          <a:p>
            <a:pPr marL="0" indent="0">
              <a:buNone/>
            </a:pP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যদিও</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পলিমরফিজম</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মানবতার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বৈচিত্র্য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আনতে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সাহায্য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সফল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অঙ্গ</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প্রতিস্থাপনের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একটি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বিশাল</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বাধা</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জন্য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গ্রহীতা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দাতার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HLA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ধরনের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যতটা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সম্ভব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ঘনিষ্ঠভাবে</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মিলানো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প্রয়োজন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একটি</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নিখুঁত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মিলের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অনুপস্থিতিতে</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অঙ্গ</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প্রত্যাখ্যান</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প্রতিরোধে</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কার্যকর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ইম্মুনোসাপ্রেসিভ</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ওষুধ</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ব্যবহার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করা</a:t>
            </a:r>
            <a:r>
              <a:rPr lang="nl-NL" sz="2400" dirty="0">
                <a:effectLst/>
                <a:latin typeface="Nirmala UI" panose="020B0502040204020203" pitchFamily="34" charset="0"/>
                <a:ea typeface="Calibri" panose="020F0502020204030204" pitchFamily="34" charset="0"/>
                <a:cs typeface="Times New Roman" panose="02020603050405020304" pitchFamily="18" charset="0"/>
              </a:rPr>
              <a:t> </a:t>
            </a:r>
            <a:r>
              <a:rPr lang="nl-NL" sz="2400" dirty="0" err="1">
                <a:effectLst/>
                <a:latin typeface="Nirmala UI" panose="020B0502040204020203" pitchFamily="34" charset="0"/>
                <a:ea typeface="Calibri" panose="020F0502020204030204" pitchFamily="34" charset="0"/>
                <a:cs typeface="Times New Roman" panose="02020603050405020304" pitchFamily="18" charset="0"/>
              </a:rPr>
              <a:t>হয়</a:t>
            </a:r>
            <a:r>
              <a:rPr lang="nl-NL" sz="2400" dirty="0">
                <a:effectLst/>
                <a:latin typeface="Nirmala UI" panose="020B0502040204020203" pitchFamily="34" charset="0"/>
                <a:ea typeface="Calibri" panose="020F0502020204030204" pitchFamily="34" charset="0"/>
                <a:cs typeface="Times New Roman" panose="02020603050405020304" pitchFamily="18"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D1D8B79F-BB96-446A-8ACE-001C8AB5A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16" y="3326403"/>
            <a:ext cx="4362047" cy="3531597"/>
          </a:xfrm>
          <a:prstGeom prst="rect">
            <a:avLst/>
          </a:prstGeom>
        </p:spPr>
      </p:pic>
    </p:spTree>
    <p:extLst>
      <p:ext uri="{BB962C8B-B14F-4D97-AF65-F5344CB8AC3E}">
        <p14:creationId xmlns:p14="http://schemas.microsoft.com/office/powerpoint/2010/main" val="201191905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2213</Words>
  <Application>Microsoft Office PowerPoint</Application>
  <PresentationFormat>Widescreen</PresentationFormat>
  <Paragraphs>65</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BlinkMacSystemFont</vt:lpstr>
      <vt:lpstr>Calibri</vt:lpstr>
      <vt:lpstr>Calibri Light</vt:lpstr>
      <vt:lpstr>inherit</vt:lpstr>
      <vt:lpstr>Nirmala UI</vt:lpstr>
      <vt:lpstr>Open Sans</vt:lpstr>
      <vt:lpstr>Kantoorthema</vt:lpstr>
      <vt:lpstr>PowerPoint Presentation</vt:lpstr>
      <vt:lpstr>স্লাইড ૧:  (Slide 1) </vt:lpstr>
      <vt:lpstr>স্লাইড ২: (Slide 2) </vt:lpstr>
      <vt:lpstr>স্লাইড ৩: (Slide 3) </vt:lpstr>
      <vt:lpstr>স্লাইড ৪: (Slide 4) </vt:lpstr>
      <vt:lpstr>স্লাইড ৫: (Slide 5) </vt:lpstr>
      <vt:lpstr>স্লাইড ৬: (Slide 6) </vt:lpstr>
      <vt:lpstr>স্লাইড ৭: (Slide 7) </vt:lpstr>
      <vt:lpstr>স্লাইড ৮: (Slide 8) </vt:lpstr>
      <vt:lpstr>স্লাইড ৯: (Slide 9) </vt:lpstr>
      <vt:lpstr>স্লাইড ১০: (Slide 10) </vt:lpstr>
      <vt:lpstr>স্লাইড ১১: (Slide 11) </vt:lpstr>
      <vt:lpstr>স্লাইড ১২: (Slide 12) </vt:lpstr>
      <vt:lpstr>স্লাইড ১৩: (Slide 13) </vt:lpstr>
      <vt:lpstr>স্লাইড ১৪: (Slide 14) </vt:lpstr>
      <vt:lpstr>স্লাইড ১৫: (Slide 15) </vt:lpstr>
      <vt:lpstr>স্লাইড ১৬: (Slide 16) </vt:lpstr>
      <vt:lpstr>স্লাইড ১৭: (Slide 17) </vt:lpstr>
      <vt:lpstr>স্লাইড ১৮: (Slide 18) </vt:lpstr>
      <vt:lpstr>স্লাইড ১৯: (Slide 19) </vt:lpstr>
      <vt:lpstr>স্লাইড ২০: (Slide 20) </vt:lpstr>
      <vt:lpstr>স্লাইড ২১: (Slide 21) </vt:lpstr>
      <vt:lpstr>স্লাইড ২২: (Slide 22) </vt:lpstr>
      <vt:lpstr>স্লাইড ২৩: (Slide 23) </vt:lpstr>
      <vt:lpstr>স্লাইড ২৪: (Slide 24) </vt:lpstr>
      <vt:lpstr>পরিশেষ: (Epilogue)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13</cp:revision>
  <dcterms:created xsi:type="dcterms:W3CDTF">2022-06-25T10:35:35Z</dcterms:created>
  <dcterms:modified xsi:type="dcterms:W3CDTF">2022-07-28T14:14:33Z</dcterms:modified>
</cp:coreProperties>
</file>