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284" r:id="rId4"/>
    <p:sldId id="311" r:id="rId5"/>
    <p:sldId id="312" r:id="rId6"/>
    <p:sldId id="287" r:id="rId7"/>
    <p:sldId id="313" r:id="rId8"/>
    <p:sldId id="314" r:id="rId9"/>
    <p:sldId id="290" r:id="rId10"/>
    <p:sldId id="291" r:id="rId11"/>
    <p:sldId id="315" r:id="rId12"/>
    <p:sldId id="293" r:id="rId13"/>
    <p:sldId id="316" r:id="rId14"/>
    <p:sldId id="317" r:id="rId15"/>
    <p:sldId id="318" r:id="rId16"/>
    <p:sldId id="319" r:id="rId17"/>
    <p:sldId id="320" r:id="rId18"/>
    <p:sldId id="321" r:id="rId19"/>
    <p:sldId id="322" r:id="rId20"/>
    <p:sldId id="301" r:id="rId21"/>
    <p:sldId id="302" r:id="rId22"/>
    <p:sldId id="303" r:id="rId23"/>
    <p:sldId id="323" r:id="rId24"/>
    <p:sldId id="324" r:id="rId25"/>
    <p:sldId id="325" r:id="rId26"/>
    <p:sldId id="279" r:id="rId27"/>
    <p:sldId id="32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a.reits@amc.uva.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255234" y="866063"/>
            <a:ext cx="11915313" cy="6832640"/>
          </a:xfrm>
          <a:prstGeom prst="rect">
            <a:avLst/>
          </a:prstGeom>
          <a:noFill/>
        </p:spPr>
        <p:txBody>
          <a:bodyPr wrap="none" rtlCol="0">
            <a:spAutoFit/>
          </a:bodyPr>
          <a:lstStyle/>
          <a:p>
            <a:pPr algn="ctr"/>
            <a:r>
              <a:rPr lang="nl-NL" sz="3200" dirty="0">
                <a:solidFill>
                  <a:srgbClr val="FF0000"/>
                </a:solidFill>
              </a:rPr>
              <a:t>HLA </a:t>
            </a:r>
            <a:r>
              <a:rPr lang="nl-NL" sz="3200" dirty="0" err="1">
                <a:solidFill>
                  <a:srgbClr val="FF0000"/>
                </a:solidFill>
              </a:rPr>
              <a:t>molecules</a:t>
            </a:r>
            <a:r>
              <a:rPr lang="nl-NL" sz="3200" dirty="0">
                <a:solidFill>
                  <a:srgbClr val="FF0000"/>
                </a:solidFill>
              </a:rPr>
              <a:t> in </a:t>
            </a:r>
            <a:r>
              <a:rPr lang="nl-NL" sz="3200" dirty="0" err="1">
                <a:solidFill>
                  <a:srgbClr val="FF0000"/>
                </a:solidFill>
              </a:rPr>
              <a:t>transplantation</a:t>
            </a:r>
            <a:r>
              <a:rPr lang="nl-NL" sz="3200" dirty="0">
                <a:solidFill>
                  <a:srgbClr val="FF0000"/>
                </a:solidFill>
              </a:rPr>
              <a:t>, </a:t>
            </a:r>
            <a:r>
              <a:rPr lang="nl-NL" sz="3200" dirty="0" err="1">
                <a:solidFill>
                  <a:srgbClr val="FF0000"/>
                </a:solidFill>
              </a:rPr>
              <a:t>autoimmunity</a:t>
            </a:r>
            <a:r>
              <a:rPr lang="nl-NL" sz="3200" dirty="0">
                <a:solidFill>
                  <a:srgbClr val="FF0000"/>
                </a:solidFill>
              </a:rPr>
              <a:t> </a:t>
            </a:r>
            <a:r>
              <a:rPr lang="nl-NL" sz="3200" dirty="0" err="1">
                <a:solidFill>
                  <a:srgbClr val="FF0000"/>
                </a:solidFill>
              </a:rPr>
              <a:t>and</a:t>
            </a:r>
            <a:r>
              <a:rPr lang="nl-NL" sz="3200" dirty="0">
                <a:solidFill>
                  <a:srgbClr val="FF0000"/>
                </a:solidFill>
              </a:rPr>
              <a:t> </a:t>
            </a:r>
            <a:r>
              <a:rPr lang="nl-NL" sz="3200" dirty="0" err="1">
                <a:solidFill>
                  <a:srgbClr val="FF0000"/>
                </a:solidFill>
              </a:rPr>
              <a:t>infection</a:t>
            </a:r>
            <a:r>
              <a:rPr lang="nl-NL" sz="3200" dirty="0">
                <a:solidFill>
                  <a:srgbClr val="FF0000"/>
                </a:solidFill>
              </a:rPr>
              <a:t> control.</a:t>
            </a:r>
          </a:p>
          <a:p>
            <a:pPr algn="ctr"/>
            <a:r>
              <a:rPr lang="nl-NL" sz="3200" dirty="0">
                <a:solidFill>
                  <a:srgbClr val="FF0000"/>
                </a:solidFill>
              </a:rPr>
              <a:t>A comic </a:t>
            </a:r>
            <a:r>
              <a:rPr lang="nl-NL" sz="3200" dirty="0" err="1">
                <a:solidFill>
                  <a:srgbClr val="FF0000"/>
                </a:solidFill>
              </a:rPr>
              <a:t>Book</a:t>
            </a:r>
            <a:r>
              <a:rPr lang="nl-NL" sz="3200" dirty="0">
                <a:solidFill>
                  <a:srgbClr val="FF0000"/>
                </a:solidFill>
              </a:rPr>
              <a:t> adventure.</a:t>
            </a:r>
          </a:p>
          <a:p>
            <a:pPr algn="ctr"/>
            <a:endParaRPr lang="nl-NL" sz="3200" dirty="0">
              <a:solidFill>
                <a:srgbClr val="FF0000"/>
              </a:solidFill>
            </a:endParaRPr>
          </a:p>
          <a:p>
            <a:pPr algn="ctr"/>
            <a:endParaRPr lang="nl-NL" sz="3200" dirty="0">
              <a:solidFill>
                <a:srgbClr val="FF0000"/>
              </a:solidFill>
            </a:endParaRPr>
          </a:p>
          <a:p>
            <a:pPr algn="ctr"/>
            <a:r>
              <a:rPr lang="nl-NL" sz="3200" dirty="0" err="1">
                <a:solidFill>
                  <a:srgbClr val="FF0000"/>
                </a:solidFill>
              </a:rPr>
              <a:t>By</a:t>
            </a:r>
            <a:endParaRPr lang="nl-NL" sz="3200" dirty="0">
              <a:solidFill>
                <a:srgbClr val="FF0000"/>
              </a:solidFill>
            </a:endParaRPr>
          </a:p>
          <a:p>
            <a:pPr algn="ctr"/>
            <a:endParaRPr lang="nl-NL" sz="3200" dirty="0">
              <a:solidFill>
                <a:srgbClr val="FF0000"/>
              </a:solidFill>
            </a:endParaRPr>
          </a:p>
          <a:p>
            <a:pPr algn="ctr"/>
            <a:r>
              <a:rPr lang="nl-NL" sz="3200" dirty="0">
                <a:solidFill>
                  <a:srgbClr val="FF0000"/>
                </a:solidFill>
              </a:rPr>
              <a:t>Eric Reits </a:t>
            </a:r>
            <a:r>
              <a:rPr lang="nl-NL" sz="3200" dirty="0" err="1">
                <a:solidFill>
                  <a:srgbClr val="FF0000"/>
                </a:solidFill>
              </a:rPr>
              <a:t>and</a:t>
            </a:r>
            <a:r>
              <a:rPr lang="nl-NL" sz="3200" dirty="0">
                <a:solidFill>
                  <a:srgbClr val="FF0000"/>
                </a:solidFill>
              </a:rPr>
              <a:t> Jacques Neefjes</a:t>
            </a:r>
          </a:p>
          <a:p>
            <a:pPr algn="ctr"/>
            <a:endParaRPr lang="nl-NL" sz="3200" dirty="0">
              <a:solidFill>
                <a:srgbClr val="FF0000"/>
              </a:solidFill>
            </a:endParaRPr>
          </a:p>
          <a:p>
            <a:pPr algn="ctr"/>
            <a:r>
              <a:rPr lang="en-US" b="0" i="0" dirty="0">
                <a:solidFill>
                  <a:srgbClr val="212121"/>
                </a:solidFill>
                <a:effectLst/>
                <a:latin typeface="BlinkMacSystemFont"/>
              </a:rPr>
              <a:t>Department of Medical Biology, Amsterdam UMC, location AMC, </a:t>
            </a:r>
            <a:r>
              <a:rPr lang="en-US" b="0" i="0" dirty="0" err="1">
                <a:solidFill>
                  <a:srgbClr val="212121"/>
                </a:solidFill>
                <a:effectLst/>
                <a:latin typeface="BlinkMacSystemFont"/>
              </a:rPr>
              <a:t>Meibergdreef</a:t>
            </a:r>
            <a:r>
              <a:rPr lang="en-US" b="0" i="0" dirty="0">
                <a:solidFill>
                  <a:srgbClr val="212121"/>
                </a:solidFill>
                <a:effectLst/>
                <a:latin typeface="BlinkMacSystemFont"/>
              </a:rPr>
              <a:t> 15, 1105 AZ Amsterdam, The Netherlands.</a:t>
            </a: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r>
              <a:rPr lang="en-US" b="0" i="0" dirty="0">
                <a:solidFill>
                  <a:srgbClr val="212121"/>
                </a:solidFill>
                <a:effectLst/>
                <a:latin typeface="BlinkMacSystemFont"/>
              </a:rPr>
              <a:t>Contact: </a:t>
            </a:r>
            <a:r>
              <a:rPr lang="en-US" b="0" i="0" dirty="0">
                <a:effectLst/>
                <a:latin typeface="BlinkMacSystemFont"/>
                <a:hlinkClick r:id="rId2">
                  <a:extLst>
                    <a:ext uri="{A12FA001-AC4F-418D-AE19-62706E023703}">
                      <ahyp:hlinkClr xmlns:ahyp="http://schemas.microsoft.com/office/drawing/2018/hyperlinkcolor" val="tx"/>
                    </a:ext>
                  </a:extLst>
                </a:hlinkClick>
              </a:rPr>
              <a:t>e.a.reits@amc.uva.nl</a:t>
            </a:r>
            <a:r>
              <a:rPr lang="en-US" b="0" i="0" dirty="0">
                <a:effectLst/>
                <a:latin typeface="BlinkMacSystemFont"/>
              </a:rPr>
              <a:t> </a:t>
            </a:r>
            <a:r>
              <a:rPr lang="en-US" b="0" i="0" dirty="0">
                <a:solidFill>
                  <a:srgbClr val="212121"/>
                </a:solidFill>
                <a:effectLst/>
                <a:latin typeface="BlinkMacSystemFont"/>
              </a:rPr>
              <a:t>or </a:t>
            </a:r>
            <a:r>
              <a:rPr lang="en-US" b="0" i="0" u="sng" dirty="0">
                <a:solidFill>
                  <a:srgbClr val="212121"/>
                </a:solidFill>
                <a:effectLst/>
                <a:latin typeface="BlinkMacSystemFont"/>
              </a:rPr>
              <a:t>j.j.c.neefjes@lumc.nl</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5A3058-6DC4-49E9-AA5F-0447D135A995}"/>
              </a:ext>
            </a:extLst>
          </p:cNvPr>
          <p:cNvSpPr>
            <a:spLocks noGrp="1"/>
          </p:cNvSpPr>
          <p:nvPr>
            <p:ph idx="1"/>
          </p:nvPr>
        </p:nvSpPr>
        <p:spPr>
          <a:xfrm>
            <a:off x="838200" y="1027906"/>
            <a:ext cx="10515600" cy="4351338"/>
          </a:xfrm>
        </p:spPr>
        <p:txBody>
          <a:bodyPr>
            <a:normAutofit/>
          </a:bodyPr>
          <a:lstStyle/>
          <a:p>
            <a:pPr marL="0" indent="0">
              <a:buNone/>
            </a:pPr>
            <a:endParaRPr lang="nl-NL" i="1" dirty="0"/>
          </a:p>
          <a:p>
            <a:pPr marL="0" indent="0">
              <a:buNone/>
            </a:pPr>
            <a:endParaRPr lang="nl-NL" i="1" dirty="0"/>
          </a:p>
          <a:p>
            <a:pPr marL="0" indent="0">
              <a:buNone/>
            </a:pPr>
            <a:r>
              <a:rPr lang="nl-NL" i="1" dirty="0"/>
              <a:t>Darwin </a:t>
            </a:r>
            <a:r>
              <a:rPr lang="nl-NL" i="1" dirty="0" err="1"/>
              <a:t>would</a:t>
            </a:r>
            <a:r>
              <a:rPr lang="nl-NL" i="1" dirty="0"/>
              <a:t> </a:t>
            </a:r>
            <a:r>
              <a:rPr lang="nl-NL" i="1" dirty="0" err="1"/>
              <a:t>be</a:t>
            </a:r>
            <a:r>
              <a:rPr lang="nl-NL" i="1" dirty="0"/>
              <a:t> </a:t>
            </a:r>
            <a:r>
              <a:rPr lang="nl-NL" i="1" dirty="0" err="1"/>
              <a:t>puzzled</a:t>
            </a:r>
            <a:r>
              <a:rPr lang="nl-NL" i="1" dirty="0"/>
              <a:t>. </a:t>
            </a:r>
            <a:r>
              <a:rPr lang="nl-NL" i="1" dirty="0" err="1"/>
              <a:t>Surely</a:t>
            </a:r>
            <a:r>
              <a:rPr lang="nl-NL" i="1" dirty="0"/>
              <a:t>, sm</a:t>
            </a:r>
            <a:r>
              <a:rPr lang="en-US" i="1" dirty="0" err="1">
                <a:effectLst/>
                <a:latin typeface="Calibri" panose="020F0502020204030204" pitchFamily="34" charset="0"/>
                <a:ea typeface="Calibri" panose="020F0502020204030204" pitchFamily="34" charset="0"/>
                <a:cs typeface="Times New Roman" panose="02020603050405020304" pitchFamily="18" charset="0"/>
              </a:rPr>
              <a:t>elling</a:t>
            </a:r>
            <a:r>
              <a:rPr lang="en-US" i="1" dirty="0">
                <a:effectLst/>
                <a:latin typeface="Calibri" panose="020F0502020204030204" pitchFamily="34" charset="0"/>
                <a:ea typeface="Calibri" panose="020F0502020204030204" pitchFamily="34" charset="0"/>
                <a:cs typeface="Times New Roman" panose="02020603050405020304" pitchFamily="18" charset="0"/>
              </a:rPr>
              <a:t> your perfect mate, preventing tissue transplantation, or finding the real father cannot be the principal evolutionary reasons for HLA polymorphism. </a:t>
            </a:r>
            <a:endParaRPr lang="nl-NL" i="1" dirty="0"/>
          </a:p>
        </p:txBody>
      </p:sp>
      <p:sp>
        <p:nvSpPr>
          <p:cNvPr id="5" name="Titel 1">
            <a:extLst>
              <a:ext uri="{FF2B5EF4-FFF2-40B4-BE49-F238E27FC236}">
                <a16:creationId xmlns:a16="http://schemas.microsoft.com/office/drawing/2014/main" id="{25C66169-9087-4ACF-8007-5DA9F557E67E}"/>
              </a:ext>
            </a:extLst>
          </p:cNvPr>
          <p:cNvSpPr>
            <a:spLocks noGrp="1"/>
          </p:cNvSpPr>
          <p:nvPr>
            <p:ph type="title"/>
          </p:nvPr>
        </p:nvSpPr>
        <p:spPr>
          <a:xfrm>
            <a:off x="838200" y="365125"/>
            <a:ext cx="10515600" cy="1325563"/>
          </a:xfrm>
        </p:spPr>
        <p:txBody>
          <a:bodyPr/>
          <a:lstStyle/>
          <a:p>
            <a:r>
              <a:rPr lang="en-US" dirty="0"/>
              <a:t>Slide 9</a:t>
            </a:r>
            <a:endParaRPr lang="nl-NL" dirty="0"/>
          </a:p>
        </p:txBody>
      </p:sp>
      <p:pic>
        <p:nvPicPr>
          <p:cNvPr id="6" name="Tijdelijke aanduiding voor inhoud 4">
            <a:extLst>
              <a:ext uri="{FF2B5EF4-FFF2-40B4-BE49-F238E27FC236}">
                <a16:creationId xmlns:a16="http://schemas.microsoft.com/office/drawing/2014/main" id="{E9EF52D3-E842-4F50-B453-F5E36434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3283527"/>
            <a:ext cx="4048060" cy="3132428"/>
          </a:xfrm>
          <a:prstGeom prst="rect">
            <a:avLst/>
          </a:prstGeom>
        </p:spPr>
      </p:pic>
    </p:spTree>
    <p:extLst>
      <p:ext uri="{BB962C8B-B14F-4D97-AF65-F5344CB8AC3E}">
        <p14:creationId xmlns:p14="http://schemas.microsoft.com/office/powerpoint/2010/main" val="346944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7AA19-250B-49FE-BE07-623C004E14F6}"/>
              </a:ext>
            </a:extLst>
          </p:cNvPr>
          <p:cNvSpPr>
            <a:spLocks noGrp="1"/>
          </p:cNvSpPr>
          <p:nvPr>
            <p:ph type="title"/>
          </p:nvPr>
        </p:nvSpPr>
        <p:spPr/>
        <p:txBody>
          <a:bodyPr/>
          <a:lstStyle/>
          <a:p>
            <a:r>
              <a:rPr lang="en-US" dirty="0"/>
              <a:t>Slide 10</a:t>
            </a:r>
            <a:endParaRPr lang="nl-NL" dirty="0"/>
          </a:p>
        </p:txBody>
      </p:sp>
      <p:sp>
        <p:nvSpPr>
          <p:cNvPr id="3" name="Tijdelijke aanduiding voor inhoud 2">
            <a:extLst>
              <a:ext uri="{FF2B5EF4-FFF2-40B4-BE49-F238E27FC236}">
                <a16:creationId xmlns:a16="http://schemas.microsoft.com/office/drawing/2014/main" id="{6B53EF20-B969-4EC6-AD61-06EA03667D6B}"/>
              </a:ext>
            </a:extLst>
          </p:cNvPr>
          <p:cNvSpPr>
            <a:spLocks noGrp="1"/>
          </p:cNvSpPr>
          <p:nvPr>
            <p:ph idx="1"/>
          </p:nvPr>
        </p:nvSpPr>
        <p:spPr/>
        <p:txBody>
          <a:bodyPr/>
          <a:lstStyle/>
          <a:p>
            <a:pPr marL="0" indent="0">
              <a:buNone/>
            </a:pPr>
            <a:r>
              <a:rPr lang="en-US" i="1" dirty="0"/>
              <a:t>But there’s another factor.  Viruses and other microbial pathogens abound in nature. Corona, Influenza, Ebola, Smallpox and many other viruses use our cells to create their own families. Even “self-limited “ infections would be lethal without an immune system. And the question is simple: how can the immune system detect viruses lurking inside cells to kill them before they can kill us? </a:t>
            </a:r>
            <a:endParaRPr lang="nl-NL" i="1" dirty="0"/>
          </a:p>
        </p:txBody>
      </p:sp>
      <p:pic>
        <p:nvPicPr>
          <p:cNvPr id="4" name="Tijdelijke aanduiding voor inhoud 4">
            <a:extLst>
              <a:ext uri="{FF2B5EF4-FFF2-40B4-BE49-F238E27FC236}">
                <a16:creationId xmlns:a16="http://schemas.microsoft.com/office/drawing/2014/main" id="{712413CF-FE7A-4CEE-B8C7-63A586DA0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7" y="4258274"/>
            <a:ext cx="3422073" cy="2380074"/>
          </a:xfrm>
          <a:prstGeom prst="rect">
            <a:avLst/>
          </a:prstGeom>
        </p:spPr>
      </p:pic>
    </p:spTree>
    <p:extLst>
      <p:ext uri="{BB962C8B-B14F-4D97-AF65-F5344CB8AC3E}">
        <p14:creationId xmlns:p14="http://schemas.microsoft.com/office/powerpoint/2010/main" val="309774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A2A7-3134-48B5-A3E6-327B81EFEAE5}"/>
              </a:ext>
            </a:extLst>
          </p:cNvPr>
          <p:cNvSpPr>
            <a:spLocks noGrp="1"/>
          </p:cNvSpPr>
          <p:nvPr>
            <p:ph type="title"/>
          </p:nvPr>
        </p:nvSpPr>
        <p:spPr/>
        <p:txBody>
          <a:bodyPr/>
          <a:lstStyle/>
          <a:p>
            <a:r>
              <a:rPr lang="en-US" dirty="0"/>
              <a:t>Slide 11</a:t>
            </a:r>
            <a:endParaRPr lang="nl-NL" dirty="0"/>
          </a:p>
        </p:txBody>
      </p:sp>
      <p:sp>
        <p:nvSpPr>
          <p:cNvPr id="3" name="Tijdelijke aanduiding voor inhoud 2">
            <a:extLst>
              <a:ext uri="{FF2B5EF4-FFF2-40B4-BE49-F238E27FC236}">
                <a16:creationId xmlns:a16="http://schemas.microsoft.com/office/drawing/2014/main" id="{9E6DF263-9B0B-411D-A83D-05499C478306}"/>
              </a:ext>
            </a:extLst>
          </p:cNvPr>
          <p:cNvSpPr>
            <a:spLocks noGrp="1"/>
          </p:cNvSpPr>
          <p:nvPr>
            <p:ph idx="1"/>
          </p:nvPr>
        </p:nvSpPr>
        <p:spPr/>
        <p:txBody>
          <a:bodyPr/>
          <a:lstStyle/>
          <a:p>
            <a:pPr marL="0" indent="0">
              <a:buNone/>
            </a:pPr>
            <a:r>
              <a:rPr lang="en-US" i="1" dirty="0"/>
              <a:t>To</a:t>
            </a:r>
            <a:r>
              <a:rPr lang="nl-NL" i="1" dirty="0"/>
              <a:t> limit </a:t>
            </a:r>
            <a:r>
              <a:rPr lang="nl-NL" i="1" dirty="0" err="1"/>
              <a:t>damage</a:t>
            </a:r>
            <a:r>
              <a:rPr lang="nl-NL" i="1" dirty="0"/>
              <a:t> </a:t>
            </a:r>
            <a:r>
              <a:rPr lang="nl-NL" i="1" dirty="0" err="1"/>
              <a:t>from</a:t>
            </a:r>
            <a:r>
              <a:rPr lang="nl-NL" i="1" dirty="0"/>
              <a:t> </a:t>
            </a:r>
            <a:r>
              <a:rPr lang="nl-NL" i="1" dirty="0" err="1"/>
              <a:t>viruses</a:t>
            </a:r>
            <a:r>
              <a:rPr lang="nl-NL" i="1" dirty="0"/>
              <a:t>, </a:t>
            </a:r>
            <a:r>
              <a:rPr lang="nl-NL" i="1" dirty="0" err="1"/>
              <a:t>the</a:t>
            </a:r>
            <a:r>
              <a:rPr lang="nl-NL" i="1" dirty="0"/>
              <a:t> immune system </a:t>
            </a:r>
            <a:r>
              <a:rPr lang="nl-NL" i="1" dirty="0" err="1"/>
              <a:t>evolved</a:t>
            </a:r>
            <a:r>
              <a:rPr lang="nl-NL" i="1" dirty="0"/>
              <a:t> multiple </a:t>
            </a:r>
            <a:r>
              <a:rPr lang="nl-NL" i="1" dirty="0" err="1"/>
              <a:t>weapons</a:t>
            </a:r>
            <a:r>
              <a:rPr lang="nl-NL" i="1" dirty="0"/>
              <a:t>. </a:t>
            </a:r>
            <a:r>
              <a:rPr lang="nl-NL" i="1" dirty="0" err="1"/>
              <a:t>Macrophages</a:t>
            </a:r>
            <a:r>
              <a:rPr lang="nl-NL" i="1" dirty="0"/>
              <a:t> </a:t>
            </a:r>
            <a:r>
              <a:rPr lang="nl-NL" i="1" dirty="0" err="1"/>
              <a:t>eat</a:t>
            </a:r>
            <a:r>
              <a:rPr lang="nl-NL" i="1" dirty="0"/>
              <a:t> </a:t>
            </a:r>
            <a:r>
              <a:rPr lang="nl-NL" i="1" dirty="0" err="1"/>
              <a:t>bacteria</a:t>
            </a:r>
            <a:r>
              <a:rPr lang="nl-NL" i="1" dirty="0"/>
              <a:t> </a:t>
            </a:r>
            <a:r>
              <a:rPr lang="nl-NL" i="1" dirty="0" err="1"/>
              <a:t>and</a:t>
            </a:r>
            <a:r>
              <a:rPr lang="nl-NL" i="1" dirty="0"/>
              <a:t> </a:t>
            </a:r>
            <a:r>
              <a:rPr lang="nl-NL" i="1" dirty="0" err="1"/>
              <a:t>viruses</a:t>
            </a:r>
            <a:r>
              <a:rPr lang="nl-NL" i="1" dirty="0"/>
              <a:t>, </a:t>
            </a:r>
            <a:r>
              <a:rPr lang="nl-NL" i="1" dirty="0" err="1"/>
              <a:t>neutrophils</a:t>
            </a:r>
            <a:r>
              <a:rPr lang="nl-NL" i="1" dirty="0"/>
              <a:t> release </a:t>
            </a:r>
            <a:r>
              <a:rPr lang="nl-NL" i="1" dirty="0" err="1"/>
              <a:t>killing</a:t>
            </a:r>
            <a:r>
              <a:rPr lang="nl-NL" i="1" dirty="0"/>
              <a:t> </a:t>
            </a:r>
            <a:r>
              <a:rPr lang="nl-NL" i="1" dirty="0" err="1"/>
              <a:t>substances</a:t>
            </a:r>
            <a:r>
              <a:rPr lang="nl-NL" i="1" dirty="0"/>
              <a:t> </a:t>
            </a:r>
            <a:r>
              <a:rPr lang="nl-NL" i="1" dirty="0" err="1"/>
              <a:t>for</a:t>
            </a:r>
            <a:r>
              <a:rPr lang="nl-NL" i="1" dirty="0"/>
              <a:t> </a:t>
            </a:r>
            <a:r>
              <a:rPr lang="nl-NL" i="1" dirty="0" err="1"/>
              <a:t>bacteria</a:t>
            </a:r>
            <a:r>
              <a:rPr lang="nl-NL" i="1" dirty="0"/>
              <a:t>, B </a:t>
            </a:r>
            <a:r>
              <a:rPr lang="nl-NL" i="1" dirty="0" err="1"/>
              <a:t>cells</a:t>
            </a:r>
            <a:r>
              <a:rPr lang="nl-NL" i="1" dirty="0"/>
              <a:t> make </a:t>
            </a:r>
            <a:r>
              <a:rPr lang="nl-NL" i="1" dirty="0" err="1"/>
              <a:t>antibodies</a:t>
            </a:r>
            <a:r>
              <a:rPr lang="nl-NL" i="1" dirty="0"/>
              <a:t>, T helper </a:t>
            </a:r>
            <a:r>
              <a:rPr lang="nl-NL" i="1" dirty="0" err="1"/>
              <a:t>cells</a:t>
            </a:r>
            <a:r>
              <a:rPr lang="nl-NL" i="1" dirty="0"/>
              <a:t> help B </a:t>
            </a:r>
            <a:r>
              <a:rPr lang="nl-NL" i="1" dirty="0" err="1"/>
              <a:t>cells</a:t>
            </a:r>
            <a:r>
              <a:rPr lang="nl-NL" i="1" dirty="0"/>
              <a:t> </a:t>
            </a:r>
            <a:r>
              <a:rPr lang="nl-NL" i="1" dirty="0" err="1"/>
              <a:t>and</a:t>
            </a:r>
            <a:r>
              <a:rPr lang="nl-NL" i="1" dirty="0"/>
              <a:t> </a:t>
            </a:r>
            <a:r>
              <a:rPr lang="nl-NL" i="1" dirty="0" err="1"/>
              <a:t>other</a:t>
            </a:r>
            <a:r>
              <a:rPr lang="nl-NL" i="1" dirty="0"/>
              <a:t> </a:t>
            </a:r>
            <a:r>
              <a:rPr lang="nl-NL" i="1" dirty="0" err="1"/>
              <a:t>cells</a:t>
            </a:r>
            <a:r>
              <a:rPr lang="nl-NL" i="1" dirty="0"/>
              <a:t>, T killer </a:t>
            </a:r>
            <a:r>
              <a:rPr lang="nl-NL" i="1" dirty="0" err="1"/>
              <a:t>cells</a:t>
            </a:r>
            <a:r>
              <a:rPr lang="nl-NL" i="1" dirty="0"/>
              <a:t> </a:t>
            </a:r>
            <a:r>
              <a:rPr lang="nl-NL" i="1" dirty="0" err="1"/>
              <a:t>kill</a:t>
            </a:r>
            <a:r>
              <a:rPr lang="nl-NL" i="1" dirty="0"/>
              <a:t> virus-</a:t>
            </a:r>
            <a:r>
              <a:rPr lang="nl-NL" i="1" dirty="0" err="1"/>
              <a:t>infected</a:t>
            </a:r>
            <a:r>
              <a:rPr lang="nl-NL" i="1" dirty="0"/>
              <a:t> </a:t>
            </a:r>
            <a:r>
              <a:rPr lang="nl-NL" i="1" dirty="0" err="1"/>
              <a:t>cells</a:t>
            </a:r>
            <a:r>
              <a:rPr lang="nl-NL" i="1" dirty="0"/>
              <a:t> (</a:t>
            </a:r>
            <a:r>
              <a:rPr lang="nl-NL" i="1" dirty="0" err="1"/>
              <a:t>and</a:t>
            </a:r>
            <a:r>
              <a:rPr lang="nl-NL" i="1" dirty="0"/>
              <a:t> even </a:t>
            </a:r>
            <a:r>
              <a:rPr lang="nl-NL" i="1" dirty="0" err="1"/>
              <a:t>cancer</a:t>
            </a:r>
            <a:r>
              <a:rPr lang="nl-NL" i="1" dirty="0"/>
              <a:t> </a:t>
            </a:r>
            <a:r>
              <a:rPr lang="nl-NL" i="1" dirty="0" err="1"/>
              <a:t>cells</a:t>
            </a:r>
            <a:r>
              <a:rPr lang="nl-NL" i="1" dirty="0"/>
              <a:t>).</a:t>
            </a:r>
          </a:p>
        </p:txBody>
      </p:sp>
      <p:pic>
        <p:nvPicPr>
          <p:cNvPr id="4" name="Tijdelijke aanduiding voor inhoud 4">
            <a:extLst>
              <a:ext uri="{FF2B5EF4-FFF2-40B4-BE49-F238E27FC236}">
                <a16:creationId xmlns:a16="http://schemas.microsoft.com/office/drawing/2014/main" id="{BB8E5037-1374-45B3-9299-1DD679B8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84938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C3593-A514-43F3-9C4F-54B350365BA4}"/>
              </a:ext>
            </a:extLst>
          </p:cNvPr>
          <p:cNvSpPr>
            <a:spLocks noGrp="1"/>
          </p:cNvSpPr>
          <p:nvPr>
            <p:ph type="title"/>
          </p:nvPr>
        </p:nvSpPr>
        <p:spPr/>
        <p:txBody>
          <a:bodyPr/>
          <a:lstStyle/>
          <a:p>
            <a:r>
              <a:rPr lang="en-US" dirty="0"/>
              <a:t>Slide 12</a:t>
            </a:r>
            <a:endParaRPr lang="nl-NL" dirty="0"/>
          </a:p>
        </p:txBody>
      </p:sp>
      <p:sp>
        <p:nvSpPr>
          <p:cNvPr id="3" name="Tijdelijke aanduiding voor inhoud 2">
            <a:extLst>
              <a:ext uri="{FF2B5EF4-FFF2-40B4-BE49-F238E27FC236}">
                <a16:creationId xmlns:a16="http://schemas.microsoft.com/office/drawing/2014/main" id="{AFFBCCE5-8C2A-4CEA-B7EC-815797D6A148}"/>
              </a:ext>
            </a:extLst>
          </p:cNvPr>
          <p:cNvSpPr>
            <a:spLocks noGrp="1"/>
          </p:cNvSpPr>
          <p:nvPr>
            <p:ph idx="1"/>
          </p:nvPr>
        </p:nvSpPr>
        <p:spPr>
          <a:xfrm>
            <a:off x="838200" y="1378816"/>
            <a:ext cx="10515600" cy="4351338"/>
          </a:xfrm>
        </p:spPr>
        <p:txBody>
          <a:bodyPr>
            <a:normAutofit/>
          </a:bodyPr>
          <a:lstStyle/>
          <a:p>
            <a:pPr marL="0" indent="0">
              <a:buNone/>
            </a:pPr>
            <a:r>
              <a:rPr lang="en-US" i="1" dirty="0"/>
              <a:t>But how does a T killer cell know who to kill? The virus, being inside the cell, is shielded from detection, or is it?  Indeed, as the virus replicates, tiny pieces of its proteins are delivered to HLA-A, -B or -C molecules which carry them to the cell surface. The T killer cell recognizes this small fragment in the context of ONE specific HLA molecule.  Discovering this phenomenon, termed HLA-restriction, was sufficiently important to garner two Nobel Prizes. Each different type of MHC class I molecule presents a different repertoire of peptides to give the immune system lots of targets to aim for and kill the cells that produce these.</a:t>
            </a:r>
            <a:endParaRPr lang="nl-NL" i="1" dirty="0"/>
          </a:p>
        </p:txBody>
      </p:sp>
      <p:pic>
        <p:nvPicPr>
          <p:cNvPr id="4" name="Tijdelijke aanduiding voor inhoud 4">
            <a:extLst>
              <a:ext uri="{FF2B5EF4-FFF2-40B4-BE49-F238E27FC236}">
                <a16:creationId xmlns:a16="http://schemas.microsoft.com/office/drawing/2014/main" id="{6ACD1035-3A42-4664-8EE8-08ED1808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327" y="4831773"/>
            <a:ext cx="2138417" cy="2026227"/>
          </a:xfrm>
          <a:prstGeom prst="rect">
            <a:avLst/>
          </a:prstGeom>
        </p:spPr>
      </p:pic>
    </p:spTree>
    <p:extLst>
      <p:ext uri="{BB962C8B-B14F-4D97-AF65-F5344CB8AC3E}">
        <p14:creationId xmlns:p14="http://schemas.microsoft.com/office/powerpoint/2010/main" val="264191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3F0-DFCC-4B85-81C4-7D296BCCA859}"/>
              </a:ext>
            </a:extLst>
          </p:cNvPr>
          <p:cNvSpPr>
            <a:spLocks noGrp="1"/>
          </p:cNvSpPr>
          <p:nvPr>
            <p:ph type="title"/>
          </p:nvPr>
        </p:nvSpPr>
        <p:spPr/>
        <p:txBody>
          <a:bodyPr/>
          <a:lstStyle/>
          <a:p>
            <a:r>
              <a:rPr lang="en-US" dirty="0"/>
              <a:t>Slide 13</a:t>
            </a:r>
            <a:endParaRPr lang="nl-NL" dirty="0"/>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910937" y="1368425"/>
            <a:ext cx="10515600" cy="4351338"/>
          </a:xfrm>
        </p:spPr>
        <p:txBody>
          <a:bodyPr/>
          <a:lstStyle/>
          <a:p>
            <a:pPr marL="0" indent="0">
              <a:buNone/>
            </a:pPr>
            <a:r>
              <a:rPr lang="en-US" i="1" dirty="0"/>
              <a:t>But how does a virus fragment get generated in the first place? Viral proteins -just like any other protein inside cells- are degraded. Proteins are fragmented by a remarkable nano-machine called the proteasome, which is basically a </a:t>
            </a:r>
            <a:r>
              <a:rPr lang="en-US" i="1" dirty="0" err="1"/>
              <a:t>DisposeAll</a:t>
            </a:r>
            <a:r>
              <a:rPr lang="en-US" i="1" dirty="0"/>
              <a:t> for proteins. Other cell enzymes trim the ends of the fragments into smaller peptides, some of which are transported from the cytosol into the ER where they can bind HLA molecules. Once an HLA molecule has a bound peptide, it leaves the ER for the cell surface where it awaits detection by T killer cells.</a:t>
            </a:r>
            <a:endParaRPr lang="nl-NL" i="1" dirty="0"/>
          </a:p>
        </p:txBody>
      </p:sp>
      <p:pic>
        <p:nvPicPr>
          <p:cNvPr id="4" name="Tijdelijke aanduiding voor inhoud 5">
            <a:extLst>
              <a:ext uri="{FF2B5EF4-FFF2-40B4-BE49-F238E27FC236}">
                <a16:creationId xmlns:a16="http://schemas.microsoft.com/office/drawing/2014/main" id="{CEB44D2B-1C90-448E-91F9-28C40EA31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2" y="4603173"/>
            <a:ext cx="3389167" cy="2254827"/>
          </a:xfrm>
          <a:prstGeom prst="rect">
            <a:avLst/>
          </a:prstGeom>
        </p:spPr>
      </p:pic>
    </p:spTree>
    <p:extLst>
      <p:ext uri="{BB962C8B-B14F-4D97-AF65-F5344CB8AC3E}">
        <p14:creationId xmlns:p14="http://schemas.microsoft.com/office/powerpoint/2010/main" val="359354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7620F-A680-40A8-AEEE-E7055E13AE3E}"/>
              </a:ext>
            </a:extLst>
          </p:cNvPr>
          <p:cNvSpPr>
            <a:spLocks noGrp="1"/>
          </p:cNvSpPr>
          <p:nvPr>
            <p:ph type="title"/>
          </p:nvPr>
        </p:nvSpPr>
        <p:spPr/>
        <p:txBody>
          <a:bodyPr/>
          <a:lstStyle/>
          <a:p>
            <a:r>
              <a:rPr lang="en-US" dirty="0"/>
              <a:t>Slide 14</a:t>
            </a:r>
            <a:endParaRPr lang="nl-NL" dirty="0"/>
          </a:p>
        </p:txBody>
      </p:sp>
      <p:sp>
        <p:nvSpPr>
          <p:cNvPr id="3" name="Tijdelijke aanduiding voor inhoud 2">
            <a:extLst>
              <a:ext uri="{FF2B5EF4-FFF2-40B4-BE49-F238E27FC236}">
                <a16:creationId xmlns:a16="http://schemas.microsoft.com/office/drawing/2014/main" id="{F00D4241-6572-415E-B1FF-9741DB58D9D4}"/>
              </a:ext>
            </a:extLst>
          </p:cNvPr>
          <p:cNvSpPr>
            <a:spLocks noGrp="1"/>
          </p:cNvSpPr>
          <p:nvPr>
            <p:ph idx="1"/>
          </p:nvPr>
        </p:nvSpPr>
        <p:spPr>
          <a:xfrm>
            <a:off x="838200" y="1337252"/>
            <a:ext cx="10515600" cy="4351338"/>
          </a:xfrm>
        </p:spPr>
        <p:txBody>
          <a:bodyPr>
            <a:normAutofit fontScale="92500" lnSpcReduction="10000"/>
          </a:bodyPr>
          <a:lstStyle/>
          <a:p>
            <a:pPr marL="0" indent="0">
              <a:buNone/>
            </a:pPr>
            <a:r>
              <a:rPr lang="en-US" i="1" dirty="0"/>
              <a:t>Let’s get back to HLA polymorphism. As well all know from COVID-19 and influenza, viruses are very good at changing to escape the antibody response (think alpha, delta, omicron….).  To minimize this possibility for T cells, each of the different MHC alleles (varieties of genes) presents a different set of peptides. So many peptides are presented in one person, that virus evasion is difficult.  The differences in HLA types between people means that even if this does happen, the evading virus won’t keep up its deception in the next person. If we would all have been HLA identical, an escaping virus would kill the entire population, now it will ‘only’ kill a few individuals with HLA molecules unable to present viral peptides to the immune system. HLA polymorphism thus protects the population, the individual is less important. This provides a compelling explanation for the evolution of MHC polymorphism.</a:t>
            </a:r>
            <a:endParaRPr lang="nl-NL" i="1" dirty="0"/>
          </a:p>
        </p:txBody>
      </p:sp>
      <p:pic>
        <p:nvPicPr>
          <p:cNvPr id="4" name="Tijdelijke aanduiding voor inhoud 4">
            <a:extLst>
              <a:ext uri="{FF2B5EF4-FFF2-40B4-BE49-F238E27FC236}">
                <a16:creationId xmlns:a16="http://schemas.microsoft.com/office/drawing/2014/main" id="{2A0399F0-DB54-4A9C-A30E-3B5BA46CB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5117499"/>
            <a:ext cx="2318212" cy="1825357"/>
          </a:xfrm>
          <a:prstGeom prst="rect">
            <a:avLst/>
          </a:prstGeom>
        </p:spPr>
      </p:pic>
    </p:spTree>
    <p:extLst>
      <p:ext uri="{BB962C8B-B14F-4D97-AF65-F5344CB8AC3E}">
        <p14:creationId xmlns:p14="http://schemas.microsoft.com/office/powerpoint/2010/main" val="301538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232B7-12CF-45A0-A667-6EAAE359D964}"/>
              </a:ext>
            </a:extLst>
          </p:cNvPr>
          <p:cNvSpPr>
            <a:spLocks noGrp="1"/>
          </p:cNvSpPr>
          <p:nvPr>
            <p:ph type="title"/>
          </p:nvPr>
        </p:nvSpPr>
        <p:spPr/>
        <p:txBody>
          <a:bodyPr/>
          <a:lstStyle/>
          <a:p>
            <a:r>
              <a:rPr lang="en-US" dirty="0"/>
              <a:t>Slide 15</a:t>
            </a:r>
            <a:endParaRPr lang="nl-NL" dirty="0"/>
          </a:p>
        </p:txBody>
      </p:sp>
      <p:sp>
        <p:nvSpPr>
          <p:cNvPr id="3" name="Tijdelijke aanduiding voor inhoud 2">
            <a:extLst>
              <a:ext uri="{FF2B5EF4-FFF2-40B4-BE49-F238E27FC236}">
                <a16:creationId xmlns:a16="http://schemas.microsoft.com/office/drawing/2014/main" id="{4AD350C1-17D8-4973-9040-50DA10137582}"/>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But alas, bad news for you, dear reader if you happen to need a new organ or two.  HLA polymorphism promotes the survival of a species population, not an individual with kidney disease. Transplantation rejection is the consequence of the immune system confusing a donor organ with a virus infected </a:t>
            </a:r>
            <a:r>
              <a:rPr lang="en-US" i="1" dirty="0">
                <a:latin typeface="Calibri" panose="020F0502020204030204" pitchFamily="34" charset="0"/>
                <a:ea typeface="Calibri" panose="020F0502020204030204" pitchFamily="34" charset="0"/>
                <a:cs typeface="Times New Roman" panose="02020603050405020304" pitchFamily="18" charset="0"/>
              </a:rPr>
              <a:t>organ and responding accordingly by attacking the organ resulting in transplant rejection</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endParaRPr lang="nl-NL" i="1" dirty="0"/>
          </a:p>
        </p:txBody>
      </p:sp>
      <p:pic>
        <p:nvPicPr>
          <p:cNvPr id="4" name="Tijdelijke aanduiding voor inhoud 4">
            <a:extLst>
              <a:ext uri="{FF2B5EF4-FFF2-40B4-BE49-F238E27FC236}">
                <a16:creationId xmlns:a16="http://schemas.microsoft.com/office/drawing/2014/main" id="{13186194-16BD-4430-BA96-A0B0888B5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2" y="4135294"/>
            <a:ext cx="3929316" cy="2581996"/>
          </a:xfrm>
          <a:prstGeom prst="rect">
            <a:avLst/>
          </a:prstGeom>
        </p:spPr>
      </p:pic>
    </p:spTree>
    <p:extLst>
      <p:ext uri="{BB962C8B-B14F-4D97-AF65-F5344CB8AC3E}">
        <p14:creationId xmlns:p14="http://schemas.microsoft.com/office/powerpoint/2010/main" val="42634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DE764-6B85-4117-9BE8-648C374E1E4D}"/>
              </a:ext>
            </a:extLst>
          </p:cNvPr>
          <p:cNvSpPr>
            <a:spLocks noGrp="1"/>
          </p:cNvSpPr>
          <p:nvPr>
            <p:ph type="title"/>
          </p:nvPr>
        </p:nvSpPr>
        <p:spPr/>
        <p:txBody>
          <a:bodyPr/>
          <a:lstStyle/>
          <a:p>
            <a:r>
              <a:rPr lang="en-US" dirty="0"/>
              <a:t>Slide 16</a:t>
            </a:r>
            <a:endParaRPr lang="nl-NL" dirty="0"/>
          </a:p>
        </p:txBody>
      </p:sp>
      <p:sp>
        <p:nvSpPr>
          <p:cNvPr id="3" name="Tijdelijke aanduiding voor inhoud 2">
            <a:extLst>
              <a:ext uri="{FF2B5EF4-FFF2-40B4-BE49-F238E27FC236}">
                <a16:creationId xmlns:a16="http://schemas.microsoft.com/office/drawing/2014/main" id="{33211470-A266-482F-9E31-CA66257A9028}"/>
              </a:ext>
            </a:extLst>
          </p:cNvPr>
          <p:cNvSpPr>
            <a:spLocks noGrp="1"/>
          </p:cNvSpPr>
          <p:nvPr>
            <p:ph idx="1"/>
          </p:nvPr>
        </p:nvSpPr>
        <p:spPr>
          <a:xfrm>
            <a:off x="838200" y="1253331"/>
            <a:ext cx="10515600" cy="4351338"/>
          </a:xfrm>
        </p:spPr>
        <p:txBody>
          <a:bodyPr>
            <a:normAutofit/>
          </a:bodyPr>
          <a:lstStyle/>
          <a:p>
            <a:pPr marL="0" indent="0">
              <a:buNone/>
            </a:pPr>
            <a:r>
              <a:rPr lang="en-US" i="1" dirty="0">
                <a:latin typeface="Calibri" panose="020F0502020204030204" pitchFamily="34" charset="0"/>
                <a:ea typeface="Calibri" panose="020F0502020204030204" pitchFamily="34" charset="0"/>
                <a:cs typeface="Times New Roman" panose="02020603050405020304" pitchFamily="18" charset="0"/>
              </a:rPr>
              <a:t>An important general lesson: </a:t>
            </a:r>
            <a:r>
              <a:rPr lang="en-US" i="1" dirty="0">
                <a:effectLst/>
                <a:latin typeface="Calibri" panose="020F0502020204030204" pitchFamily="34" charset="0"/>
                <a:ea typeface="Calibri" panose="020F0502020204030204" pitchFamily="34" charset="0"/>
                <a:cs typeface="Times New Roman" panose="02020603050405020304" pitchFamily="18" charset="0"/>
              </a:rPr>
              <a:t>nothing, including the immune system is perfect! </a:t>
            </a:r>
            <a:r>
              <a:rPr lang="en-US" i="1" dirty="0">
                <a:latin typeface="Calibri" panose="020F0502020204030204" pitchFamily="34" charset="0"/>
                <a:ea typeface="Calibri" panose="020F0502020204030204" pitchFamily="34" charset="0"/>
                <a:cs typeface="Times New Roman" panose="02020603050405020304" pitchFamily="18" charset="0"/>
              </a:rPr>
              <a:t>Speaking of which, lets think about how T killer cells can find virus infected cells quickly enough to be of any use. Viruses can produce their offspring very quickly, in some cases in just a few hours. This is too slow to wait for viral proteins to be degraded at the end of their natural life.  But just like the immune system itself, the synthesis of proteins, including viral proteins, is far from perfect.  These imperfect proteins, termed </a:t>
            </a:r>
            <a:r>
              <a:rPr lang="en-US" i="1" dirty="0" err="1">
                <a:latin typeface="Calibri" panose="020F0502020204030204" pitchFamily="34" charset="0"/>
                <a:ea typeface="Calibri" panose="020F0502020204030204" pitchFamily="34" charset="0"/>
                <a:cs typeface="Times New Roman" panose="02020603050405020304" pitchFamily="18" charset="0"/>
              </a:rPr>
              <a:t>DRiPs</a:t>
            </a:r>
            <a:r>
              <a:rPr lang="en-US" i="1" dirty="0">
                <a:latin typeface="Calibri" panose="020F0502020204030204" pitchFamily="34" charset="0"/>
                <a:ea typeface="Calibri" panose="020F0502020204030204" pitchFamily="34" charset="0"/>
                <a:cs typeface="Times New Roman" panose="02020603050405020304" pitchFamily="18" charset="0"/>
              </a:rPr>
              <a:t>,  are degraded immediately, </a:t>
            </a:r>
            <a:r>
              <a:rPr lang="en-US" i="1" dirty="0">
                <a:effectLst/>
                <a:latin typeface="Calibri" panose="020F0502020204030204" pitchFamily="34" charset="0"/>
                <a:ea typeface="Calibri" panose="020F0502020204030204" pitchFamily="34" charset="0"/>
                <a:cs typeface="Times New Roman" panose="02020603050405020304" pitchFamily="18" charset="0"/>
              </a:rPr>
              <a:t>coupling the start of virus infection to antigen presentation</a:t>
            </a:r>
            <a:r>
              <a:rPr lang="en-US" i="1" dirty="0">
                <a:latin typeface="Calibri" panose="020F0502020204030204" pitchFamily="34" charset="0"/>
                <a:ea typeface="Calibri" panose="020F0502020204030204" pitchFamily="34" charset="0"/>
                <a:cs typeface="Times New Roman" panose="02020603050405020304" pitchFamily="18" charset="0"/>
              </a:rPr>
              <a:t> and allowing effective T killer cell immunosurveillance.</a:t>
            </a:r>
            <a:endParaRPr lang="nl-NL" i="1" dirty="0"/>
          </a:p>
        </p:txBody>
      </p:sp>
      <p:pic>
        <p:nvPicPr>
          <p:cNvPr id="4" name="Tijdelijke aanduiding voor inhoud 4">
            <a:extLst>
              <a:ext uri="{FF2B5EF4-FFF2-40B4-BE49-F238E27FC236}">
                <a16:creationId xmlns:a16="http://schemas.microsoft.com/office/drawing/2014/main" id="{16F00C9B-BBD8-4CA3-806B-4ADD3CF4B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845" y="4818704"/>
            <a:ext cx="4668982" cy="1873042"/>
          </a:xfrm>
          <a:prstGeom prst="rect">
            <a:avLst/>
          </a:prstGeom>
        </p:spPr>
      </p:pic>
    </p:spTree>
    <p:extLst>
      <p:ext uri="{BB962C8B-B14F-4D97-AF65-F5344CB8AC3E}">
        <p14:creationId xmlns:p14="http://schemas.microsoft.com/office/powerpoint/2010/main" val="189872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6CF5C-A48D-4631-9BB7-6283851F5AFE}"/>
              </a:ext>
            </a:extLst>
          </p:cNvPr>
          <p:cNvSpPr>
            <a:spLocks noGrp="1"/>
          </p:cNvSpPr>
          <p:nvPr>
            <p:ph type="title"/>
          </p:nvPr>
        </p:nvSpPr>
        <p:spPr/>
        <p:txBody>
          <a:bodyPr/>
          <a:lstStyle/>
          <a:p>
            <a:r>
              <a:rPr lang="en-US" dirty="0"/>
              <a:t>Slide 17</a:t>
            </a:r>
            <a:endParaRPr lang="nl-NL" dirty="0"/>
          </a:p>
        </p:txBody>
      </p:sp>
      <p:sp>
        <p:nvSpPr>
          <p:cNvPr id="3" name="Tijdelijke aanduiding voor inhoud 2">
            <a:extLst>
              <a:ext uri="{FF2B5EF4-FFF2-40B4-BE49-F238E27FC236}">
                <a16:creationId xmlns:a16="http://schemas.microsoft.com/office/drawing/2014/main" id="{FF98F536-A28B-453B-A326-F70E759C708C}"/>
              </a:ext>
            </a:extLst>
          </p:cNvPr>
          <p:cNvSpPr>
            <a:spLocks noGrp="1"/>
          </p:cNvSpPr>
          <p:nvPr>
            <p:ph idx="1"/>
          </p:nvPr>
        </p:nvSpPr>
        <p:spPr/>
        <p:txBody>
          <a:bodyPr/>
          <a:lstStyle/>
          <a:p>
            <a:pPr marL="0" indent="0">
              <a:buNone/>
            </a:pPr>
            <a:r>
              <a:rPr lang="en-US" i="1" dirty="0"/>
              <a:t>Check mate, immune system? Not so fast! Some clever viruses, especially herpesviruses, have evolved to interfere with antigen presentation. Human cytomegalovirus HCMV, which infects 60% of humanity makes a suite of proteins (US2, US3, US6, US11 and US18) that limit peptide production or interfere with HLA class I function.</a:t>
            </a:r>
            <a:endParaRPr lang="nl-NL" i="1" dirty="0"/>
          </a:p>
        </p:txBody>
      </p:sp>
      <p:pic>
        <p:nvPicPr>
          <p:cNvPr id="4" name="Afbeelding 8">
            <a:extLst>
              <a:ext uri="{FF2B5EF4-FFF2-40B4-BE49-F238E27FC236}">
                <a16:creationId xmlns:a16="http://schemas.microsoft.com/office/drawing/2014/main" id="{DB3C1048-6107-460F-93ED-22EC859F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943657"/>
            <a:ext cx="5181600" cy="2798628"/>
          </a:xfrm>
          <a:prstGeom prst="rect">
            <a:avLst/>
          </a:prstGeom>
        </p:spPr>
      </p:pic>
    </p:spTree>
    <p:extLst>
      <p:ext uri="{BB962C8B-B14F-4D97-AF65-F5344CB8AC3E}">
        <p14:creationId xmlns:p14="http://schemas.microsoft.com/office/powerpoint/2010/main" val="129376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B9E2-46E6-45DB-8019-14A370B272BB}"/>
              </a:ext>
            </a:extLst>
          </p:cNvPr>
          <p:cNvSpPr>
            <a:spLocks noGrp="1"/>
          </p:cNvSpPr>
          <p:nvPr>
            <p:ph type="title"/>
          </p:nvPr>
        </p:nvSpPr>
        <p:spPr/>
        <p:txBody>
          <a:bodyPr/>
          <a:lstStyle/>
          <a:p>
            <a:r>
              <a:rPr lang="en-US" dirty="0"/>
              <a:t>Slide 18</a:t>
            </a:r>
            <a:endParaRPr lang="nl-NL" dirty="0"/>
          </a:p>
        </p:txBody>
      </p:sp>
      <p:sp>
        <p:nvSpPr>
          <p:cNvPr id="3" name="Tijdelijke aanduiding voor inhoud 2">
            <a:extLst>
              <a:ext uri="{FF2B5EF4-FFF2-40B4-BE49-F238E27FC236}">
                <a16:creationId xmlns:a16="http://schemas.microsoft.com/office/drawing/2014/main" id="{9F8339E3-A4B0-4132-A7F0-BEFB5B2D189B}"/>
              </a:ext>
            </a:extLst>
          </p:cNvPr>
          <p:cNvSpPr>
            <a:spLocks noGrp="1"/>
          </p:cNvSpPr>
          <p:nvPr>
            <p:ph idx="1"/>
          </p:nvPr>
        </p:nvSpPr>
        <p:spPr>
          <a:xfrm>
            <a:off x="699655" y="1253331"/>
            <a:ext cx="10515600" cy="4351338"/>
          </a:xfrm>
        </p:spPr>
        <p:txBody>
          <a:bodyPr/>
          <a:lstStyle/>
          <a:p>
            <a:pPr marL="0" indent="0">
              <a:buNone/>
            </a:pPr>
            <a:r>
              <a:rPr lang="en-US" i="1" dirty="0"/>
              <a:t>Is it then possible that some HLA alleles are better in handling virus infections than others? Indeed, some HLA-B alleles protect better against HIV, others are better for Covid. The different HLA alleles have been selected over the eons to deal with different pathogens. For example, HLA-A2 is found </a:t>
            </a:r>
            <a:r>
              <a:rPr lang="en-US" i="1" dirty="0">
                <a:highlight>
                  <a:srgbClr val="FFFF00"/>
                </a:highlight>
              </a:rPr>
              <a:t>in 40% </a:t>
            </a:r>
            <a:r>
              <a:rPr lang="en-US" i="1" dirty="0"/>
              <a:t>of the European population, the highest prevalence of any HLA allele in a given group. This probably results from the ability of HLA-A2 to protect against a pathogen at one point back in time, which may well be no longer a major cause of human disease.</a:t>
            </a:r>
            <a:endParaRPr lang="nl-NL" i="1" dirty="0"/>
          </a:p>
        </p:txBody>
      </p:sp>
      <p:pic>
        <p:nvPicPr>
          <p:cNvPr id="4" name="Tijdelijke aanduiding voor inhoud 4">
            <a:extLst>
              <a:ext uri="{FF2B5EF4-FFF2-40B4-BE49-F238E27FC236}">
                <a16:creationId xmlns:a16="http://schemas.microsoft.com/office/drawing/2014/main" id="{F89826A9-C21B-411F-9A1F-C7A2666DC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537" y="4419523"/>
            <a:ext cx="2580409" cy="2225828"/>
          </a:xfrm>
          <a:prstGeom prst="rect">
            <a:avLst/>
          </a:prstGeom>
        </p:spPr>
      </p:pic>
    </p:spTree>
    <p:extLst>
      <p:ext uri="{BB962C8B-B14F-4D97-AF65-F5344CB8AC3E}">
        <p14:creationId xmlns:p14="http://schemas.microsoft.com/office/powerpoint/2010/main" val="48846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r>
              <a:rPr lang="en-US" dirty="0"/>
              <a:t>Slide 1</a:t>
            </a:r>
            <a:endParaRPr lang="nl-NL" dirty="0"/>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p:txBody>
          <a:bodyPr/>
          <a:lstStyle/>
          <a:p>
            <a:pPr marL="0" indent="0">
              <a:buNone/>
            </a:pPr>
            <a:r>
              <a:rPr lang="en-US" i="1" dirty="0"/>
              <a:t>Some 1900 years ago, two Arab brothers and clinicians Cosmas and </a:t>
            </a:r>
            <a:r>
              <a:rPr lang="en-US" i="1" dirty="0" err="1"/>
              <a:t>Damianus</a:t>
            </a:r>
            <a:r>
              <a:rPr lang="en-US" i="1" dirty="0"/>
              <a:t> performed the first known transplantation, replacing a merchant’s gangrenous leg with that of his slave. The fate of the slave is unknown in history, but it was unlikely a voluntary donation.</a:t>
            </a:r>
            <a:endParaRPr lang="nl-NL" i="1" dirty="0"/>
          </a:p>
        </p:txBody>
      </p:sp>
      <p:pic>
        <p:nvPicPr>
          <p:cNvPr id="4" name="Tijdelijke aanduiding voor inhoud 8">
            <a:extLst>
              <a:ext uri="{FF2B5EF4-FFF2-40B4-BE49-F238E27FC236}">
                <a16:creationId xmlns:a16="http://schemas.microsoft.com/office/drawing/2014/main" id="{F57D441D-8948-45C7-AEC6-FD3E17956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424205"/>
            <a:ext cx="4314367" cy="3068670"/>
          </a:xfrm>
          <a:prstGeom prst="rect">
            <a:avLst/>
          </a:prstGeom>
        </p:spPr>
      </p:pic>
    </p:spTree>
    <p:extLst>
      <p:ext uri="{BB962C8B-B14F-4D97-AF65-F5344CB8AC3E}">
        <p14:creationId xmlns:p14="http://schemas.microsoft.com/office/powerpoint/2010/main" val="9521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AFAE-F300-4F0B-BD23-9379ABA4F5DC}"/>
              </a:ext>
            </a:extLst>
          </p:cNvPr>
          <p:cNvSpPr>
            <a:spLocks noGrp="1"/>
          </p:cNvSpPr>
          <p:nvPr>
            <p:ph type="title"/>
          </p:nvPr>
        </p:nvSpPr>
        <p:spPr/>
        <p:txBody>
          <a:bodyPr/>
          <a:lstStyle/>
          <a:p>
            <a:r>
              <a:rPr lang="en-US" dirty="0"/>
              <a:t>Slide 19</a:t>
            </a:r>
            <a:endParaRPr lang="nl-NL" dirty="0"/>
          </a:p>
        </p:txBody>
      </p:sp>
      <p:sp>
        <p:nvSpPr>
          <p:cNvPr id="3" name="Tijdelijke aanduiding voor inhoud 2">
            <a:extLst>
              <a:ext uri="{FF2B5EF4-FFF2-40B4-BE49-F238E27FC236}">
                <a16:creationId xmlns:a16="http://schemas.microsoft.com/office/drawing/2014/main" id="{44956667-881B-485C-A692-6C7BFE9B3AAE}"/>
              </a:ext>
            </a:extLst>
          </p:cNvPr>
          <p:cNvSpPr>
            <a:spLocks noGrp="1"/>
          </p:cNvSpPr>
          <p:nvPr>
            <p:ph idx="1"/>
          </p:nvPr>
        </p:nvSpPr>
        <p:spPr>
          <a:xfrm>
            <a:off x="838200" y="1420380"/>
            <a:ext cx="10515600" cy="4351338"/>
          </a:xfrm>
        </p:spPr>
        <p:txBody>
          <a:bodyPr/>
          <a:lstStyle/>
          <a:p>
            <a:pPr marL="0" indent="0">
              <a:buNone/>
            </a:pPr>
            <a:r>
              <a:rPr lang="en-US" i="1" dirty="0"/>
              <a:t>But there are collateral consequences. Take the HLA allele </a:t>
            </a:r>
            <a:r>
              <a:rPr lang="en-US" i="1" dirty="0">
                <a:highlight>
                  <a:srgbClr val="FFFF00"/>
                </a:highlight>
              </a:rPr>
              <a:t>HLA-B*27:05</a:t>
            </a:r>
            <a:r>
              <a:rPr lang="en-US" i="1" dirty="0"/>
              <a:t>. Present in 8% of the Caucasian population, over 90% of </a:t>
            </a:r>
            <a:r>
              <a:rPr lang="en-US" i="1" dirty="0">
                <a:highlight>
                  <a:srgbClr val="FFFF00"/>
                </a:highlight>
              </a:rPr>
              <a:t>Ankylosing Spondylitis </a:t>
            </a:r>
            <a:r>
              <a:rPr lang="en-US" i="1" dirty="0"/>
              <a:t>patients have this allele, which likely triggers an autoimmune T cell reaction in the spine.  The immune system operates on a knife edge between providing effective immunity to without damaging tissues from friendly fire.  </a:t>
            </a:r>
            <a:endParaRPr lang="nl-NL" i="1" dirty="0"/>
          </a:p>
        </p:txBody>
      </p:sp>
      <p:pic>
        <p:nvPicPr>
          <p:cNvPr id="4" name="Tijdelijke aanduiding voor inhoud 4">
            <a:extLst>
              <a:ext uri="{FF2B5EF4-FFF2-40B4-BE49-F238E27FC236}">
                <a16:creationId xmlns:a16="http://schemas.microsoft.com/office/drawing/2014/main" id="{994B795B-9F83-45A5-BE1D-29C8B0013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880945"/>
            <a:ext cx="3411682" cy="2611930"/>
          </a:xfrm>
          <a:prstGeom prst="rect">
            <a:avLst/>
          </a:prstGeom>
        </p:spPr>
      </p:pic>
    </p:spTree>
    <p:extLst>
      <p:ext uri="{BB962C8B-B14F-4D97-AF65-F5344CB8AC3E}">
        <p14:creationId xmlns:p14="http://schemas.microsoft.com/office/powerpoint/2010/main" val="168626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C4-6E29-465E-BB07-791764F5AF24}"/>
              </a:ext>
            </a:extLst>
          </p:cNvPr>
          <p:cNvSpPr>
            <a:spLocks noGrp="1"/>
          </p:cNvSpPr>
          <p:nvPr>
            <p:ph type="title"/>
          </p:nvPr>
        </p:nvSpPr>
        <p:spPr/>
        <p:txBody>
          <a:bodyPr/>
          <a:lstStyle/>
          <a:p>
            <a:r>
              <a:rPr lang="en-US" dirty="0"/>
              <a:t>Slide 20</a:t>
            </a:r>
            <a:endParaRPr lang="nl-NL" dirty="0"/>
          </a:p>
        </p:txBody>
      </p:sp>
      <p:sp>
        <p:nvSpPr>
          <p:cNvPr id="3" name="Tijdelijke aanduiding voor inhoud 2">
            <a:extLst>
              <a:ext uri="{FF2B5EF4-FFF2-40B4-BE49-F238E27FC236}">
                <a16:creationId xmlns:a16="http://schemas.microsoft.com/office/drawing/2014/main" id="{D6FB5896-D463-42E2-A95E-DF264B7C6751}"/>
              </a:ext>
            </a:extLst>
          </p:cNvPr>
          <p:cNvSpPr>
            <a:spLocks noGrp="1"/>
          </p:cNvSpPr>
          <p:nvPr>
            <p:ph idx="1"/>
          </p:nvPr>
        </p:nvSpPr>
        <p:spPr/>
        <p:txBody>
          <a:bodyPr/>
          <a:lstStyle/>
          <a:p>
            <a:pPr marL="0" indent="0">
              <a:buNone/>
            </a:pPr>
            <a:r>
              <a:rPr lang="en-US" i="1" dirty="0"/>
              <a:t>T cell autoimmunity can also be beneficial. Cancer cells typically have many mutations and other alterations that lead to generating peptides that differ from normal cellular peptides. Cancer immunotherapy exploits mechanisms used by the immune system in recognizing viral and bacterial infections to kill cancer cells.</a:t>
            </a:r>
            <a:endParaRPr lang="nl-NL" i="1" dirty="0"/>
          </a:p>
        </p:txBody>
      </p:sp>
      <p:pic>
        <p:nvPicPr>
          <p:cNvPr id="4" name="Tijdelijke aanduiding voor inhoud 4">
            <a:extLst>
              <a:ext uri="{FF2B5EF4-FFF2-40B4-BE49-F238E27FC236}">
                <a16:creationId xmlns:a16="http://schemas.microsoft.com/office/drawing/2014/main" id="{62F35BF6-513B-4C30-96C1-94A527E6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02988"/>
            <a:ext cx="5406736" cy="2867976"/>
          </a:xfrm>
          <a:prstGeom prst="rect">
            <a:avLst/>
          </a:prstGeom>
        </p:spPr>
      </p:pic>
    </p:spTree>
    <p:extLst>
      <p:ext uri="{BB962C8B-B14F-4D97-AF65-F5344CB8AC3E}">
        <p14:creationId xmlns:p14="http://schemas.microsoft.com/office/powerpoint/2010/main" val="178908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9D466-F426-44DD-839C-8A85AE8095EC}"/>
              </a:ext>
            </a:extLst>
          </p:cNvPr>
          <p:cNvSpPr>
            <a:spLocks noGrp="1"/>
          </p:cNvSpPr>
          <p:nvPr>
            <p:ph type="title"/>
          </p:nvPr>
        </p:nvSpPr>
        <p:spPr>
          <a:xfrm>
            <a:off x="838200" y="94962"/>
            <a:ext cx="10515600" cy="1325563"/>
          </a:xfrm>
        </p:spPr>
        <p:txBody>
          <a:bodyPr/>
          <a:lstStyle/>
          <a:p>
            <a:r>
              <a:rPr lang="en-US" dirty="0"/>
              <a:t>Slide 21</a:t>
            </a:r>
            <a:endParaRPr lang="nl-NL" dirty="0"/>
          </a:p>
        </p:txBody>
      </p:sp>
      <p:sp>
        <p:nvSpPr>
          <p:cNvPr id="3" name="Tijdelijke aanduiding voor inhoud 2">
            <a:extLst>
              <a:ext uri="{FF2B5EF4-FFF2-40B4-BE49-F238E27FC236}">
                <a16:creationId xmlns:a16="http://schemas.microsoft.com/office/drawing/2014/main" id="{97C48EB8-9695-49A2-88B2-26DAC1F057AE}"/>
              </a:ext>
            </a:extLst>
          </p:cNvPr>
          <p:cNvSpPr>
            <a:spLocks noGrp="1"/>
          </p:cNvSpPr>
          <p:nvPr>
            <p:ph idx="1"/>
          </p:nvPr>
        </p:nvSpPr>
        <p:spPr>
          <a:xfrm>
            <a:off x="838200" y="1025525"/>
            <a:ext cx="10515600" cy="4351338"/>
          </a:xfrm>
        </p:spPr>
        <p:txBody>
          <a:bodyPr/>
          <a:lstStyle/>
          <a:p>
            <a:pPr marL="0" indent="0">
              <a:buNone/>
            </a:pPr>
            <a:r>
              <a:rPr lang="en-US" i="1" dirty="0"/>
              <a:t>But what about the HLA-DR, -DQ and -DP MHC class II molecules? These molecules present pathogenic peptides to T helper cells, which then produce cytokines to help B cells differentiate into antibody producing factories. T helper cells also help to optimize T killer responses.</a:t>
            </a:r>
          </a:p>
          <a:p>
            <a:pPr marL="0" indent="0">
              <a:buNone/>
            </a:pPr>
            <a:endParaRPr lang="en-US" dirty="0"/>
          </a:p>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MHC class II are highly similar in shape to MHC class I but present protein fragments that are longer and made in lysosomes, which are small organelles that degrad</a:t>
            </a:r>
            <a:r>
              <a:rPr lang="en-US" i="1" dirty="0">
                <a:latin typeface="Calibri" panose="020F0502020204030204" pitchFamily="34" charset="0"/>
                <a:ea typeface="Calibri" panose="020F0502020204030204" pitchFamily="34" charset="0"/>
                <a:cs typeface="Times New Roman" panose="02020603050405020304" pitchFamily="18" charset="0"/>
              </a:rPr>
              <a:t>e proteins acquired from outside of the cells.</a:t>
            </a:r>
            <a:endParaRPr lang="nl-NL" i="1" dirty="0"/>
          </a:p>
        </p:txBody>
      </p:sp>
      <p:pic>
        <p:nvPicPr>
          <p:cNvPr id="4" name="Tijdelijke aanduiding voor inhoud 4">
            <a:extLst>
              <a:ext uri="{FF2B5EF4-FFF2-40B4-BE49-F238E27FC236}">
                <a16:creationId xmlns:a16="http://schemas.microsoft.com/office/drawing/2014/main" id="{DA38AB68-01D1-4B4F-A73E-75FE6A223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271" y="4853622"/>
            <a:ext cx="3739593" cy="2017829"/>
          </a:xfrm>
          <a:prstGeom prst="rect">
            <a:avLst/>
          </a:prstGeom>
        </p:spPr>
      </p:pic>
    </p:spTree>
    <p:extLst>
      <p:ext uri="{BB962C8B-B14F-4D97-AF65-F5344CB8AC3E}">
        <p14:creationId xmlns:p14="http://schemas.microsoft.com/office/powerpoint/2010/main" val="1019566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8A930-26E5-48B4-941A-B098CE46A23C}"/>
              </a:ext>
            </a:extLst>
          </p:cNvPr>
          <p:cNvSpPr>
            <a:spLocks noGrp="1"/>
          </p:cNvSpPr>
          <p:nvPr>
            <p:ph type="title"/>
          </p:nvPr>
        </p:nvSpPr>
        <p:spPr/>
        <p:txBody>
          <a:bodyPr/>
          <a:lstStyle/>
          <a:p>
            <a:r>
              <a:rPr lang="en-US" dirty="0"/>
              <a:t>Slide 22</a:t>
            </a:r>
            <a:endParaRPr lang="nl-NL" dirty="0"/>
          </a:p>
        </p:txBody>
      </p:sp>
      <p:sp>
        <p:nvSpPr>
          <p:cNvPr id="3" name="Tijdelijke aanduiding voor inhoud 2">
            <a:extLst>
              <a:ext uri="{FF2B5EF4-FFF2-40B4-BE49-F238E27FC236}">
                <a16:creationId xmlns:a16="http://schemas.microsoft.com/office/drawing/2014/main" id="{7868D41B-C23B-4350-8C8D-F8F5C124A63E}"/>
              </a:ext>
            </a:extLst>
          </p:cNvPr>
          <p:cNvSpPr>
            <a:spLocks noGrp="1"/>
          </p:cNvSpPr>
          <p:nvPr>
            <p:ph idx="1"/>
          </p:nvPr>
        </p:nvSpPr>
        <p:spPr>
          <a:xfrm>
            <a:off x="838200" y="1253331"/>
            <a:ext cx="10515600" cy="4351338"/>
          </a:xfrm>
        </p:spPr>
        <p:txBody>
          <a:bodyPr>
            <a:normAutofit lnSpcReduction="10000"/>
          </a:bodyPr>
          <a:lstStyle/>
          <a:p>
            <a:pPr marL="0" indent="0">
              <a:buNone/>
            </a:pPr>
            <a:r>
              <a:rPr lang="en-US" i="1" dirty="0"/>
              <a:t>How do they do this? MHC class II is made in the ER (like any other protein that has to go to the cell’s outer membrane or lysosomes) where its binds a protein (invariant chain) that mimics a peptide and chaperones MHC class II to the lysosome. Here, invariant chain is removed and exchanged for a peptide created by </a:t>
            </a:r>
            <a:r>
              <a:rPr lang="en-US" i="1" dirty="0">
                <a:highlight>
                  <a:srgbClr val="FFFF00"/>
                </a:highlight>
              </a:rPr>
              <a:t>lysosomal enzymes</a:t>
            </a:r>
            <a:r>
              <a:rPr lang="en-US" i="1" dirty="0"/>
              <a:t>. This process is optimized by yet another type of MHC molecule (HLA-DM, which looks similar to MHC class II, and in some cells works in concert with HLA-DO, another class II-like molecule. Evolution is lazy, when it has developed a working module, it will simply copy and modify it for new functions).  The net result of this complicated dance is the delivery of MHC class II molecules to the cell surface with peptides that enable T helper cell activation.</a:t>
            </a:r>
            <a:endParaRPr lang="nl-NL" i="1" dirty="0"/>
          </a:p>
        </p:txBody>
      </p:sp>
      <p:pic>
        <p:nvPicPr>
          <p:cNvPr id="4" name="Tijdelijke aanduiding voor inhoud 6">
            <a:extLst>
              <a:ext uri="{FF2B5EF4-FFF2-40B4-BE49-F238E27FC236}">
                <a16:creationId xmlns:a16="http://schemas.microsoft.com/office/drawing/2014/main" id="{9DFF1DDD-AEA8-423A-8290-F1791E5E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097" y="5069757"/>
            <a:ext cx="2098813" cy="1677257"/>
          </a:xfrm>
          <a:prstGeom prst="rect">
            <a:avLst/>
          </a:prstGeom>
        </p:spPr>
      </p:pic>
    </p:spTree>
    <p:extLst>
      <p:ext uri="{BB962C8B-B14F-4D97-AF65-F5344CB8AC3E}">
        <p14:creationId xmlns:p14="http://schemas.microsoft.com/office/powerpoint/2010/main" val="126727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A2A89-93F7-43F5-A46E-C3B4CD1BFFEB}"/>
              </a:ext>
            </a:extLst>
          </p:cNvPr>
          <p:cNvSpPr>
            <a:spLocks noGrp="1"/>
          </p:cNvSpPr>
          <p:nvPr>
            <p:ph type="title"/>
          </p:nvPr>
        </p:nvSpPr>
        <p:spPr/>
        <p:txBody>
          <a:bodyPr/>
          <a:lstStyle/>
          <a:p>
            <a:r>
              <a:rPr lang="en-US" dirty="0"/>
              <a:t>Slide 23</a:t>
            </a:r>
            <a:endParaRPr lang="nl-NL" dirty="0"/>
          </a:p>
        </p:txBody>
      </p:sp>
      <p:sp>
        <p:nvSpPr>
          <p:cNvPr id="3" name="Tijdelijke aanduiding voor inhoud 2">
            <a:extLst>
              <a:ext uri="{FF2B5EF4-FFF2-40B4-BE49-F238E27FC236}">
                <a16:creationId xmlns:a16="http://schemas.microsoft.com/office/drawing/2014/main" id="{ECB50C98-726D-4C29-A745-733D755126EC}"/>
              </a:ext>
            </a:extLst>
          </p:cNvPr>
          <p:cNvSpPr>
            <a:spLocks noGrp="1"/>
          </p:cNvSpPr>
          <p:nvPr>
            <p:ph idx="1"/>
          </p:nvPr>
        </p:nvSpPr>
        <p:spPr>
          <a:xfrm>
            <a:off x="838200" y="1441162"/>
            <a:ext cx="10515600" cy="4351338"/>
          </a:xfrm>
        </p:spPr>
        <p:txBody>
          <a:bodyPr/>
          <a:lstStyle/>
          <a:p>
            <a:pPr marL="0" indent="0">
              <a:buNone/>
            </a:pPr>
            <a:r>
              <a:rPr lang="nl-NL" i="1" dirty="0" err="1"/>
              <a:t>This</a:t>
            </a:r>
            <a:r>
              <a:rPr lang="nl-NL" i="1" dirty="0"/>
              <a:t> </a:t>
            </a:r>
            <a:r>
              <a:rPr lang="nl-NL" i="1" dirty="0" err="1"/>
              <a:t>process</a:t>
            </a:r>
            <a:r>
              <a:rPr lang="nl-NL" i="1" dirty="0"/>
              <a:t> of </a:t>
            </a:r>
            <a:r>
              <a:rPr lang="nl-NL" i="1" dirty="0" err="1"/>
              <a:t>pathogen</a:t>
            </a:r>
            <a:r>
              <a:rPr lang="nl-NL" i="1" dirty="0"/>
              <a:t> </a:t>
            </a:r>
            <a:r>
              <a:rPr lang="nl-NL" i="1" dirty="0" err="1"/>
              <a:t>recognition</a:t>
            </a:r>
            <a:r>
              <a:rPr lang="nl-NL" i="1" dirty="0"/>
              <a:t> </a:t>
            </a:r>
            <a:r>
              <a:rPr lang="nl-NL" i="1" dirty="0" err="1"/>
              <a:t>by</a:t>
            </a:r>
            <a:r>
              <a:rPr lang="nl-NL" i="1" dirty="0"/>
              <a:t> </a:t>
            </a:r>
            <a:r>
              <a:rPr lang="nl-NL" i="1" dirty="0" err="1"/>
              <a:t>the</a:t>
            </a:r>
            <a:r>
              <a:rPr lang="nl-NL" i="1" dirty="0"/>
              <a:t> immune system is complex… but </a:t>
            </a:r>
            <a:r>
              <a:rPr lang="nl-NL" i="1" dirty="0" err="1"/>
              <a:t>it</a:t>
            </a:r>
            <a:r>
              <a:rPr lang="nl-NL" i="1" dirty="0"/>
              <a:t> is </a:t>
            </a:r>
            <a:r>
              <a:rPr lang="nl-NL" i="1" dirty="0" err="1"/>
              <a:t>also</a:t>
            </a:r>
            <a:r>
              <a:rPr lang="nl-NL" i="1" dirty="0"/>
              <a:t> </a:t>
            </a:r>
            <a:r>
              <a:rPr lang="nl-NL" i="1" dirty="0" err="1"/>
              <a:t>relatively</a:t>
            </a:r>
            <a:r>
              <a:rPr lang="nl-NL" i="1" dirty="0"/>
              <a:t> slow. The first time </a:t>
            </a:r>
            <a:r>
              <a:rPr lang="nl-NL" i="1" dirty="0" err="1"/>
              <a:t>you</a:t>
            </a:r>
            <a:r>
              <a:rPr lang="nl-NL" i="1" dirty="0"/>
              <a:t> </a:t>
            </a:r>
            <a:r>
              <a:rPr lang="nl-NL" i="1" dirty="0" err="1"/>
              <a:t>encounter</a:t>
            </a:r>
            <a:r>
              <a:rPr lang="nl-NL" i="1" dirty="0"/>
              <a:t> a virus, </a:t>
            </a:r>
            <a:r>
              <a:rPr lang="nl-NL" i="1" dirty="0" err="1"/>
              <a:t>the</a:t>
            </a:r>
            <a:r>
              <a:rPr lang="nl-NL" i="1" dirty="0"/>
              <a:t> immune system takes time </a:t>
            </a:r>
            <a:r>
              <a:rPr lang="nl-NL" i="1" dirty="0" err="1"/>
              <a:t>to</a:t>
            </a:r>
            <a:r>
              <a:rPr lang="nl-NL" i="1" dirty="0"/>
              <a:t> ramp up </a:t>
            </a:r>
            <a:r>
              <a:rPr lang="nl-NL" i="1" dirty="0" err="1"/>
              <a:t>the</a:t>
            </a:r>
            <a:r>
              <a:rPr lang="nl-NL" i="1" dirty="0"/>
              <a:t> anti-</a:t>
            </a:r>
            <a:r>
              <a:rPr lang="nl-NL" i="1" dirty="0" err="1"/>
              <a:t>viral</a:t>
            </a:r>
            <a:r>
              <a:rPr lang="nl-NL" i="1" dirty="0"/>
              <a:t> response.  </a:t>
            </a:r>
            <a:r>
              <a:rPr lang="nl-NL" i="1" dirty="0" err="1"/>
              <a:t>If</a:t>
            </a:r>
            <a:r>
              <a:rPr lang="nl-NL" i="1" dirty="0"/>
              <a:t> </a:t>
            </a:r>
            <a:r>
              <a:rPr lang="nl-NL" i="1" dirty="0" err="1"/>
              <a:t>you</a:t>
            </a:r>
            <a:r>
              <a:rPr lang="nl-NL" i="1" dirty="0"/>
              <a:t> are </a:t>
            </a:r>
            <a:r>
              <a:rPr lang="nl-NL" i="1" dirty="0" err="1"/>
              <a:t>unlucky</a:t>
            </a:r>
            <a:r>
              <a:rPr lang="nl-NL" i="1" dirty="0"/>
              <a:t>, </a:t>
            </a:r>
            <a:r>
              <a:rPr lang="nl-NL" i="1" dirty="0" err="1"/>
              <a:t>this</a:t>
            </a:r>
            <a:r>
              <a:rPr lang="nl-NL" i="1" dirty="0"/>
              <a:t> </a:t>
            </a:r>
            <a:r>
              <a:rPr lang="nl-NL" i="1" dirty="0" err="1"/>
              <a:t>can</a:t>
            </a:r>
            <a:r>
              <a:rPr lang="nl-NL" i="1" dirty="0"/>
              <a:t> </a:t>
            </a:r>
            <a:r>
              <a:rPr lang="nl-NL" i="1" dirty="0" err="1"/>
              <a:t>result</a:t>
            </a:r>
            <a:r>
              <a:rPr lang="nl-NL" i="1" dirty="0"/>
              <a:t> in </a:t>
            </a:r>
            <a:r>
              <a:rPr lang="nl-NL" i="1" dirty="0" err="1"/>
              <a:t>disease</a:t>
            </a:r>
            <a:r>
              <a:rPr lang="nl-NL" i="1" dirty="0"/>
              <a:t> or </a:t>
            </a:r>
            <a:r>
              <a:rPr lang="nl-NL" i="1" dirty="0" err="1"/>
              <a:t>death</a:t>
            </a:r>
            <a:r>
              <a:rPr lang="nl-NL" i="1" dirty="0"/>
              <a:t> </a:t>
            </a:r>
            <a:r>
              <a:rPr lang="nl-NL" i="1" dirty="0" err="1"/>
              <a:t>from</a:t>
            </a:r>
            <a:r>
              <a:rPr lang="nl-NL" i="1" dirty="0"/>
              <a:t> </a:t>
            </a:r>
            <a:r>
              <a:rPr lang="nl-NL" i="1" dirty="0" err="1"/>
              <a:t>unchecked</a:t>
            </a:r>
            <a:r>
              <a:rPr lang="nl-NL" i="1" dirty="0"/>
              <a:t> </a:t>
            </a:r>
            <a:r>
              <a:rPr lang="nl-NL" i="1" dirty="0" err="1"/>
              <a:t>viral</a:t>
            </a:r>
            <a:r>
              <a:rPr lang="nl-NL" i="1" dirty="0"/>
              <a:t> </a:t>
            </a:r>
            <a:r>
              <a:rPr lang="nl-NL" i="1" dirty="0" err="1"/>
              <a:t>replication</a:t>
            </a:r>
            <a:r>
              <a:rPr lang="nl-NL" i="1" dirty="0"/>
              <a:t>. </a:t>
            </a:r>
            <a:r>
              <a:rPr lang="nl-NL" i="1" dirty="0" err="1"/>
              <a:t>Vaccination</a:t>
            </a:r>
            <a:r>
              <a:rPr lang="nl-NL" i="1" dirty="0"/>
              <a:t> </a:t>
            </a:r>
            <a:r>
              <a:rPr lang="nl-NL" i="1" dirty="0" err="1"/>
              <a:t>prepares</a:t>
            </a:r>
            <a:r>
              <a:rPr lang="nl-NL" i="1" dirty="0"/>
              <a:t> </a:t>
            </a:r>
            <a:r>
              <a:rPr lang="nl-NL" i="1" dirty="0" err="1"/>
              <a:t>the</a:t>
            </a:r>
            <a:r>
              <a:rPr lang="nl-NL" i="1" dirty="0"/>
              <a:t> immune system </a:t>
            </a:r>
            <a:r>
              <a:rPr lang="nl-NL" i="1" dirty="0" err="1"/>
              <a:t>for</a:t>
            </a:r>
            <a:r>
              <a:rPr lang="nl-NL" i="1" dirty="0"/>
              <a:t> </a:t>
            </a:r>
            <a:r>
              <a:rPr lang="nl-NL" i="1" dirty="0" err="1"/>
              <a:t>an</a:t>
            </a:r>
            <a:r>
              <a:rPr lang="nl-NL" i="1" dirty="0"/>
              <a:t> </a:t>
            </a:r>
            <a:r>
              <a:rPr lang="nl-NL" i="1" dirty="0" err="1"/>
              <a:t>infection</a:t>
            </a:r>
            <a:r>
              <a:rPr lang="nl-NL" i="1" dirty="0"/>
              <a:t>, </a:t>
            </a:r>
            <a:r>
              <a:rPr lang="nl-NL" i="1" dirty="0" err="1"/>
              <a:t>enabling</a:t>
            </a:r>
            <a:r>
              <a:rPr lang="nl-NL" i="1" dirty="0"/>
              <a:t> </a:t>
            </a:r>
            <a:r>
              <a:rPr lang="nl-NL" i="1" dirty="0" err="1"/>
              <a:t>it</a:t>
            </a:r>
            <a:r>
              <a:rPr lang="nl-NL" i="1" dirty="0"/>
              <a:t> in </a:t>
            </a:r>
            <a:r>
              <a:rPr lang="nl-NL" i="1" dirty="0" err="1"/>
              <a:t>some</a:t>
            </a:r>
            <a:r>
              <a:rPr lang="nl-NL" i="1" dirty="0"/>
              <a:t> cases </a:t>
            </a:r>
            <a:r>
              <a:rPr lang="nl-NL" i="1" dirty="0" err="1"/>
              <a:t>to</a:t>
            </a:r>
            <a:r>
              <a:rPr lang="nl-NL" i="1" dirty="0"/>
              <a:t> </a:t>
            </a:r>
            <a:r>
              <a:rPr lang="nl-NL" i="1" dirty="0" err="1"/>
              <a:t>prevent</a:t>
            </a:r>
            <a:r>
              <a:rPr lang="nl-NL" i="1" dirty="0"/>
              <a:t> </a:t>
            </a:r>
            <a:r>
              <a:rPr lang="en-US" i="1" dirty="0"/>
              <a:t>infection</a:t>
            </a:r>
            <a:r>
              <a:rPr lang="nl-NL" i="1" dirty="0"/>
              <a:t> </a:t>
            </a:r>
            <a:r>
              <a:rPr lang="nl-NL" i="1" dirty="0" err="1"/>
              <a:t>completely</a:t>
            </a:r>
            <a:r>
              <a:rPr lang="nl-NL" i="1" dirty="0"/>
              <a:t>, </a:t>
            </a:r>
            <a:r>
              <a:rPr lang="nl-NL" i="1" dirty="0" err="1"/>
              <a:t>and</a:t>
            </a:r>
            <a:r>
              <a:rPr lang="nl-NL" i="1" dirty="0"/>
              <a:t> </a:t>
            </a:r>
            <a:r>
              <a:rPr lang="nl-NL" i="1" dirty="0" err="1"/>
              <a:t>otherwise</a:t>
            </a:r>
            <a:r>
              <a:rPr lang="nl-NL" i="1" dirty="0"/>
              <a:t> </a:t>
            </a:r>
            <a:r>
              <a:rPr lang="nl-NL" i="1" dirty="0" err="1"/>
              <a:t>to</a:t>
            </a:r>
            <a:r>
              <a:rPr lang="nl-NL" i="1" dirty="0"/>
              <a:t> </a:t>
            </a:r>
            <a:r>
              <a:rPr lang="nl-NL" i="1" dirty="0" err="1"/>
              <a:t>respond</a:t>
            </a:r>
            <a:r>
              <a:rPr lang="nl-NL" i="1" dirty="0"/>
              <a:t> more </a:t>
            </a:r>
            <a:r>
              <a:rPr lang="nl-NL" i="1" dirty="0" err="1"/>
              <a:t>quickly</a:t>
            </a:r>
            <a:r>
              <a:rPr lang="nl-NL" i="1" dirty="0"/>
              <a:t> </a:t>
            </a:r>
            <a:r>
              <a:rPr lang="nl-NL" i="1" dirty="0" err="1"/>
              <a:t>and</a:t>
            </a:r>
            <a:r>
              <a:rPr lang="nl-NL" i="1" dirty="0"/>
              <a:t> </a:t>
            </a:r>
            <a:r>
              <a:rPr lang="nl-NL" i="1" dirty="0" err="1"/>
              <a:t>effectively</a:t>
            </a:r>
            <a:r>
              <a:rPr lang="nl-NL" i="1" dirty="0"/>
              <a:t> </a:t>
            </a:r>
            <a:r>
              <a:rPr lang="nl-NL" i="1" dirty="0" err="1"/>
              <a:t>and</a:t>
            </a:r>
            <a:r>
              <a:rPr lang="nl-NL" i="1" dirty="0"/>
              <a:t> </a:t>
            </a:r>
            <a:r>
              <a:rPr lang="nl-NL" i="1" dirty="0" err="1"/>
              <a:t>greatly</a:t>
            </a:r>
            <a:r>
              <a:rPr lang="nl-NL" i="1" dirty="0"/>
              <a:t> </a:t>
            </a:r>
            <a:r>
              <a:rPr lang="nl-NL" i="1" dirty="0" err="1"/>
              <a:t>reduce</a:t>
            </a:r>
            <a:r>
              <a:rPr lang="nl-NL" i="1" dirty="0"/>
              <a:t> </a:t>
            </a:r>
            <a:r>
              <a:rPr lang="nl-NL" i="1" dirty="0" err="1"/>
              <a:t>the</a:t>
            </a:r>
            <a:r>
              <a:rPr lang="nl-NL" i="1" dirty="0"/>
              <a:t> </a:t>
            </a:r>
            <a:r>
              <a:rPr lang="nl-NL" i="1" dirty="0" err="1"/>
              <a:t>chances</a:t>
            </a:r>
            <a:r>
              <a:rPr lang="nl-NL" i="1" dirty="0"/>
              <a:t> of a severe </a:t>
            </a:r>
            <a:r>
              <a:rPr lang="nl-NL" i="1" dirty="0" err="1"/>
              <a:t>infection</a:t>
            </a:r>
            <a:r>
              <a:rPr lang="nl-NL" i="1" dirty="0"/>
              <a:t>.</a:t>
            </a:r>
          </a:p>
        </p:txBody>
      </p:sp>
      <p:pic>
        <p:nvPicPr>
          <p:cNvPr id="4" name="Tijdelijke aanduiding voor inhoud 4">
            <a:extLst>
              <a:ext uri="{FF2B5EF4-FFF2-40B4-BE49-F238E27FC236}">
                <a16:creationId xmlns:a16="http://schemas.microsoft.com/office/drawing/2014/main" id="{E0D352C9-87F8-48EA-8D92-1D7F2043D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696691"/>
            <a:ext cx="3955816" cy="2078700"/>
          </a:xfrm>
          <a:prstGeom prst="rect">
            <a:avLst/>
          </a:prstGeom>
        </p:spPr>
      </p:pic>
    </p:spTree>
    <p:extLst>
      <p:ext uri="{BB962C8B-B14F-4D97-AF65-F5344CB8AC3E}">
        <p14:creationId xmlns:p14="http://schemas.microsoft.com/office/powerpoint/2010/main" val="73957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BE76E5-A3A0-4728-B005-D832232E76ED}"/>
              </a:ext>
            </a:extLst>
          </p:cNvPr>
          <p:cNvSpPr>
            <a:spLocks noGrp="1"/>
          </p:cNvSpPr>
          <p:nvPr>
            <p:ph idx="1"/>
          </p:nvPr>
        </p:nvSpPr>
        <p:spPr>
          <a:xfrm>
            <a:off x="838200" y="830470"/>
            <a:ext cx="10515600" cy="4351338"/>
          </a:xfrm>
        </p:spPr>
        <p:txBody>
          <a:bodyPr>
            <a:noAutofit/>
          </a:bodyPr>
          <a:lstStyle/>
          <a:p>
            <a:pPr marL="0" indent="0">
              <a:buNone/>
            </a:pPr>
            <a:endParaRPr lang="en-US" i="1" dirty="0"/>
          </a:p>
          <a:p>
            <a:pPr marL="0" indent="0">
              <a:buNone/>
            </a:pPr>
            <a:r>
              <a:rPr lang="en-US" i="1" dirty="0"/>
              <a:t>MHC molecules are critical participants in vaccination.  All vaccines make use of MHC class II molecules to induce T helper cells needed for antibody responses and make the proteins against which the antibody responses are directed. Adenovirus and mRNA vaccines also use MHC class I molecules to induce T killer cells. T cells induced by vaccines last for many years, even decades in some cases, on the alert for a new infection with the original virus. Vaccines have saved far more lives than all other medical interventions combined. </a:t>
            </a:r>
            <a:r>
              <a:rPr lang="en-US" b="1" i="1" dirty="0"/>
              <a:t>Spread this message, not the disease, get vaccinated!</a:t>
            </a:r>
            <a:endParaRPr lang="nl-NL" b="1" i="1" dirty="0"/>
          </a:p>
        </p:txBody>
      </p:sp>
      <p:sp>
        <p:nvSpPr>
          <p:cNvPr id="4" name="Titel 1">
            <a:extLst>
              <a:ext uri="{FF2B5EF4-FFF2-40B4-BE49-F238E27FC236}">
                <a16:creationId xmlns:a16="http://schemas.microsoft.com/office/drawing/2014/main" id="{8235CC5C-96EC-4BD0-A1B1-CB57244154FF}"/>
              </a:ext>
            </a:extLst>
          </p:cNvPr>
          <p:cNvSpPr>
            <a:spLocks noGrp="1"/>
          </p:cNvSpPr>
          <p:nvPr>
            <p:ph type="title"/>
          </p:nvPr>
        </p:nvSpPr>
        <p:spPr>
          <a:xfrm>
            <a:off x="838200" y="365125"/>
            <a:ext cx="10515600" cy="1325563"/>
          </a:xfrm>
        </p:spPr>
        <p:txBody>
          <a:bodyPr/>
          <a:lstStyle/>
          <a:p>
            <a:r>
              <a:rPr lang="en-US" dirty="0"/>
              <a:t>Slide 24</a:t>
            </a:r>
            <a:endParaRPr lang="nl-NL" dirty="0"/>
          </a:p>
        </p:txBody>
      </p:sp>
      <p:pic>
        <p:nvPicPr>
          <p:cNvPr id="5" name="Tijdelijke aanduiding voor inhoud 4">
            <a:extLst>
              <a:ext uri="{FF2B5EF4-FFF2-40B4-BE49-F238E27FC236}">
                <a16:creationId xmlns:a16="http://schemas.microsoft.com/office/drawing/2014/main" id="{8C623AC6-3928-43E0-B227-3CF3EDE81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594" y="4537324"/>
            <a:ext cx="3014669" cy="2219658"/>
          </a:xfrm>
          <a:prstGeom prst="rect">
            <a:avLst/>
          </a:prstGeom>
        </p:spPr>
      </p:pic>
    </p:spTree>
    <p:extLst>
      <p:ext uri="{BB962C8B-B14F-4D97-AF65-F5344CB8AC3E}">
        <p14:creationId xmlns:p14="http://schemas.microsoft.com/office/powerpoint/2010/main" val="203680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5E9C-1B3C-4065-8B86-C2E2DE5620E2}"/>
              </a:ext>
            </a:extLst>
          </p:cNvPr>
          <p:cNvSpPr>
            <a:spLocks noGrp="1"/>
          </p:cNvSpPr>
          <p:nvPr>
            <p:ph type="title"/>
          </p:nvPr>
        </p:nvSpPr>
        <p:spPr/>
        <p:txBody>
          <a:bodyPr/>
          <a:lstStyle/>
          <a:p>
            <a:r>
              <a:rPr lang="en-US" dirty="0"/>
              <a:t>Epilogue</a:t>
            </a:r>
            <a:endParaRPr lang="nl-NL" dirty="0"/>
          </a:p>
        </p:txBody>
      </p:sp>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So MHC molecules control </a:t>
            </a:r>
            <a:r>
              <a:rPr lang="en-US" i="1" dirty="0">
                <a:latin typeface="Calibri" panose="020F0502020204030204" pitchFamily="34" charset="0"/>
                <a:ea typeface="Calibri" panose="020F0502020204030204" pitchFamily="34" charset="0"/>
                <a:cs typeface="Times New Roman" panose="02020603050405020304" pitchFamily="18" charset="0"/>
              </a:rPr>
              <a:t>i</a:t>
            </a:r>
            <a:r>
              <a:rPr lang="en-US" i="1" dirty="0">
                <a:effectLst/>
                <a:latin typeface="Calibri" panose="020F0502020204030204" pitchFamily="34" charset="0"/>
                <a:ea typeface="Calibri" panose="020F0502020204030204" pitchFamily="34" charset="0"/>
                <a:cs typeface="Times New Roman" panose="02020603050405020304" pitchFamily="18" charset="0"/>
              </a:rPr>
              <a:t>nfections, regulate immune responses and are now helping to cure cancer. This</a:t>
            </a:r>
            <a:r>
              <a:rPr lang="en-US" i="1" dirty="0">
                <a:latin typeface="Calibri" panose="020F0502020204030204" pitchFamily="34" charset="0"/>
                <a:ea typeface="Calibri" panose="020F0502020204030204" pitchFamily="34" charset="0"/>
                <a:cs typeface="Times New Roman" panose="02020603050405020304" pitchFamily="18" charset="0"/>
              </a:rPr>
              <a:t> is well worth the downside of </a:t>
            </a:r>
            <a:r>
              <a:rPr lang="en-US" i="1" dirty="0">
                <a:effectLst/>
                <a:latin typeface="Calibri" panose="020F0502020204030204" pitchFamily="34" charset="0"/>
                <a:ea typeface="Calibri" panose="020F0502020204030204" pitchFamily="34" charset="0"/>
                <a:cs typeface="Times New Roman" panose="02020603050405020304" pitchFamily="18" charset="0"/>
              </a:rPr>
              <a:t>auto-immunity and transplant rejection</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a:effectLst/>
                <a:latin typeface="Calibri" panose="020F0502020204030204" pitchFamily="34" charset="0"/>
                <a:ea typeface="Calibri" panose="020F0502020204030204" pitchFamily="34" charset="0"/>
                <a:cs typeface="Times New Roman" panose="02020603050405020304" pitchFamily="18" charset="0"/>
              </a:rPr>
              <a:t>And that is why you -living in a world filled with pathogens- survived  to read this Comic Book. </a:t>
            </a:r>
            <a:endParaRPr lang="nl-NL" i="1"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9120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A8B06-E444-4577-9F55-6185E5462840}"/>
              </a:ext>
            </a:extLst>
          </p:cNvPr>
          <p:cNvSpPr>
            <a:spLocks noGrp="1"/>
          </p:cNvSpPr>
          <p:nvPr>
            <p:ph idx="1"/>
          </p:nvPr>
        </p:nvSpPr>
        <p:spPr>
          <a:xfrm>
            <a:off x="679508" y="259714"/>
            <a:ext cx="10674292" cy="6275309"/>
          </a:xfrm>
        </p:spPr>
        <p:txBody>
          <a:bodyPr>
            <a:noAutofit/>
          </a:bodyPr>
          <a:lstStyle/>
          <a:p>
            <a:pPr marL="0" indent="0" algn="just">
              <a:lnSpc>
                <a:spcPct val="107000"/>
              </a:lnSpc>
              <a:spcAft>
                <a:spcPts val="800"/>
              </a:spcAft>
              <a:buNone/>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Acknowledgments.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thanks Jon Yewdell for critical reading. This work was supported by ERC and KWF grants to JN and grants to 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details: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Dersh 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Hollý</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 Yewdell JW. (2021) A few good peptides: MHC class I-based cancer immunosurveillance and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immunoevasion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 Rev Immunol. 21:116-128.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KL, Reits E, Neefjes J. (2016) Present Yourself! By MHC Class I and MHC Class II Molecules. Trends Immunol. 37:724-737.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Unanue ER, Turk V, Neefjes J. (2016) Variations in MHC Class II Antigen Processing and Presentation in Health and Disease.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34:265-97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Blum JS,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Wearsch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 Cresswell P. Pathways of antigen processing. (2013)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31:443-73.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Neefjes J, Jongsma ML, Paul P, Bakke O. (2011) Towards a systems understanding of MHC class I and MHC class II antigen presentation. Nat Rev Immunol. 11:823-36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Yewdell JW, Reits E, Neefjes J. (2003) Making sense of mass destruction: quantitating MHC class I antigen presentation. </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Immunol</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3:952-61.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270747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r>
              <a:rPr lang="en-US" dirty="0"/>
              <a:t>Slide 2</a:t>
            </a:r>
            <a:endParaRPr lang="nl-NL" dirty="0"/>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p:txBody>
          <a:bodyPr/>
          <a:lstStyle/>
          <a:p>
            <a:pPr marL="0" indent="0">
              <a:buNone/>
            </a:pPr>
            <a:r>
              <a:rPr lang="en-US" i="1" dirty="0"/>
              <a:t>This “miraculous” transplantation contributed to their beatification, leading to their becoming the Patron Saints of transplantation. It didn’t hurt  that they were beheaded due to their Christian faith, which was presumably corrected upon their ascension to heaven.</a:t>
            </a:r>
            <a:endParaRPr lang="nl-NL" i="1" dirty="0"/>
          </a:p>
        </p:txBody>
      </p:sp>
      <p:pic>
        <p:nvPicPr>
          <p:cNvPr id="4" name="Picture 3">
            <a:extLst>
              <a:ext uri="{FF2B5EF4-FFF2-40B4-BE49-F238E27FC236}">
                <a16:creationId xmlns:a16="http://schemas.microsoft.com/office/drawing/2014/main" id="{1D96D27B-F65D-43F1-9B1A-270883FF0DA3}"/>
              </a:ext>
            </a:extLst>
          </p:cNvPr>
          <p:cNvPicPr>
            <a:picLocks noChangeAspect="1"/>
          </p:cNvPicPr>
          <p:nvPr/>
        </p:nvPicPr>
        <p:blipFill>
          <a:blip r:embed="rId2"/>
          <a:stretch>
            <a:fillRect/>
          </a:stretch>
        </p:blipFill>
        <p:spPr>
          <a:xfrm>
            <a:off x="998081" y="3477777"/>
            <a:ext cx="3532355" cy="3015098"/>
          </a:xfrm>
          <a:prstGeom prst="rect">
            <a:avLst/>
          </a:prstGeom>
        </p:spPr>
      </p:pic>
    </p:spTree>
    <p:extLst>
      <p:ext uri="{BB962C8B-B14F-4D97-AF65-F5344CB8AC3E}">
        <p14:creationId xmlns:p14="http://schemas.microsoft.com/office/powerpoint/2010/main" val="352037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r>
              <a:rPr lang="en-US" dirty="0"/>
              <a:t>Slide 3</a:t>
            </a:r>
            <a:endParaRPr lang="nl-NL" dirty="0"/>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Why is transplantation so difficult, what are the evolutionary factors? Even Darwin must have wondered… but he did not know about a unique class of proteins that are expressed by almost all multicellular eukaryotes.</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D682906-3449-4DE6-AD90-2C46C5C7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1074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3D24-510C-4082-964E-CE2A5746FF56}"/>
              </a:ext>
            </a:extLst>
          </p:cNvPr>
          <p:cNvSpPr>
            <a:spLocks noGrp="1"/>
          </p:cNvSpPr>
          <p:nvPr>
            <p:ph type="title"/>
          </p:nvPr>
        </p:nvSpPr>
        <p:spPr/>
        <p:txBody>
          <a:bodyPr/>
          <a:lstStyle/>
          <a:p>
            <a:r>
              <a:rPr lang="en-US" dirty="0"/>
              <a:t>Slide 4</a:t>
            </a:r>
            <a:endParaRPr lang="nl-NL" dirty="0"/>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838200" y="1253331"/>
            <a:ext cx="10515600" cy="4351338"/>
          </a:xfrm>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Let’s start with current understanding of two unique classes of proteins in our body; the ones that have the highest degree of polymorphism (differences between individuals). And these are unique as almost all other proteins are near-identical between humans. These polymorphic proteins are the “transplantation antigens” and are in general termed MHC class I and MHC class II molecules. In humans they are termed HLA class I and HLA class II.</a:t>
            </a: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pic>
        <p:nvPicPr>
          <p:cNvPr id="4" name="Tijdelijke aanduiding voor inhoud 4">
            <a:extLst>
              <a:ext uri="{FF2B5EF4-FFF2-40B4-BE49-F238E27FC236}">
                <a16:creationId xmlns:a16="http://schemas.microsoft.com/office/drawing/2014/main" id="{D43A5AA1-68A2-4989-ABF5-A6D27BC94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4515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r>
              <a:rPr lang="en-US" dirty="0"/>
              <a:t>Slide 5</a:t>
            </a:r>
            <a:endParaRPr lang="nl-NL" dirty="0"/>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p:txBody>
          <a:bodyPr/>
          <a:lstStyle/>
          <a:p>
            <a:pPr marL="0" indent="0">
              <a:buNone/>
            </a:pPr>
            <a:r>
              <a:rPr lang="en-US" i="1" dirty="0"/>
              <a:t>The most important HLA molecules for transplantation are termed HLA-A, HLA-B and HLA-C for MHC class I and HLA-DR, HLA-DQ and HLA-DP for MHC class II. HLA-A, -B and -C are present on virtually all our cells (except red blood cells) while HLA-DR, HLA-DQ and HLA-DP are mainly on immune cells. </a:t>
            </a:r>
            <a:endParaRPr lang="nl-NL" i="1" dirty="0"/>
          </a:p>
        </p:txBody>
      </p:sp>
      <p:pic>
        <p:nvPicPr>
          <p:cNvPr id="4" name="Tijdelijke aanduiding voor inhoud 6">
            <a:extLst>
              <a:ext uri="{FF2B5EF4-FFF2-40B4-BE49-F238E27FC236}">
                <a16:creationId xmlns:a16="http://schemas.microsoft.com/office/drawing/2014/main" id="{77279176-09FD-4160-A2C1-34F9112E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8" y="3856416"/>
            <a:ext cx="4690947" cy="3001584"/>
          </a:xfrm>
          <a:prstGeom prst="rect">
            <a:avLst/>
          </a:prstGeom>
        </p:spPr>
      </p:pic>
    </p:spTree>
    <p:extLst>
      <p:ext uri="{BB962C8B-B14F-4D97-AF65-F5344CB8AC3E}">
        <p14:creationId xmlns:p14="http://schemas.microsoft.com/office/powerpoint/2010/main" val="207028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21F03BF0-0EEE-4377-82CA-8896FABE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460" y="4810990"/>
            <a:ext cx="3062649" cy="2047010"/>
          </a:xfrm>
          <a:prstGeom prst="rect">
            <a:avLst/>
          </a:prstGeom>
        </p:spPr>
      </p:pic>
      <p:sp>
        <p:nvSpPr>
          <p:cNvPr id="2" name="Titel 1">
            <a:extLst>
              <a:ext uri="{FF2B5EF4-FFF2-40B4-BE49-F238E27FC236}">
                <a16:creationId xmlns:a16="http://schemas.microsoft.com/office/drawing/2014/main" id="{680CCBCE-B240-416E-9B14-CC68D1BCE0A3}"/>
              </a:ext>
            </a:extLst>
          </p:cNvPr>
          <p:cNvSpPr>
            <a:spLocks noGrp="1"/>
          </p:cNvSpPr>
          <p:nvPr>
            <p:ph type="title"/>
          </p:nvPr>
        </p:nvSpPr>
        <p:spPr>
          <a:xfrm>
            <a:off x="838200" y="136525"/>
            <a:ext cx="10515600" cy="1325563"/>
          </a:xfrm>
        </p:spPr>
        <p:txBody>
          <a:bodyPr/>
          <a:lstStyle/>
          <a:p>
            <a:r>
              <a:rPr lang="en-US" dirty="0"/>
              <a:t>Slide 6</a:t>
            </a:r>
            <a:endParaRPr lang="nl-NL" dirty="0"/>
          </a:p>
        </p:txBody>
      </p:sp>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838200" y="1067089"/>
            <a:ext cx="10515600" cy="4351338"/>
          </a:xfrm>
        </p:spPr>
        <p:txBody>
          <a:bodyPr>
            <a:normAutofit lnSpcReduction="10000"/>
          </a:bodyPr>
          <a:lstStyle/>
          <a:p>
            <a:pPr marL="0" indent="0">
              <a:buNone/>
            </a:pPr>
            <a:r>
              <a:rPr lang="en-US" i="1" dirty="0">
                <a:latin typeface="Calibri" panose="020F0502020204030204" pitchFamily="34" charset="0"/>
                <a:ea typeface="Calibri" panose="020F0502020204030204" pitchFamily="34" charset="0"/>
                <a:cs typeface="Times New Roman" panose="02020603050405020304" pitchFamily="18" charset="0"/>
              </a:rPr>
              <a:t>HLA molecules</a:t>
            </a:r>
            <a:r>
              <a:rPr lang="en-US" i="1" dirty="0">
                <a:effectLst/>
                <a:latin typeface="Calibri" panose="020F0502020204030204" pitchFamily="34" charset="0"/>
                <a:ea typeface="Calibri" panose="020F0502020204030204" pitchFamily="34" charset="0"/>
                <a:cs typeface="Times New Roman" panose="02020603050405020304" pitchFamily="18" charset="0"/>
              </a:rPr>
              <a:t> are so polymorphic that pregnant women often make antibodies to the different HLA types of the father. This could be used to determine the father in times before genetic testing was available. But these sera of pregnant women were also used for tissue transplantation. In workshops, sera from these women were exchanged between labs and the different serum responses named in HLA workshops. This is how HLA-A, -B and –C were identified and different forms of these as well. These were simply numbered HLA-A1, the next one HLA-A2 etc. This also happened with the HLA-DR, -DQ and –DP molecules. So, your tissues may have (as an example) </a:t>
            </a:r>
            <a:r>
              <a:rPr lang="en-US" b="0" i="1" dirty="0">
                <a:solidFill>
                  <a:srgbClr val="212121"/>
                </a:solidFill>
                <a:effectLst/>
                <a:latin typeface="wf_segoe-ui_normal"/>
              </a:rPr>
              <a:t>HLA-A1, -B8, -Cw7, -DR3, -DQ2 and DPw1 proteins </a:t>
            </a:r>
            <a:r>
              <a:rPr lang="en-US" i="1" dirty="0">
                <a:effectLst/>
                <a:latin typeface="Calibri" panose="020F0502020204030204" pitchFamily="34" charset="0"/>
                <a:ea typeface="Calibri" panose="020F0502020204030204" pitchFamily="34" charset="0"/>
                <a:cs typeface="Times New Roman" panose="02020603050405020304" pitchFamily="18" charset="0"/>
              </a:rPr>
              <a:t>from your mother and </a:t>
            </a:r>
            <a:r>
              <a:rPr lang="en-US" b="0" i="1" dirty="0">
                <a:solidFill>
                  <a:srgbClr val="212121"/>
                </a:solidFill>
                <a:effectLst/>
                <a:latin typeface="wf_segoe-ui_normal"/>
              </a:rPr>
              <a:t>HLA-A2, -B27, -Cw1, -DR4, -DQ3 and DPw4</a:t>
            </a:r>
            <a:r>
              <a:rPr lang="en-US" i="1" dirty="0">
                <a:effectLst/>
                <a:latin typeface="Calibri" panose="020F0502020204030204" pitchFamily="34" charset="0"/>
                <a:ea typeface="Calibri" panose="020F0502020204030204" pitchFamily="34" charset="0"/>
                <a:cs typeface="Times New Roman" panose="02020603050405020304" pitchFamily="18" charset="0"/>
              </a:rPr>
              <a:t> proteins from your father. </a:t>
            </a:r>
            <a:endParaRPr lang="nl-NL" i="1" dirty="0"/>
          </a:p>
        </p:txBody>
      </p:sp>
    </p:spTree>
    <p:extLst>
      <p:ext uri="{BB962C8B-B14F-4D97-AF65-F5344CB8AC3E}">
        <p14:creationId xmlns:p14="http://schemas.microsoft.com/office/powerpoint/2010/main" val="359415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r>
              <a:rPr lang="en-US" dirty="0"/>
              <a:t>Slide 7</a:t>
            </a:r>
            <a:endParaRPr lang="nl-NL" dirty="0"/>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Today, HLA typing is routinely done by DNA analyses. </a:t>
            </a:r>
            <a:r>
              <a:rPr lang="en-US" i="1" dirty="0">
                <a:latin typeface="Calibri" panose="020F0502020204030204" pitchFamily="34" charset="0"/>
                <a:ea typeface="Calibri" panose="020F0502020204030204" pitchFamily="34" charset="0"/>
                <a:cs typeface="Times New Roman" panose="02020603050405020304" pitchFamily="18" charset="0"/>
              </a:rPr>
              <a:t>There is some evidence that women can detect differences in men’s HLA types by smell, and that this contributes to selection for genetically different mates.</a:t>
            </a:r>
            <a:endParaRPr lang="nl-NL" dirty="0"/>
          </a:p>
        </p:txBody>
      </p:sp>
      <p:pic>
        <p:nvPicPr>
          <p:cNvPr id="4" name="Tijdelijke aanduiding voor inhoud 5">
            <a:extLst>
              <a:ext uri="{FF2B5EF4-FFF2-40B4-BE49-F238E27FC236}">
                <a16:creationId xmlns:a16="http://schemas.microsoft.com/office/drawing/2014/main" id="{55E255AA-35CA-4B20-B9C9-696E13BCD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1528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en-US" dirty="0"/>
              <a:t>Slide 8</a:t>
            </a: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378816"/>
            <a:ext cx="10515600" cy="2912629"/>
          </a:xfrm>
        </p:spPr>
        <p:txBody>
          <a:bodyPr/>
          <a:lstStyle/>
          <a:p>
            <a:pPr marL="0" indent="0">
              <a:buNone/>
            </a:pPr>
            <a:r>
              <a:rPr lang="en-US" i="1" dirty="0"/>
              <a:t>While HLA polymorphism may help diversify humanity, it is a huge barrier for successful organ transplantation, which requires matching, as closely as possible, the HLA types of the recipient and donor *.  In the absence of a perfect match, effective immunosuppressive drugs are used to prevent organ rejection.   </a:t>
            </a:r>
          </a:p>
          <a:p>
            <a:pPr marL="0" indent="0">
              <a:buNone/>
            </a:pPr>
            <a:endParaRPr lang="en-US" dirty="0"/>
          </a:p>
          <a:p>
            <a:pPr marL="0" indent="0">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 perfect HLA fit is very difficult to find. Family members provide the best chance (brother, sister)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54673B66-C07F-41E5-AC21-E3A716DAB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7" y="4251797"/>
            <a:ext cx="3219048" cy="2606203"/>
          </a:xfrm>
          <a:prstGeom prst="rect">
            <a:avLst/>
          </a:prstGeom>
        </p:spPr>
      </p:pic>
    </p:spTree>
    <p:extLst>
      <p:ext uri="{BB962C8B-B14F-4D97-AF65-F5344CB8AC3E}">
        <p14:creationId xmlns:p14="http://schemas.microsoft.com/office/powerpoint/2010/main" val="1855911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2427</Words>
  <Application>Microsoft Office PowerPoint</Application>
  <PresentationFormat>Widescreen</PresentationFormat>
  <Paragraphs>82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BlinkMacSystemFont</vt:lpstr>
      <vt:lpstr>Calibri</vt:lpstr>
      <vt:lpstr>Calibri Light</vt:lpstr>
      <vt:lpstr>wf_segoe-ui_normal</vt:lpstr>
      <vt:lpstr>Kantoorthema</vt:lpstr>
      <vt:lpstr>PowerPoint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Epilogue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16</cp:revision>
  <dcterms:created xsi:type="dcterms:W3CDTF">2022-03-12T15:41:54Z</dcterms:created>
  <dcterms:modified xsi:type="dcterms:W3CDTF">2022-07-28T14:57:56Z</dcterms:modified>
</cp:coreProperties>
</file>