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E62CD-6F5A-4B0F-B648-240F829B1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744B49-6878-8A35-CD1B-0CCEC6377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80DB40-C9D7-10A8-2D84-CB45E1F0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AD555D-186E-B2B7-7E26-6C18904B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070BE8-D95B-3285-FD39-283F2D59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6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727EE-4F5F-E653-4E74-1DD76B3D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E43CA1-6225-7525-9CDA-BD00FCB5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E3855-DA30-66AC-7DB6-ACE4ECBB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8E5EE3-FD27-80D9-E3AC-1BE95077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0B72-94D0-4B8D-CB33-5FA0EB5D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3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0B1E505-65DB-E897-6D0D-438C72540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94604-1B35-28B9-EDB8-CC393900F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95327-7B05-6A01-3C69-2E9617ED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DBDF80-3E96-6C30-4B3B-FEFE8330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86D720-B64C-80D6-A941-98A23C01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65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4C2BB-BC4A-A427-3741-9FA4A688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19C61-8A7D-99D4-6DE2-E617E69F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214C0A-0BCC-CE8F-FC5B-B7E8001F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BB2FD7-A161-1B3B-54A0-4BA80B9F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EF37A7-FB6C-DA9A-226E-FDA04D0A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3F55F-2515-2AAB-CEC5-A67F9277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58108-54E5-0247-992B-4106A59D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084E6A-33B7-A132-AE73-13D82F58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42F3D3-2BFC-5105-664F-75FFC1E4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D7356C-EEA2-7963-6C88-E09C9325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58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23AE-5289-7F14-BAF5-A98C106C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FE4997-97AA-A124-6A90-4DB9BB099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155903E-7FBF-CEA0-D081-7DD59A6A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71F7B8-1FF7-7E3C-38EC-E379B8DA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F491C8-3B72-D210-2A26-774BF0C7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A00EF4-2C87-C925-A0A1-748204DA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20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7CAEA-F519-7D58-732C-C0E403A1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3877DE-4065-679F-5BE8-61B73D757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B46C4B-8F21-9629-8538-3B8C991D2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ABC7CE-CCBC-A2F7-9AF8-7F107FE2B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9BE71D-A693-7258-5F54-F726C9C70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78943BA-8C13-5D0B-1967-3F669087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79F558-3AAE-CB81-8C22-DEC9A8D2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FC259D-7978-3DAA-3B4B-6C6D7E1C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4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480CD-258C-5DF3-136B-0A967A82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6F848-A9E6-F62D-5EEB-24E38A87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697122-A76B-2242-74CA-0265E10C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CBDBEB-571F-83C9-BF9A-482A5C92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51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6A62B4-C87C-B966-C9A4-D7AF8909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7499F7-E384-D9CC-5EF1-A1AF68EA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F65457-DE55-95A0-43F3-FFA20727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64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34BB5-3610-0EAE-371A-5D370E9D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475B0-E26D-FC7D-4FE0-310D02E5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B273FB-54E6-AD51-5E8E-CD698559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7E04F9-E8BD-2F57-00BB-C615E39A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A3A6F2-F890-1986-AB63-90F3D852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8D7DD9-BE3E-D3D7-3762-B785960E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26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54590-1425-C6E3-F10F-59E072DD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281D52-0DCB-AAF5-0969-0A089DE0A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E324ED-52C7-0215-8826-C1DC9AAA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34587D-1AFF-5DF7-EC4F-E5EBF17F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A9020B-5DE2-2B65-5AC7-8298DE0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DADE30-0903-537F-7287-4194DDAB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54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125828-40B5-CA13-F50B-32C8E05E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01654-BAAB-BC4E-9703-53034744A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40498A-6335-F1A4-4555-178E13552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C8BC38-2552-624F-DB3E-A56E203D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EAA34-6273-3C9A-DF01-CCD1AF8D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7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74016" y="564961"/>
            <a:ext cx="11407815" cy="684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HLA-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maulekule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transplantasie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âhtau-immunitèt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infektiebestrèding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stripboekavontuâh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nl-NL" sz="3600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HLA </a:t>
            </a:r>
            <a:r>
              <a:rPr lang="nl-NL" sz="2400" dirty="0" err="1">
                <a:solidFill>
                  <a:srgbClr val="FF0000"/>
                </a:solidFill>
              </a:rPr>
              <a:t>molecules</a:t>
            </a:r>
            <a:r>
              <a:rPr lang="nl-NL" sz="2400" dirty="0">
                <a:solidFill>
                  <a:srgbClr val="FF0000"/>
                </a:solidFill>
              </a:rPr>
              <a:t> in </a:t>
            </a:r>
            <a:r>
              <a:rPr lang="nl-NL" sz="2400" dirty="0" err="1">
                <a:solidFill>
                  <a:srgbClr val="FF0000"/>
                </a:solidFill>
              </a:rPr>
              <a:t>transplantation</a:t>
            </a:r>
            <a:r>
              <a:rPr lang="nl-NL" sz="2400" dirty="0">
                <a:solidFill>
                  <a:srgbClr val="FF0000"/>
                </a:solidFill>
              </a:rPr>
              <a:t>, </a:t>
            </a:r>
            <a:r>
              <a:rPr lang="nl-NL" sz="2400" dirty="0" err="1">
                <a:solidFill>
                  <a:srgbClr val="FF0000"/>
                </a:solidFill>
              </a:rPr>
              <a:t>autoimmunity</a:t>
            </a:r>
            <a:r>
              <a:rPr lang="nl-NL" sz="2400" dirty="0">
                <a:solidFill>
                  <a:srgbClr val="FF0000"/>
                </a:solidFill>
              </a:rPr>
              <a:t> and </a:t>
            </a:r>
            <a:r>
              <a:rPr lang="nl-NL" sz="2400" dirty="0" err="1">
                <a:solidFill>
                  <a:srgbClr val="FF0000"/>
                </a:solidFill>
              </a:rPr>
              <a:t>infection</a:t>
            </a:r>
            <a:r>
              <a:rPr lang="nl-NL" sz="2400" dirty="0">
                <a:solidFill>
                  <a:srgbClr val="FF0000"/>
                </a:solidFill>
              </a:rPr>
              <a:t> control.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A comic </a:t>
            </a:r>
            <a:r>
              <a:rPr lang="nl-NL" sz="2400" dirty="0" err="1">
                <a:solidFill>
                  <a:srgbClr val="FF0000"/>
                </a:solidFill>
              </a:rPr>
              <a:t>Book</a:t>
            </a:r>
            <a:r>
              <a:rPr lang="nl-NL" sz="2400" dirty="0">
                <a:solidFill>
                  <a:srgbClr val="FF0000"/>
                </a:solidFill>
              </a:rPr>
              <a:t> adventure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by Eric Reits and Jacques Neefjes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fr-FR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Translated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https://haags.nu/</a:t>
            </a:r>
            <a:r>
              <a:rPr lang="fr-FR" i="1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 </a:t>
            </a:r>
            <a:r>
              <a:rPr lang="fr-FR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lang="fr-FR" sz="1800" b="1" i="1" u="sng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https://doi.org/10.1111/tan.14626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33653-F5D1-4CE8-A085-E1D08840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3E082B-94F8-5931-DC6E-BD9AD1031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Darwin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vebaasd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hebbe gestaan. Hoe je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perrefekte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pagtnâh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 hoe je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weifseltransplantasie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voâhkaume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en/of je de echte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dit zulle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belangrèkste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evolusionèâhe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reideen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AC49883-8DDC-43CE-8AEE-3BE37EE89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1" y="299980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F48DC-0862-6B44-FC9B-84AEC5FC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69CAB-FA0A-FF59-AA2E-BADF8CFA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D'r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echtâh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faktor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pathaugene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auvâhvloed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anwezag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Korauna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Influeza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Ebola,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Pokke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veile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hun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nageslach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kreërûh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"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zellufbeperrekende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vraag is simpel: hoe ken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deitektere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 om ze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voâhdat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ze ons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BBD12B9-4714-4C4E-BCBF-811A0065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18" y="3811286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D1AA8-26FC-C43A-B81F-74780B82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F5935-B29B-4E2C-7ADF-AEEC9533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 schade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beperreke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meâhdere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wapes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ontwikkeld.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klène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opsomming: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makrofage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baktâhriën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neutrofiele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geive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stoffe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af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baktâhriën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make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antilichame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helpe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(CTL)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geïnfekteâhde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kankercelle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18D0087-7EF6-48F1-86E5-5EB99E98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9" y="396456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E386C-A960-3855-36DC-866A9129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0D62E5-283F-32D2-0110-F1AE207B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943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hoe weit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cel wat hè mot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Ut virus, dat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cel bevind,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afgescherremp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deiteksie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dus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onzichbaah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of klop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Inderdaad,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terwèl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virus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vemenigvuldigt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klène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stukkies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afgelevegd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HLA-A-, -B- of -C-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celoppâhvlak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transpogtâhûh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-cel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heâhkent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klène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fragment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speicifiek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ontdekking van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fenaumein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heâhkend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via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afstauting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veroâhzake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was voldoende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belangrèk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twei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Naubelleprèzûh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type MHC klasse 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preisenteâht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andere set van peptide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om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efficiënt virus-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geïnfekteâhde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24D51DF-72A8-4ADA-B831-AC5701ECA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04" y="4508511"/>
            <a:ext cx="2479577" cy="23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7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4D3A8-8F06-4C35-65F2-125CFE27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15539A-E8F3-6217-F3AB-AC25ABDC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861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fragment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gemaak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Virale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net as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na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tèdsje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afgebrokûh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gefragmenteâhd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opmerrekelijke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nanomasjine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zaugenaamde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prauteijasaum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 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fètelijk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afvalbak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ezyme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cel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knippe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ùitènde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fragmente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klènere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fragmente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wel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genoemp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waahvan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sommige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cytausaul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getranspogteâhd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ze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bindûh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gebonde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velaat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de ER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verreplaats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celoppâhvlak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wach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deiteksie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killercelle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AABCB0D9-3B59-4322-A059-BBD9578A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05" y="4463145"/>
            <a:ext cx="3599640" cy="23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1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02E08-E3D2-17E5-DC75-DD6B4ECE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Dia14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C45FCE-B3D9-B62B-4DA3-740D3F03F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Late we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terugkere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iederein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weit wat KAUVID-19 en griep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errag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goed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verandere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daahdoâh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ontsnappe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antilichame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eâhdere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(denk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allufa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delta,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aumikron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….). Om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voâhkaume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afweâhsysteim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ontsnappe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preisenteâht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alleile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d'r 3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vajje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vajje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moedâhr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gekreigûh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!)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andere set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peptidûh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D'r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zauveil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peptide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pegsaun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gepreisenteâhd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moeilijk alle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sekwensies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anpassûh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HLA-types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beteikene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gebeuâht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ontwèkende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bedrog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vollegende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pegsaun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volhâhwûh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As we allemaal HLA-identiek ware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geweis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ontsnapped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heile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bevolleking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zal ut '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slechs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'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individue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staat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virale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preisentâhûh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andere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gewaun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andere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afweâhsysteim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bescherremp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dus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paupelasie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ut individu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belangrèk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biedt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auvâhtùigede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veklaring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evolusie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MHC-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A21CAB0-F101-4712-8072-68355CEB8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0" y="5449915"/>
            <a:ext cx="1788275" cy="14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034E7-8C58-B232-73DD-59EF65D5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A13C40-AE6F-8C15-A7A9-5C2718A6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helaas, beste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leizâh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is dit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slech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nieuws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indien u nieuwe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oâhgane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naudag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HLA-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bevogdeg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vogtbestaan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paupelasie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individu met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nieâhziekte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Transplantasie-afstauting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vollegt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indien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donorauâhgaan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vewagt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geïnfekteâhd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oâhgaan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(de HLA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peptide zien d'r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hetzellufde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systeim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andere HLA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alleile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en dan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reijageâht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oâhgaan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valle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wat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resulteâht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afstauting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vannut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transplantaat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52921E1-4BEE-4244-9011-0878F822F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1" y="3969327"/>
            <a:ext cx="418188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8CEC3-8A55-BF0C-9518-4DFC95E1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8975BA-7FFC-30AA-15D3-41FA27B8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belangrèke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algemeine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les: niets,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perrefek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Bèvoâhbeild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late we 'ns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nadenke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hoe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killercelle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snel genoeg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geïnfekteâhde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nut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nakaumelinge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snel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prauducere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 sommige gevalle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slechs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enkele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is te langzaam om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wachte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tot virale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hun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natuâhlijke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afgebrauke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duâht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snel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10).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net as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is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syntheise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virale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verre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perrefek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imperrefekte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DRiP's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genaamp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onmiddellijk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afgebrauke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begin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virusinfeksie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gekoppeld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fragment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dan en dan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effektieve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eliminasie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net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make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DE7C25E-FF1C-4466-BF14-39D062738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37" y="4799795"/>
            <a:ext cx="4793673" cy="19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9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62DF6-95F5-0A91-249E-F9AA6391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panose="020B0604020202020204" pitchFamily="34" charset="0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</a:rPr>
              <a:t> 17</a:t>
            </a:r>
            <a:endParaRPr lang="nl-NL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0C3D3-497F-57DF-EB53-9C655C0C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79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Dus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wint? Nie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snel! Sommige slimme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voâhal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herrepesvirusse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geëvolueâhd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hun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verstorûh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afweâhsysteim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dan blind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virussûh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Humaan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cytaumeigelauvirus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HCMV, dat 60%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menshèd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infekteâht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maak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reiks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(US2, US3, US6, US11 en US18) die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peptideprauduksie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beperreke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de HLA klasse 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verstorûh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BBE3D73F-1539-4E4B-9EDD-BCC7D226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58285"/>
            <a:ext cx="5895109" cy="3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822B6-A984-57BD-90EA-A9F8FB91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442D2-B232-FD7F-958C-A57EDA7A8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70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ut dan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maugelijk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sommige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alleile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kontraule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virusinfeksies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dan andere? Inderdaad, sommige HLA-B-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alleile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bescherreme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HIV,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terwèl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Kauvid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alleile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eeuwe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geiselekteâhd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met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pathaugene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HLA-A2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bèvoâhbeild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angetroffe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40%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Euraipeise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bevolleking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waahschènlijk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gevolleg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die de mes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erreges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veleije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kon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tezè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HLA-A2 maakte om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dit virus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bescherreme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Dit virus ken allang al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vedwene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HLA-A2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91229AD-7720-48B7-8A5C-6319C712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31858"/>
            <a:ext cx="3160424" cy="27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3A73D-003C-6F05-0119-DC1064BC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sz="49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49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1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E52C6-CD66-ECAF-6D93-C00CE5D5D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27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Zau'n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1900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geleije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twei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Arabiese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broeâhs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clinicie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Kosmas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Damianus,  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eâhste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beintransplantasie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vevinge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gangreineuze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kaupman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slaaf. Ut lot van de slaaf is in de geschiedenis onbekend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gebleive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vrèwillag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ging,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lèk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onwaahschènlijk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318767E6-A0B3-4BCB-A5DB-0B86B782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8" y="3202484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74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B4228-2A30-085C-36FF-163A608E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 panose="020B0604020202020204" pitchFamily="34" charset="0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19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9713E-B1AA-AAA1-80DB-8BC72F2CB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d'r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neiveneffektûh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Neim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HLA-allel HLA-B*27:05. Dit is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anwezag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8% van de blanke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paupelasie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meâh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dan 90% van de patiënte met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Ankylausing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Spondilitis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reuma)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dit allel, wat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waahschènlijk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âhtau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-immuun T-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celreijaksie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wervellekaulom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veroâhzaak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werrek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snèvlak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tusse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biede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effektieve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immunitèt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terwèl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de gezonde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weifsels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rus mot late 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âhtoimmuunziekte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zauas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reuma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sùikerziekte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voâhkaume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8D58EC7-E7CD-4EF0-B02D-E6ED2E7B9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55747"/>
            <a:ext cx="4358929" cy="33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D90D2-18BB-A630-C9AE-2099718E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Dia 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971C2A-0729-047A-A820-01BC12AB1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Heâhkenning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afweâhsysteim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gunstag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Kankercelle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typies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veil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mutasies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veranderinge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lède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tot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geinerere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peptide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gemuteâhde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noâhmale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peptidûh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Immunotheâhapie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maak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mechanisme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heâhkenne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virale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baktâhriële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kankercelle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En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werrek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40F6F82-43D1-45A7-BDC7-CD5E5474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1990"/>
            <a:ext cx="5257800" cy="2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0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693BD-48E0-4EF7-ED76-990E17D3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1583F-B431-0AB0-AF00-0271AA997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79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hoe zit ut met de HLA-DR, -DQ en -DP MHC 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preisentere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pathaugene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helpâhcelle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vevolleges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cytaukine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prauducere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helpe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tot antilichaam-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prauducerende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fabriekûh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helpâhcelle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helpe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killerreijaksies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optimaliserûh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MHC 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lèk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quwa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vorrem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sterrek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MHC klasse I,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bind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èwitfragmente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langâh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gemaak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lysausomûh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klène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blaassies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afbreike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 die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bùitûh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vekreigûh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9252897-035A-46FC-8A39-2D9B9A46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7" y="4469158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6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E66FB-45B4-26E7-29DC-3C3177AE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72CEAC-C439-B0A6-1373-EAC7FC76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Hoe doen ze dit? MHC 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gemaak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ER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bùitemembraan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lysausome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cel mot)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(invariante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keite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bind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peptide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nabauts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MHC 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lysausaum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begelèd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invariante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keite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vewèdâhd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ùitgewisseld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peptide da's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gemaak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lysausomale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prauteijases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prauces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geoptimaliseâhd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type MHC-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(HLA-DM),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lèk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MHC klasse II en in sommige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samewerrek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HLA-DO,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klasse II-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achtag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Evolusie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lùi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wanneâh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werrekende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maulekuul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ontwikkeld, zal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einvâhdag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kaupiëre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wèzige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nieuwe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Ut nettoresultaat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gekompliceâhde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dans is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afleivering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MHC klasse II-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celoppâhvlak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peptide die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aktiveûh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1282051-F662-4614-95D6-E53F9473B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3" y="5119710"/>
            <a:ext cx="2098813" cy="16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E148C-0204-A5B2-584D-70B575CA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Dia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E73233-8116-47A7-F8C4-09BB63E9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prauces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heâhkenning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ziektevewekkâhs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komplex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...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relatief traag.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eâhste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u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teigenkomp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naudag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de antivirale respons op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voerûh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ken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lède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tot ziekte of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auvâhlède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ongekontrauleâhde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 groei.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immuunsysteim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in sommige gevalle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volledag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voâhkaume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snellâh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effektievâh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reijagere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zaudoende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kans op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errenstige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anzienlijk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veklènûh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691D081-61ED-4016-A4E1-0BAD92C5B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36890"/>
            <a:ext cx="4336473" cy="22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486EC-8194-8DE9-E4A4-E2AAF1C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Dia 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AB1605-8F7E-4B97-A278-F43BF950D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MHC-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kruciale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deilnemâhs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Alle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make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MHC klasse II-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helpâhcelle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inducere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naudag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antilichaamreijaksies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om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make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antilichaamreijaksies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gerich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Adenauvirus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en mRNA-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 klasse 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killercelle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inducerûh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geïnduceâhd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veile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mei,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somps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tientalle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op hun hoede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nieuwe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oâhspronkelijke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virus.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hebbe veil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gered dan alle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mediese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intâhvensies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Vegsprèd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baudschap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ziekte, laat je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vaksinerûh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21060E2-A6AA-47DA-8147-42C116C01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27" y="4681476"/>
            <a:ext cx="2800846" cy="20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1BA61-07AA-CEF8-0C2B-34999894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Epilaug</a:t>
            </a:r>
            <a:endParaRPr lang="nl-NL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9017E9-E812-639F-5573-4CE0C604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Dus MHC-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kontraulere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infeksies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regulere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immuunreijaksies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helpe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genezûh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Dit is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nadeil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âhtau-immunitèt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transplantaatafstauting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zeikâh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darom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– as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leivend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wereld vol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ziektevewekkâhs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auvâhleif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dit stripboek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leizûh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Zie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referensies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1-6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infoâhmasie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hoe u nog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auvâhleivûh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28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E690-BB7D-56E3-9B4D-44AED3FC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E3E5C-3222-4D47-F65D-B9C0E113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"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wondâhbaahlijke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droeg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zaligveklaring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daahdoâh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patraunhèlage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benoemp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name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lief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onthauf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vanweige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hun christelijk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gelauf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hetgein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waahschènlijk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hemellepogt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gekorrigeâhd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</a:t>
            </a: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E9514-E893-4269-BD84-081E950E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1" y="331812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F41DB-8AD7-62FB-35A3-644127A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D1FD8-FD8C-0FC2-1BDE-DE21F3071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Warom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moeilijk? Wat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evolusionèâhe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reideen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Zellufs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Darwin mot ut 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hebbe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afgevraag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... Hè wis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immâhs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niets af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auvâh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unieke klasse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alle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meâhcellage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eukaryaute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gemaak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23BFD7C-8831-4005-97E1-D27CB7341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5" y="336744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465DA-A226-751A-9D77-AC1C3904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4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68588-9BB9-E15F-EF94-FCFDF25F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 dat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begrèpe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late we beginne met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hùidege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begrip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twei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unieke klasse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ons lichaam.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hebbe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haugste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graad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tusse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uniek omdat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alle andere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nagenoeg identiek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èwitte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"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-antigein"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innut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algemein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MHC-klasse I en MHC-klasse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genoemp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ze HLA-klasse I en HLA-klasse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genoemp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D5BF760-250F-410E-B626-711772DB9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8" y="399150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B3EF4-1D46-3BF9-67F9-3E19D136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399C68-360A-0E99-8103-AD9D35936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belangrèkste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HLA-A, HLA-B en HLA-C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 klasse I en HLA-DR, HLA-DQ en HLA-DP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MHC klasse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genoemp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HLA-A, -B en 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anwezag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vrèwel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onze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behalleve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raude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bloedcelle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terwèl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HLA-DR, HLA-DQ en HLA-DP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voâhnamelijk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immuun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zittûh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899147E-526F-434F-B484-03A69A62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3177E-39EF-C28E-0D5D-FBEB282A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1D9D5B-196E-F09F-908C-B4F02144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162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dat zwangere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vaak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antistoffe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anmake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HLA-types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die de foetus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geërf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Hieâhmei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kon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bepaald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nog gein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genetiese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beschikbaah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warûh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sera van zwangere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echtâh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weifseltransplantasie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Laboratoria wisselde  sera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zwangere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serumreijaksies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wurreksjops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besprokûh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HLA-A, -B en 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geïdentificeâhd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vorreme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hieâhvan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Deize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simpelweg HLA-A1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genummegd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de vollegende HLA-A2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ez.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gebeuâhde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met de HLA-DR-, -DQ- en -DP-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maulekulûh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Uw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weifsels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dus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bèvoâhbeild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HLA-A1, -B8, -Cw7, -DR3, -DQ2 en DPw1-èwitte van uw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moedâhr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HLA-A2, -B27, -Cw1, -DR4, -DQ3, en DPw4-èwitte van uw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vadâh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bevattûh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683EA9B-A5B2-45FA-9FEE-60FFB412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03" y="5073982"/>
            <a:ext cx="2520833" cy="16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E8373-2BA6-76FF-3BCA-0444305D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2A4F0-809A-C03C-FBF9-FC47D504D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Teigewoâhdag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HLA-typering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roetinematag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ùitgevoeâhd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middels DNA-analyses. D'r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zèn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anwèzinge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vrâhwe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HLA-types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ondâhschède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hand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geuâh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hetgein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bèdraagt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natuâhlijke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seleksie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geneties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pagtnâhs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B0E66087-1FA5-4186-8BB2-C2BECE99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36765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3AC5E-8008-CAB6-B198-9912DDEB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2C5A00-9AE1-8FE9-A1E3-6B2D57C4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Hoewel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polymorrefisme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ken helpe om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menshèd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veschillend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make,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werrep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enoâhme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barrèjerre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suksesvolle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oâhgaantransplantasies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omdat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daahbè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HLA-type van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ontvangâh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de donor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goed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maugelijk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elkaah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motte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afgestemp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Astâh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perrefekte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match is,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wogde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effektieve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immunosuppressiva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gebrùik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oâhgaanafstauting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voâhkaume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803A3829-E4B6-4091-943F-D33C4DA21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5" y="3820512"/>
            <a:ext cx="3751749" cy="30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08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2329</Words>
  <Application>Microsoft Office PowerPoint</Application>
  <PresentationFormat>Widescreen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 Dia 1  </vt:lpstr>
      <vt:lpstr>Dia 2</vt:lpstr>
      <vt:lpstr>Dia 3</vt:lpstr>
      <vt:lpstr>Dia 4 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Dia14</vt:lpstr>
      <vt:lpstr>Dia 15</vt:lpstr>
      <vt:lpstr>Dia 16</vt:lpstr>
      <vt:lpstr>Dia 17</vt:lpstr>
      <vt:lpstr>Dia18</vt:lpstr>
      <vt:lpstr>Dia19</vt:lpstr>
      <vt:lpstr>Dia 20</vt:lpstr>
      <vt:lpstr>Dia 21</vt:lpstr>
      <vt:lpstr>Dia 22</vt:lpstr>
      <vt:lpstr>Dia 23</vt:lpstr>
      <vt:lpstr>Dia 24</vt:lpstr>
      <vt:lpstr>Epilaug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Sloos, W.C.R. (CCB)</cp:lastModifiedBy>
  <cp:revision>14</cp:revision>
  <dcterms:created xsi:type="dcterms:W3CDTF">2022-06-25T11:50:20Z</dcterms:created>
  <dcterms:modified xsi:type="dcterms:W3CDTF">2022-07-29T06:05:40Z</dcterms:modified>
</cp:coreProperties>
</file>