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29" r:id="rId15"/>
    <p:sldId id="316" r:id="rId16"/>
    <p:sldId id="330" r:id="rId17"/>
    <p:sldId id="317" r:id="rId18"/>
    <p:sldId id="318" r:id="rId19"/>
    <p:sldId id="319" r:id="rId20"/>
    <p:sldId id="320" r:id="rId21"/>
    <p:sldId id="321" r:id="rId22"/>
    <p:sldId id="322" r:id="rId23"/>
    <p:sldId id="323" r:id="rId24"/>
    <p:sldId id="324" r:id="rId25"/>
    <p:sldId id="325"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4774064"/>
          </a:xfrm>
          <a:prstGeom prst="rect">
            <a:avLst/>
          </a:prstGeom>
          <a:noFill/>
        </p:spPr>
        <p:txBody>
          <a:bodyPr wrap="square" rtlCol="0">
            <a:spAutoFit/>
          </a:bodyPr>
          <a:lstStyle/>
          <a:p>
            <a:pPr algn="ctr" rtl="1">
              <a:lnSpc>
                <a:spcPct val="107000"/>
              </a:lnSpc>
              <a:spcAft>
                <a:spcPts val="800"/>
              </a:spcAft>
            </a:pPr>
            <a:r>
              <a:rPr lang="fr-FR" sz="3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he-IL" sz="3600" dirty="0">
                <a:solidFill>
                  <a:srgbClr val="FF0000"/>
                </a:solidFill>
                <a:effectLst/>
                <a:ea typeface="Calibri" panose="020F0502020204030204" pitchFamily="34" charset="0"/>
                <a:cs typeface="Arial" panose="020B0604020202020204" pitchFamily="34" charset="0"/>
              </a:rPr>
              <a:t>מעורבות מולקולות קומפלקס התאמת הרקמות בהשתלת רקמות, מחלות אוטואימוניות, ומניעת הדבקה פתוגנית: ספר הרפתקאות מצויר</a:t>
            </a:r>
            <a:endPar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nl-NL" sz="2400" dirty="0">
                <a:solidFill>
                  <a:srgbClr val="FF0000"/>
                </a:solidFill>
              </a:rPr>
              <a:t>HLA </a:t>
            </a:r>
            <a:r>
              <a:rPr lang="en-US" sz="2400" dirty="0">
                <a:solidFill>
                  <a:srgbClr val="FF0000"/>
                </a:solidFill>
              </a:rPr>
              <a:t>molecules</a:t>
            </a:r>
            <a:r>
              <a:rPr lang="nl-NL" sz="2400" dirty="0">
                <a:solidFill>
                  <a:srgbClr val="FF0000"/>
                </a:solidFill>
              </a:rPr>
              <a:t> in transplantation, autoimmunity and infection control.</a:t>
            </a:r>
          </a:p>
          <a:p>
            <a:pPr algn="ctr"/>
            <a:r>
              <a:rPr lang="nl-NL" sz="2400" dirty="0">
                <a:solidFill>
                  <a:srgbClr val="FF0000"/>
                </a:solidFill>
              </a:rPr>
              <a:t>A comic book adventure</a:t>
            </a:r>
          </a:p>
          <a:p>
            <a:pPr algn="ctr"/>
            <a:endParaRPr lang="nl-NL" sz="2400" dirty="0">
              <a:solidFill>
                <a:srgbClr val="FF0000"/>
              </a:solidFill>
            </a:endParaRPr>
          </a:p>
          <a:p>
            <a:pPr algn="ctr"/>
            <a:r>
              <a:rPr lang="nl-NL" sz="2400" dirty="0">
                <a:solidFill>
                  <a:srgbClr val="FF0000"/>
                </a:solidFill>
              </a:rPr>
              <a:t>by Eric Reits and Jacques Neefjes</a:t>
            </a:r>
          </a:p>
          <a:p>
            <a:pPr algn="ctr"/>
            <a:endParaRPr lang="nl-NL" sz="3200" dirty="0">
              <a:solidFill>
                <a:srgbClr val="FF0000"/>
              </a:solidFill>
            </a:endParaRPr>
          </a:p>
          <a:p>
            <a:pPr algn="ctr"/>
            <a:r>
              <a:rPr lang="en-US"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by Arie Admon</a:t>
            </a:r>
            <a:r>
              <a:rPr lang="fr-FR" i="1"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Original </a:t>
            </a:r>
            <a:r>
              <a:rPr lang="en-US"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9: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דארווין בוודאי היה מתפלא. כיצד בחירת בן זוג על ידי ריחו, דחיית רקמה מושתלת, וגילוי מי הוא האב של היילוד, יכולים להיות בעלי ערך אבולוציוני ולעודד את שימור הפולימורפיות הרבה של </a:t>
            </a:r>
            <a:r>
              <a:rPr lang="en-US" sz="2400" dirty="0">
                <a:effectLst/>
                <a:ea typeface="Calibri" panose="020F0502020204030204" pitchFamily="34" charset="0"/>
                <a:cs typeface="Arial" panose="020B0604020202020204" pitchFamily="34" charset="0"/>
              </a:rPr>
              <a:t>HLA </a:t>
            </a:r>
            <a:r>
              <a:rPr lang="he-IL" sz="2400" dirty="0">
                <a:effectLst/>
                <a:ea typeface="Calibri" panose="020F0502020204030204" pitchFamily="34" charset="0"/>
                <a:cs typeface="Arial" panose="020B0604020202020204" pitchFamily="34" charset="0"/>
              </a:rPr>
              <a:t> באוכלוסייה האנושית.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8F303F5-1A7B-474C-8E4C-2A97B0E05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2999805"/>
            <a:ext cx="4414716" cy="3416150"/>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10: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אבל, ישנו גורם אבולוציוני נוסף וחשוב: ווירוסים ופתוגנים חיידקיים נפוצים מאוד בטבע. ווירוסים כמו קורונה, שפעת, אבולה, ואבעבועות, כולם מדביקים את התאים שלנו ומשתלטים עליהם וגורמים להם לייצר עותקים נוספים של הווירוסים. אפילו הדבקה בווירוס או מיקרואורגניזם אחר, שבדרך כלל לא גורמים למחלה, יכולים להיות קטלנים אצל אנשים שמערכת החיסון שלהם אינה תקינה. לפיכך, נשאלת השאלה, כיצד מערכת החיסון יכולה לזהות ווירוסים שחדרו לתאים ולחסלם לפני שהם מתרבים והורגים אותנו?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1066DA8-63A5-42E5-AA4D-22EC39A15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4351290"/>
            <a:ext cx="3079173" cy="2141585"/>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normAutofit/>
          </a:bodyPr>
          <a:lstStyle/>
          <a:p>
            <a:pPr algn="r" rtl="1">
              <a:lnSpc>
                <a:spcPct val="107000"/>
              </a:lnSpc>
              <a:spcAft>
                <a:spcPts val="800"/>
              </a:spcAft>
            </a:pPr>
            <a:r>
              <a:rPr lang="he-IL" dirty="0">
                <a:solidFill>
                  <a:schemeClr val="accent1"/>
                </a:solidFill>
                <a:effectLst/>
                <a:latin typeface="+mn-lt"/>
                <a:ea typeface="Calibri" panose="020F0502020204030204" pitchFamily="34" charset="0"/>
                <a:cs typeface="Arial" panose="020B0604020202020204" pitchFamily="34" charset="0"/>
              </a:rPr>
              <a:t>שקף 11: </a:t>
            </a:r>
            <a:endParaRPr lang="nl-NL"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normAutofit/>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כדי להתגונן מפני פתוגנים, מערכת החיסון פיתחה מנגנוני התגוננות שונים: מאקרופאג'ים בולעים חיידקים ווירוסים ומפרקים אותם, נוטרופילים משחררים חומרים ההורגים חיידקים, תאי </a:t>
            </a:r>
            <a:r>
              <a:rPr lang="en-US" sz="2400" dirty="0">
                <a:effectLst/>
                <a:ea typeface="Calibri" panose="020F0502020204030204" pitchFamily="34" charset="0"/>
                <a:cs typeface="Arial" panose="020B0604020202020204" pitchFamily="34" charset="0"/>
              </a:rPr>
              <a:t>B</a:t>
            </a:r>
            <a:r>
              <a:rPr lang="he-IL" sz="2400" dirty="0">
                <a:effectLst/>
                <a:ea typeface="Calibri" panose="020F0502020204030204" pitchFamily="34" charset="0"/>
                <a:cs typeface="Arial" panose="020B0604020202020204" pitchFamily="34" charset="0"/>
              </a:rPr>
              <a:t> מייצרים נוגדנים המזהים את הפתוגנים, תאי עוזר</a:t>
            </a:r>
            <a:r>
              <a:rPr lang="en-US" sz="2400" dirty="0">
                <a:effectLst/>
                <a:ea typeface="Calibri" panose="020F0502020204030204" pitchFamily="34" charset="0"/>
                <a:cs typeface="Arial" panose="020B0604020202020204" pitchFamily="34" charset="0"/>
              </a:rPr>
              <a:t>T</a:t>
            </a:r>
            <a:r>
              <a:rPr lang="en-US" sz="2400" dirty="0">
                <a:effectLst/>
                <a:ea typeface="Calibri" panose="020F0502020204030204" pitchFamily="34" charset="0"/>
              </a:rPr>
              <a:t> </a:t>
            </a:r>
            <a:r>
              <a:rPr lang="he-IL" sz="2400" dirty="0">
                <a:effectLst/>
                <a:ea typeface="Calibri" panose="020F0502020204030204" pitchFamily="34" charset="0"/>
              </a:rPr>
              <a:t> </a:t>
            </a:r>
            <a:r>
              <a:rPr lang="he-IL" sz="2400" dirty="0">
                <a:effectLst/>
                <a:ea typeface="Calibri" panose="020F0502020204030204" pitchFamily="34" charset="0"/>
                <a:cs typeface="Arial" panose="020B0604020202020204" pitchFamily="34" charset="0"/>
              </a:rPr>
              <a:t>מסייעים לתאי ה- </a:t>
            </a:r>
            <a:r>
              <a:rPr lang="en-US" sz="2400" dirty="0">
                <a:effectLst/>
                <a:ea typeface="Calibri" panose="020F0502020204030204" pitchFamily="34" charset="0"/>
                <a:cs typeface="Arial" panose="020B0604020202020204" pitchFamily="34" charset="0"/>
              </a:rPr>
              <a:t>B</a:t>
            </a:r>
            <a:r>
              <a:rPr lang="he-IL" sz="2400" dirty="0">
                <a:effectLst/>
                <a:ea typeface="Calibri" panose="020F0502020204030204" pitchFamily="34" charset="0"/>
                <a:cs typeface="Arial" panose="020B0604020202020204" pitchFamily="34" charset="0"/>
              </a:rPr>
              <a:t> להתפתח ולהתרבות, ותאי קוטל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הורגים את תאי האדם שהודבקו בווירוסים (ואפילו יכולים להרוג תאי סרטן).</a:t>
            </a:r>
            <a:endParaRPr lang="nl-NL" sz="2400" dirty="0"/>
          </a:p>
        </p:txBody>
      </p:sp>
      <p:pic>
        <p:nvPicPr>
          <p:cNvPr id="4" name="Tijdelijke aanduiding voor inhoud 4">
            <a:extLst>
              <a:ext uri="{FF2B5EF4-FFF2-40B4-BE49-F238E27FC236}">
                <a16:creationId xmlns:a16="http://schemas.microsoft.com/office/drawing/2014/main" id="{C45B87C9-9A53-4BAF-9058-5D924A013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normAutofit/>
          </a:bodyPr>
          <a:lstStyle/>
          <a:p>
            <a:pPr marL="0" indent="0" algn="r" rtl="1">
              <a:lnSpc>
                <a:spcPct val="107000"/>
              </a:lnSpc>
              <a:spcAft>
                <a:spcPts val="800"/>
              </a:spcAft>
              <a:buNone/>
            </a:pPr>
            <a:r>
              <a:rPr lang="he-IL" sz="4400" dirty="0">
                <a:solidFill>
                  <a:schemeClr val="accent1"/>
                </a:solidFill>
                <a:effectLst/>
                <a:latin typeface="+mn-lt"/>
                <a:ea typeface="Calibri" panose="020F0502020204030204" pitchFamily="34" charset="0"/>
                <a:cs typeface="Arial" panose="020B0604020202020204" pitchFamily="34" charset="0"/>
              </a:rPr>
              <a:t>שקף 12: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a:xfrm>
            <a:off x="838200" y="1378816"/>
            <a:ext cx="10515600" cy="4351338"/>
          </a:xfrm>
        </p:spPr>
        <p:txBody>
          <a:bodyPr>
            <a:normAutofit lnSpcReduction="10000"/>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כיצד תא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קטלן יודע את איזה תא עליו להרוג? הרי הווירוסים שמתרבים בתוך התאים לא חשופים לזיהוי על ידי מערכת החיסון, האומנם? אכן כן, כאשר הווירוסים משוכפלים בתוך התאים, שברי חלבונים קצרים מבין חלבוני הווירוסים מועברים אל חלבוני ה- </a:t>
            </a:r>
            <a:r>
              <a:rPr lang="en-US" sz="2400" dirty="0">
                <a:effectLst/>
                <a:ea typeface="Calibri" panose="020F0502020204030204" pitchFamily="34" charset="0"/>
                <a:cs typeface="Arial" panose="020B0604020202020204" pitchFamily="34" charset="0"/>
              </a:rPr>
              <a:t>HLA-A</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HLA-B</a:t>
            </a:r>
            <a:r>
              <a:rPr lang="he-IL" sz="2400" dirty="0">
                <a:effectLst/>
                <a:ea typeface="Calibri" panose="020F0502020204030204" pitchFamily="34" charset="0"/>
                <a:cs typeface="Arial" panose="020B0604020202020204" pitchFamily="34" charset="0"/>
              </a:rPr>
              <a:t>, או</a:t>
            </a:r>
            <a:r>
              <a:rPr lang="en-US" sz="2400" dirty="0">
                <a:effectLst/>
                <a:ea typeface="Calibri" panose="020F0502020204030204" pitchFamily="34" charset="0"/>
                <a:cs typeface="Arial" panose="020B0604020202020204" pitchFamily="34" charset="0"/>
              </a:rPr>
              <a:t>HLA-C </a:t>
            </a:r>
            <a:r>
              <a:rPr lang="he-IL" sz="2400" dirty="0">
                <a:effectLst/>
                <a:ea typeface="Calibri" panose="020F0502020204030204" pitchFamily="34" charset="0"/>
                <a:cs typeface="Arial" panose="020B0604020202020204" pitchFamily="34" charset="0"/>
              </a:rPr>
              <a:t>, אשר נושאים אותם אל פני השטח של התאים המודבקים. תאי ה-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הקטלנים מזהים את שברי החלבונים האלו באופן ספציפי כאשר הם קשורים לאחד מבין חלבוני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הגילוי של תופעה זאת, הנקראת רסטריקציה של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הייתה כל כך חשובה, עד ששני פרסי נובל ניתנו לחוקרים שגילו את המנגנונים האלו. חשוב לציין שכל אחד מסוגי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השונים הקיימים באוכלוסייה, קושרים מגוון שונה של מקטעי חלבון קצרים אלו, הנקראים פפטידים, ומציגים אותם על פני התאים. מגוון ענק זה של פפטידים המוצגים על ידי חלבוני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מספקים למערכת החיסון המון מטרות שונות שמשמשות לזיהוי התאים הנגועים ולהורגם.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591CC63-396B-42AA-85BE-533CF1127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437" y="4947200"/>
            <a:ext cx="2016599" cy="1910800"/>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EE9F-5969-4858-9398-B3DAAA930DF0}"/>
              </a:ext>
            </a:extLst>
          </p:cNvPr>
          <p:cNvSpPr>
            <a:spLocks noGrp="1"/>
          </p:cNvSpPr>
          <p:nvPr>
            <p:ph type="title"/>
          </p:nvPr>
        </p:nvSpPr>
        <p:spPr/>
        <p:txBody>
          <a:bodyPr/>
          <a:lstStyle/>
          <a:p>
            <a:pPr algn="r" rtl="1"/>
            <a:r>
              <a:rPr lang="he-IL" dirty="0">
                <a:solidFill>
                  <a:schemeClr val="accent1">
                    <a:lumMod val="75000"/>
                  </a:schemeClr>
                </a:solidFill>
              </a:rPr>
              <a:t>שקף 13</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AF99BF2A-868A-40BD-AD32-4D3DB04782A9}"/>
              </a:ext>
            </a:extLst>
          </p:cNvPr>
          <p:cNvSpPr>
            <a:spLocks noGrp="1"/>
          </p:cNvSpPr>
          <p:nvPr>
            <p:ph idx="1"/>
          </p:nvPr>
        </p:nvSpPr>
        <p:spPr>
          <a:xfrm>
            <a:off x="838200" y="1368425"/>
            <a:ext cx="10515600" cy="4351338"/>
          </a:xfrm>
        </p:spPr>
        <p:txBody>
          <a:bodyPr/>
          <a:lstStyle/>
          <a:p>
            <a:pPr algn="r" rtl="1"/>
            <a:r>
              <a:rPr lang="he-IL" dirty="0"/>
              <a:t>כיצד פפטידים, פיסות אלו של חלבוני ווירוסים, נוצרות בכלל בתאים. ובכן, חלק מחלבוני הווירוסים, כמו כל חלבוני התאים, מתפרקים לעיתים, וזה בעזרת מכונות פירוק ננו-מטריות הנקראות </a:t>
            </a:r>
            <a:r>
              <a:rPr lang="he-IL" dirty="0" err="1"/>
              <a:t>פרוטיאזום</a:t>
            </a:r>
            <a:r>
              <a:rPr lang="he-IL" dirty="0"/>
              <a:t>, שתפקידם הנורמאלי הוא לפרק חלבוני תא מיותרים. בתאים ישנם גם אנזימים נוספים שתפקידם לקצוץ את הפפטידים שנוצרים ולהתאימם לאורך הנחוץ לקשירה ל- </a:t>
            </a:r>
            <a:r>
              <a:rPr lang="en-US" dirty="0"/>
              <a:t>HLA</a:t>
            </a:r>
            <a:r>
              <a:rPr lang="he-IL" dirty="0"/>
              <a:t>. חלק </a:t>
            </a:r>
            <a:r>
              <a:rPr lang="he-IL" dirty="0" err="1"/>
              <a:t>מהפפטידים</a:t>
            </a:r>
            <a:r>
              <a:rPr lang="he-IL" dirty="0"/>
              <a:t> שנוצרים מפירוק החלבונים נשלחים מהציטופלסמה לתוך </a:t>
            </a:r>
            <a:r>
              <a:rPr lang="he-IL" dirty="0" err="1"/>
              <a:t>הרישתית</a:t>
            </a:r>
            <a:r>
              <a:rPr lang="he-IL" dirty="0"/>
              <a:t> </a:t>
            </a:r>
            <a:r>
              <a:rPr lang="he-IL" dirty="0" err="1"/>
              <a:t>האנדופלסמטית</a:t>
            </a:r>
            <a:r>
              <a:rPr lang="he-IL" dirty="0"/>
              <a:t> בתוך התאים, ושם הם נקשרים לחלבוני ה- </a:t>
            </a:r>
            <a:r>
              <a:rPr lang="en-US" dirty="0"/>
              <a:t>HLA</a:t>
            </a:r>
            <a:r>
              <a:rPr lang="he-IL" dirty="0"/>
              <a:t> המחכות להם. לאחר קשירת הפפטידים לחלבוני ה-</a:t>
            </a:r>
            <a:r>
              <a:rPr lang="en-US" dirty="0"/>
              <a:t>HLA </a:t>
            </a:r>
            <a:r>
              <a:rPr lang="he-IL" dirty="0"/>
              <a:t>, אלו נשלחים אל פני התאים כדי לזיהוי על ידי תאי ה- </a:t>
            </a:r>
            <a:r>
              <a:rPr lang="en-US" dirty="0"/>
              <a:t>T</a:t>
            </a:r>
            <a:r>
              <a:rPr lang="he-IL" dirty="0"/>
              <a:t>. </a:t>
            </a:r>
            <a:endParaRPr lang="en-US" dirty="0"/>
          </a:p>
          <a:p>
            <a:pPr algn="r" rtl="1"/>
            <a:endParaRPr lang="en-US" dirty="0"/>
          </a:p>
        </p:txBody>
      </p:sp>
      <p:pic>
        <p:nvPicPr>
          <p:cNvPr id="4" name="Tijdelijke aanduiding voor inhoud 5">
            <a:extLst>
              <a:ext uri="{FF2B5EF4-FFF2-40B4-BE49-F238E27FC236}">
                <a16:creationId xmlns:a16="http://schemas.microsoft.com/office/drawing/2014/main" id="{C0BCB371-FB7E-4ADE-A705-7C2038BDA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659" y="4602740"/>
            <a:ext cx="3357930" cy="2234045"/>
          </a:xfrm>
          <a:prstGeom prst="rect">
            <a:avLst/>
          </a:prstGeom>
        </p:spPr>
      </p:pic>
    </p:spTree>
    <p:extLst>
      <p:ext uri="{BB962C8B-B14F-4D97-AF65-F5344CB8AC3E}">
        <p14:creationId xmlns:p14="http://schemas.microsoft.com/office/powerpoint/2010/main" val="712247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a:xfrm>
            <a:off x="1035424" y="86377"/>
            <a:ext cx="10515600" cy="1325563"/>
          </a:xfrm>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14: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a:xfrm>
            <a:off x="470647" y="1069040"/>
            <a:ext cx="11080377" cy="5446059"/>
          </a:xfrm>
        </p:spPr>
        <p:txBody>
          <a:bodyPr>
            <a:normAutofit/>
          </a:bodyPr>
          <a:lstStyle/>
          <a:p>
            <a:pPr marL="0" indent="0" algn="r" rtl="1">
              <a:lnSpc>
                <a:spcPct val="107000"/>
              </a:lnSpc>
              <a:spcAft>
                <a:spcPts val="800"/>
              </a:spcAft>
              <a:buNone/>
            </a:pPr>
            <a:r>
              <a:rPr lang="he-IL" sz="2200" dirty="0">
                <a:effectLst/>
                <a:ea typeface="Calibri" panose="020F0502020204030204" pitchFamily="34" charset="0"/>
                <a:cs typeface="Arial" panose="020B0604020202020204" pitchFamily="34" charset="0"/>
              </a:rPr>
              <a:t>בואו ונחזור לנושא של פולימורפיות של </a:t>
            </a:r>
            <a:r>
              <a:rPr lang="en-US" sz="2200" dirty="0">
                <a:effectLst/>
                <a:ea typeface="Calibri" panose="020F0502020204030204" pitchFamily="34" charset="0"/>
                <a:cs typeface="Arial" panose="020B0604020202020204" pitchFamily="34" charset="0"/>
              </a:rPr>
              <a:t>HLA</a:t>
            </a:r>
            <a:r>
              <a:rPr lang="he-IL" sz="2200" dirty="0">
                <a:effectLst/>
                <a:ea typeface="Calibri" panose="020F0502020204030204" pitchFamily="34" charset="0"/>
                <a:cs typeface="Arial" panose="020B0604020202020204" pitchFamily="34" charset="0"/>
              </a:rPr>
              <a:t>. כפי שכל אחד יודע מווירוסים, כמו הקורונה והשפעת, הווירוסים מצליחים לעיתים לחמוק מזיהוי על ידי מערכת החיסון, והנוגדנים שנוצרים כנגדם (למשל אלפא, דלתא, אומיקרון, וכו'). כדי להקטין את מגוון האפשרויות שתאי ה- </a:t>
            </a:r>
            <a:r>
              <a:rPr lang="en-US" sz="2200" dirty="0">
                <a:effectLst/>
                <a:ea typeface="Calibri" panose="020F0502020204030204" pitchFamily="34" charset="0"/>
                <a:cs typeface="Arial" panose="020B0604020202020204" pitchFamily="34" charset="0"/>
              </a:rPr>
              <a:t>T</a:t>
            </a:r>
            <a:r>
              <a:rPr lang="he-IL" sz="2200" dirty="0">
                <a:effectLst/>
                <a:ea typeface="Calibri" panose="020F0502020204030204" pitchFamily="34" charset="0"/>
                <a:cs typeface="Arial" panose="020B0604020202020204" pitchFamily="34" charset="0"/>
              </a:rPr>
              <a:t> צריכים להכיר, האללים השונים של ה- </a:t>
            </a:r>
            <a:r>
              <a:rPr lang="en-US" sz="2200" dirty="0">
                <a:effectLst/>
                <a:ea typeface="Calibri" panose="020F0502020204030204" pitchFamily="34" charset="0"/>
                <a:cs typeface="Arial" panose="020B0604020202020204" pitchFamily="34" charset="0"/>
              </a:rPr>
              <a:t>MHC</a:t>
            </a:r>
            <a:r>
              <a:rPr lang="he-IL" sz="2200" dirty="0">
                <a:effectLst/>
                <a:ea typeface="Calibri" panose="020F0502020204030204" pitchFamily="34" charset="0"/>
                <a:cs typeface="Arial" panose="020B0604020202020204" pitchFamily="34" charset="0"/>
              </a:rPr>
              <a:t> (הווריאנטים של הגן) מבטאים חלבונים שונים במידה מסוימת (הנקראים אלוטיפים) שכל אחד מהם מציג רפרטואר שונה של פפטידים. אומנם כל ווריאנט של </a:t>
            </a:r>
            <a:r>
              <a:rPr lang="en-US" sz="2200" dirty="0">
                <a:effectLst/>
                <a:ea typeface="Calibri" panose="020F0502020204030204" pitchFamily="34" charset="0"/>
                <a:cs typeface="Arial" panose="020B0604020202020204" pitchFamily="34" charset="0"/>
              </a:rPr>
              <a:t>MHC</a:t>
            </a:r>
            <a:r>
              <a:rPr lang="he-IL" sz="2200" dirty="0">
                <a:effectLst/>
                <a:ea typeface="Calibri" panose="020F0502020204030204" pitchFamily="34" charset="0"/>
                <a:cs typeface="Arial" panose="020B0604020202020204" pitchFamily="34" charset="0"/>
              </a:rPr>
              <a:t> מציג אלפי פפטידים רבים, אבל בגלל הפולימורפיות של </a:t>
            </a:r>
            <a:r>
              <a:rPr lang="en-US" sz="2200" dirty="0">
                <a:effectLst/>
                <a:ea typeface="Calibri" panose="020F0502020204030204" pitchFamily="34" charset="0"/>
                <a:cs typeface="Arial" panose="020B0604020202020204" pitchFamily="34" charset="0"/>
              </a:rPr>
              <a:t>MHC</a:t>
            </a:r>
            <a:r>
              <a:rPr lang="he-IL" sz="2200" dirty="0">
                <a:effectLst/>
                <a:ea typeface="Calibri" panose="020F0502020204030204" pitchFamily="34" charset="0"/>
                <a:cs typeface="Arial" panose="020B0604020202020204" pitchFamily="34" charset="0"/>
              </a:rPr>
              <a:t>, רפרטוארים שונים של פפטידים מוצגים אצל כל אדם. מכוון שפפטידים שונים של הווירוסים מוצגים על ידי ה- </a:t>
            </a:r>
            <a:r>
              <a:rPr lang="en-US" sz="2200" dirty="0">
                <a:effectLst/>
                <a:ea typeface="Calibri" panose="020F0502020204030204" pitchFamily="34" charset="0"/>
                <a:cs typeface="Arial" panose="020B0604020202020204" pitchFamily="34" charset="0"/>
              </a:rPr>
              <a:t>MHC</a:t>
            </a:r>
            <a:r>
              <a:rPr lang="he-IL" sz="2200" dirty="0">
                <a:effectLst/>
                <a:ea typeface="Calibri" panose="020F0502020204030204" pitchFamily="34" charset="0"/>
                <a:cs typeface="Arial" panose="020B0604020202020204" pitchFamily="34" charset="0"/>
              </a:rPr>
              <a:t> של אנשים שונים, קשה לווירוסים להתאים את עצמם ולהתחמק מהבקרה החיסונית על ידי הימנעות מביטוי של רצפים המעוררים את התגובה. לו היו כל ה </a:t>
            </a:r>
            <a:r>
              <a:rPr lang="en-US" sz="2200" dirty="0">
                <a:effectLst/>
                <a:ea typeface="Calibri" panose="020F0502020204030204" pitchFamily="34" charset="0"/>
                <a:cs typeface="Arial" panose="020B0604020202020204" pitchFamily="34" charset="0"/>
              </a:rPr>
              <a:t>MHC</a:t>
            </a:r>
            <a:r>
              <a:rPr lang="he-IL" sz="2200" dirty="0">
                <a:effectLst/>
                <a:ea typeface="Calibri" panose="020F0502020204030204" pitchFamily="34" charset="0"/>
                <a:cs typeface="Arial" panose="020B0604020202020204" pitchFamily="34" charset="0"/>
              </a:rPr>
              <a:t> זהים בכל בני האדם, סביר שווירוסים היו מצליחים להתאים את עצמם, מדביקים והורגים את כל בני האדם. הפולימורפיות הרבה גורמת לכך שכאשר ווירוסים מצליחים להרוג את קרבנותיהם, אלו רק חלק מהאוכלוסייה, ואותם ששורדים, הם העמידים יותר. תופעה זו מסבירה את היתרון האבולוציוני המוקנה על ידי הפולימורפיות הרבה של </a:t>
            </a:r>
            <a:r>
              <a:rPr lang="en-US" sz="2200" dirty="0">
                <a:effectLst/>
                <a:ea typeface="Calibri" panose="020F0502020204030204" pitchFamily="34" charset="0"/>
                <a:cs typeface="Arial" panose="020B0604020202020204" pitchFamily="34" charset="0"/>
              </a:rPr>
              <a:t>MHC</a:t>
            </a:r>
            <a:r>
              <a:rPr lang="he-IL" sz="2200" dirty="0">
                <a:effectLst/>
                <a:latin typeface="Calibri" panose="020F0502020204030204" pitchFamily="34" charset="0"/>
                <a:ea typeface="Calibri" panose="020F0502020204030204" pitchFamily="34" charset="0"/>
                <a:cs typeface="Arial" panose="020B0604020202020204" pitchFamily="34" charset="0"/>
              </a:rPr>
              <a:t>.  </a:t>
            </a:r>
            <a:endParaRPr lang="nl-NL" sz="22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7C89489-D317-4926-99B6-85BF9ABAE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24" y="5063301"/>
            <a:ext cx="2279275" cy="1794699"/>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DB8C-BD3C-4EE7-B6DE-D76D8724AE92}"/>
              </a:ext>
            </a:extLst>
          </p:cNvPr>
          <p:cNvSpPr>
            <a:spLocks noGrp="1"/>
          </p:cNvSpPr>
          <p:nvPr>
            <p:ph type="title"/>
          </p:nvPr>
        </p:nvSpPr>
        <p:spPr/>
        <p:txBody>
          <a:bodyPr/>
          <a:lstStyle/>
          <a:p>
            <a:pPr algn="r" rtl="1"/>
            <a:r>
              <a:rPr lang="he-IL" dirty="0">
                <a:solidFill>
                  <a:schemeClr val="accent1"/>
                </a:solidFill>
                <a:ea typeface="Calibri" panose="020F0502020204030204" pitchFamily="34" charset="0"/>
                <a:cs typeface="Arial" panose="020B0604020202020204" pitchFamily="34" charset="0"/>
              </a:rPr>
              <a:t>שקף 15: </a:t>
            </a:r>
            <a:endParaRPr lang="en-US" dirty="0"/>
          </a:p>
        </p:txBody>
      </p:sp>
      <p:sp>
        <p:nvSpPr>
          <p:cNvPr id="3" name="Content Placeholder 2">
            <a:extLst>
              <a:ext uri="{FF2B5EF4-FFF2-40B4-BE49-F238E27FC236}">
                <a16:creationId xmlns:a16="http://schemas.microsoft.com/office/drawing/2014/main" id="{63EF983C-A69C-4805-984C-83B1B42587B6}"/>
              </a:ext>
            </a:extLst>
          </p:cNvPr>
          <p:cNvSpPr>
            <a:spLocks noGrp="1"/>
          </p:cNvSpPr>
          <p:nvPr>
            <p:ph idx="1"/>
          </p:nvPr>
        </p:nvSpPr>
        <p:spPr/>
        <p:txBody>
          <a:bodyPr/>
          <a:lstStyle/>
          <a:p>
            <a:pPr marL="0" indent="0" algn="r" rtl="1">
              <a:buNone/>
            </a:pPr>
            <a:r>
              <a:rPr lang="he-IL" dirty="0"/>
              <a:t>אם כך, קורא יקר, המצב קשה אם לצערך אתה זקוק להשתלת רקמה אחת או שתיים. הפולימורפיות הרבה של ה-</a:t>
            </a:r>
            <a:r>
              <a:rPr lang="en-US" dirty="0"/>
              <a:t>HLA</a:t>
            </a:r>
            <a:r>
              <a:rPr lang="he-IL" dirty="0"/>
              <a:t> משפרת את הסיכוי של מין בעלי חי מסוים לשרוד, אך מקשה על סיכויי ההישרדות של פרט הזקוק להשתלת כליה. דחיית רקמה מושתלת היא תוצאה של תגובה חיסונית שמזהה רקמה מושתלת כאילו היא רקמה הנגועה בווירוס, וכלן מגיבה ותוקפת את הרקמה המושתלת וגורמת לדחייתה.</a:t>
            </a:r>
            <a:endParaRPr lang="en-US" dirty="0"/>
          </a:p>
        </p:txBody>
      </p:sp>
      <p:pic>
        <p:nvPicPr>
          <p:cNvPr id="4" name="Tijdelijke aanduiding voor inhoud 4">
            <a:extLst>
              <a:ext uri="{FF2B5EF4-FFF2-40B4-BE49-F238E27FC236}">
                <a16:creationId xmlns:a16="http://schemas.microsoft.com/office/drawing/2014/main" id="{3F638AD7-B547-49E1-96A6-3DF777E00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1" y="3969327"/>
            <a:ext cx="4181887" cy="2747963"/>
          </a:xfrm>
          <a:prstGeom prst="rect">
            <a:avLst/>
          </a:prstGeom>
        </p:spPr>
      </p:pic>
    </p:spTree>
    <p:extLst>
      <p:ext uri="{BB962C8B-B14F-4D97-AF65-F5344CB8AC3E}">
        <p14:creationId xmlns:p14="http://schemas.microsoft.com/office/powerpoint/2010/main" val="114104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16: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a:xfrm>
            <a:off x="838200" y="1337252"/>
            <a:ext cx="10515600" cy="4351338"/>
          </a:xfrm>
        </p:spPr>
        <p:txBody>
          <a:bodyPr>
            <a:normAutofit fontScale="92500" lnSpcReduction="10000"/>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מסקנה חשובה ועקרונית נוספת: שום מערכת אינה מושלמת, אפילו לא מערכת החיסון! בואו ונחשוב כיצד תאי ה-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הקטלנים מצליחים לזהות את התאים הנגועים בווירוסים מספיק מהר כדי להביא תועלת ולמנוע את המשך תהליך ההדבקה. הווירוסים כמובן משתכפלים מהר מאוד, לעיתים תוך שעות בודדות הם כבר השתכפלו מספיק, כדי להשתחרר מהתאים ולהדביק תאים אחרים. זה מהר מדי מכדי שאפשר יהיה לחכות עד שחלבוני הווירוסים יתפרקו, ייווצרו פפטידים שיקשרו ל- </a:t>
            </a:r>
            <a:r>
              <a:rPr lang="en-US" sz="2400" dirty="0">
                <a:effectLst/>
                <a:ea typeface="Calibri" panose="020F0502020204030204" pitchFamily="34" charset="0"/>
                <a:cs typeface="Arial" panose="020B0604020202020204" pitchFamily="34" charset="0"/>
              </a:rPr>
              <a:t>MHC</a:t>
            </a:r>
            <a:r>
              <a:rPr lang="he-IL" sz="2400" dirty="0">
                <a:effectLst/>
                <a:ea typeface="Calibri" panose="020F0502020204030204" pitchFamily="34" charset="0"/>
                <a:cs typeface="Arial" panose="020B0604020202020204" pitchFamily="34" charset="0"/>
              </a:rPr>
              <a:t> וישלחו לפני השטח של התאים, ויספיקו להפעיל את תאי ה-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כדי לעצור את תהליך ההדבקה. אבל, למזלנו, לא רק מערכת החיסון אינה מושלמת, גם תהליך הייצור של חלבוני הווירוסים אינו חף מתקלות. ואכן, חלק מחלבוני הווירוס החדשים שנוצרים, אינן תקינים לחלוטין, והם מתפרקים בתאים, כמו כל שאר חלבוני התא, וחלק מתוצרי הפירוק האלו (הנקראים </a:t>
            </a:r>
            <a:r>
              <a:rPr lang="en-US" sz="2400" dirty="0" err="1">
                <a:effectLst/>
                <a:ea typeface="Calibri" panose="020F0502020204030204" pitchFamily="34" charset="0"/>
                <a:cs typeface="Arial" panose="020B0604020202020204" pitchFamily="34" charset="0"/>
              </a:rPr>
              <a:t>DRiPs</a:t>
            </a:r>
            <a:r>
              <a:rPr lang="he-IL" sz="2400" dirty="0">
                <a:effectLst/>
                <a:ea typeface="Calibri" panose="020F0502020204030204" pitchFamily="34" charset="0"/>
                <a:cs typeface="Arial" panose="020B0604020202020204" pitchFamily="34" charset="0"/>
              </a:rPr>
              <a:t>) מגיעים כפפטידים אל מולקולות ה </a:t>
            </a:r>
            <a:r>
              <a:rPr lang="en-US" sz="2400" dirty="0">
                <a:effectLst/>
                <a:ea typeface="Calibri" panose="020F0502020204030204" pitchFamily="34" charset="0"/>
                <a:cs typeface="Arial" panose="020B0604020202020204" pitchFamily="34" charset="0"/>
              </a:rPr>
              <a:t>MHC</a:t>
            </a:r>
            <a:r>
              <a:rPr lang="he-IL" sz="2400" dirty="0">
                <a:effectLst/>
                <a:ea typeface="Calibri" panose="020F0502020204030204" pitchFamily="34" charset="0"/>
                <a:cs typeface="Arial" panose="020B0604020202020204" pitchFamily="34" charset="0"/>
              </a:rPr>
              <a:t> המחכות להם, נשלחים אל פני התאים ומפעילים את תאי ה-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וכל זה תוך זמן קצר לאחר ההדבקה הוויראלית. לפיכך, חוסר יעילות, אפילו קל, בסינתזת חלבוני הווירוס, מספיק כדי להקנות למערכת החיסון יתרון במלחמה נגד ווירוסים.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CEF39C1-2045-40ED-AD94-DFAC9B359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5230899"/>
            <a:ext cx="4055918" cy="1627101"/>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17: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זהו? מערכת החיסון שלנו מנצחת תמיד? רגע, בואו ולא נהיה שאננים כל כך. ישנם ווירוסים רבים, למשל ווירוסים ממשפחת ההרפס, שמשבשים את התהליך של הצגת אנטיגנים על ידי מערכת ה- </a:t>
            </a:r>
            <a:r>
              <a:rPr lang="en-US" sz="2400" dirty="0">
                <a:effectLst/>
                <a:ea typeface="Calibri" panose="020F0502020204030204" pitchFamily="34" charset="0"/>
                <a:cs typeface="Arial" panose="020B0604020202020204" pitchFamily="34" charset="0"/>
              </a:rPr>
              <a:t>MHC</a:t>
            </a:r>
            <a:r>
              <a:rPr lang="he-IL" sz="2400" dirty="0">
                <a:effectLst/>
                <a:ea typeface="Calibri" panose="020F0502020204030204" pitchFamily="34" charset="0"/>
                <a:cs typeface="Arial" panose="020B0604020202020204" pitchFamily="34" charset="0"/>
              </a:rPr>
              <a:t>. לדוגמה, נגיף הציטומגלו (</a:t>
            </a:r>
            <a:r>
              <a:rPr lang="en-US" sz="2400" dirty="0">
                <a:effectLst/>
                <a:ea typeface="Calibri" panose="020F0502020204030204" pitchFamily="34" charset="0"/>
                <a:cs typeface="Arial" panose="020B0604020202020204" pitchFamily="34" charset="0"/>
              </a:rPr>
              <a:t>HCMV</a:t>
            </a:r>
            <a:r>
              <a:rPr lang="he-IL" sz="2400" dirty="0">
                <a:effectLst/>
                <a:ea typeface="Calibri" panose="020F0502020204030204" pitchFamily="34" charset="0"/>
                <a:cs typeface="Arial" panose="020B0604020202020204" pitchFamily="34" charset="0"/>
              </a:rPr>
              <a:t>)</a:t>
            </a:r>
            <a:r>
              <a:rPr lang="he-IL" sz="2400" dirty="0">
                <a:solidFill>
                  <a:srgbClr val="202124"/>
                </a:solidFill>
                <a:effectLst/>
                <a:ea typeface="Calibri" panose="020F0502020204030204" pitchFamily="34" charset="0"/>
                <a:cs typeface="Arial" panose="020B0604020202020204" pitchFamily="34" charset="0"/>
              </a:rPr>
              <a:t>, בן למשפחה זו, שמדביק כ- 60% מבני האדם. הנגיף מייצר מספר חלבונים (</a:t>
            </a:r>
            <a:r>
              <a:rPr lang="en-US" sz="2400" dirty="0">
                <a:solidFill>
                  <a:srgbClr val="202124"/>
                </a:solidFill>
                <a:effectLst/>
                <a:ea typeface="Calibri" panose="020F0502020204030204" pitchFamily="34" charset="0"/>
                <a:cs typeface="Arial" panose="020B0604020202020204" pitchFamily="34" charset="0"/>
              </a:rPr>
              <a:t>US2</a:t>
            </a:r>
            <a:r>
              <a:rPr lang="he-IL" sz="2400" dirty="0">
                <a:solidFill>
                  <a:srgbClr val="202124"/>
                </a:solidFill>
                <a:effectLst/>
                <a:ea typeface="Calibri" panose="020F0502020204030204" pitchFamily="34" charset="0"/>
                <a:cs typeface="Arial" panose="020B0604020202020204" pitchFamily="34" charset="0"/>
              </a:rPr>
              <a:t>, </a:t>
            </a:r>
            <a:r>
              <a:rPr lang="en-US" sz="2400" dirty="0">
                <a:solidFill>
                  <a:srgbClr val="202124"/>
                </a:solidFill>
                <a:effectLst/>
                <a:ea typeface="Calibri" panose="020F0502020204030204" pitchFamily="34" charset="0"/>
                <a:cs typeface="Arial" panose="020B0604020202020204" pitchFamily="34" charset="0"/>
              </a:rPr>
              <a:t>US3</a:t>
            </a:r>
            <a:r>
              <a:rPr lang="he-IL" sz="2400" dirty="0">
                <a:solidFill>
                  <a:srgbClr val="202124"/>
                </a:solidFill>
                <a:effectLst/>
                <a:ea typeface="Calibri" panose="020F0502020204030204" pitchFamily="34" charset="0"/>
                <a:cs typeface="Arial" panose="020B0604020202020204" pitchFamily="34" charset="0"/>
              </a:rPr>
              <a:t>, </a:t>
            </a:r>
            <a:r>
              <a:rPr lang="en-US" sz="2400" dirty="0">
                <a:solidFill>
                  <a:srgbClr val="202124"/>
                </a:solidFill>
                <a:effectLst/>
                <a:ea typeface="Calibri" panose="020F0502020204030204" pitchFamily="34" charset="0"/>
                <a:cs typeface="Arial" panose="020B0604020202020204" pitchFamily="34" charset="0"/>
              </a:rPr>
              <a:t>US6</a:t>
            </a:r>
            <a:r>
              <a:rPr lang="he-IL" sz="2400" dirty="0">
                <a:solidFill>
                  <a:srgbClr val="202124"/>
                </a:solidFill>
                <a:effectLst/>
                <a:ea typeface="Calibri" panose="020F0502020204030204" pitchFamily="34" charset="0"/>
                <a:cs typeface="Arial" panose="020B0604020202020204" pitchFamily="34" charset="0"/>
              </a:rPr>
              <a:t>, </a:t>
            </a:r>
            <a:r>
              <a:rPr lang="en-US" sz="2400" dirty="0">
                <a:solidFill>
                  <a:srgbClr val="202124"/>
                </a:solidFill>
                <a:effectLst/>
                <a:ea typeface="Calibri" panose="020F0502020204030204" pitchFamily="34" charset="0"/>
                <a:cs typeface="Arial" panose="020B0604020202020204" pitchFamily="34" charset="0"/>
              </a:rPr>
              <a:t>US11</a:t>
            </a:r>
            <a:r>
              <a:rPr lang="he-IL" sz="2400" dirty="0">
                <a:solidFill>
                  <a:srgbClr val="202124"/>
                </a:solidFill>
                <a:effectLst/>
                <a:ea typeface="Calibri" panose="020F0502020204030204" pitchFamily="34" charset="0"/>
                <a:cs typeface="Arial" panose="020B0604020202020204" pitchFamily="34" charset="0"/>
              </a:rPr>
              <a:t>, ו- </a:t>
            </a:r>
            <a:r>
              <a:rPr lang="en-US" sz="2400" dirty="0">
                <a:solidFill>
                  <a:srgbClr val="202124"/>
                </a:solidFill>
                <a:effectLst/>
                <a:ea typeface="Calibri" panose="020F0502020204030204" pitchFamily="34" charset="0"/>
                <a:cs typeface="Arial" panose="020B0604020202020204" pitchFamily="34" charset="0"/>
              </a:rPr>
              <a:t>US18</a:t>
            </a:r>
            <a:r>
              <a:rPr lang="he-IL" sz="2400" dirty="0">
                <a:solidFill>
                  <a:srgbClr val="202124"/>
                </a:solidFill>
                <a:effectLst/>
                <a:ea typeface="Calibri" panose="020F0502020204030204" pitchFamily="34" charset="0"/>
                <a:cs typeface="Arial" panose="020B0604020202020204" pitchFamily="34" charset="0"/>
              </a:rPr>
              <a:t>) שפוגמים בתהליך הכנת הפפטידים והצגתם על ידיו</a:t>
            </a:r>
            <a:r>
              <a:rPr lang="en-US" sz="2400" dirty="0">
                <a:solidFill>
                  <a:srgbClr val="202124"/>
                </a:solidFill>
                <a:effectLst/>
                <a:ea typeface="Calibri" panose="020F0502020204030204" pitchFamily="34" charset="0"/>
                <a:cs typeface="Arial" panose="020B0604020202020204" pitchFamily="34" charset="0"/>
              </a:rPr>
              <a:t> HLA class I </a:t>
            </a:r>
            <a:r>
              <a:rPr lang="he-IL" sz="2400" dirty="0">
                <a:solidFill>
                  <a:srgbClr val="202124"/>
                </a:solidFill>
                <a:effectLst/>
                <a:ea typeface="Calibri" panose="020F0502020204030204" pitchFamily="34" charset="0"/>
                <a:cs typeface="Arial" panose="020B0604020202020204" pitchFamily="34" charset="0"/>
              </a:rPr>
              <a:t>וכך מאפשרים לווירוס לחמוק ממערכת החיסון.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Afbeelding 8">
            <a:extLst>
              <a:ext uri="{FF2B5EF4-FFF2-40B4-BE49-F238E27FC236}">
                <a16:creationId xmlns:a16="http://schemas.microsoft.com/office/drawing/2014/main" id="{CF236FC0-A1C3-4359-AC55-16C087084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891277"/>
            <a:ext cx="5278582" cy="2851008"/>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18: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a:xfrm>
            <a:off x="838200" y="1430771"/>
            <a:ext cx="10515600" cy="4351338"/>
          </a:xfrm>
        </p:spPr>
        <p:txBody>
          <a:bodyPr/>
          <a:lstStyle/>
          <a:p>
            <a:pPr marL="0" indent="0" algn="r" rtl="1">
              <a:lnSpc>
                <a:spcPct val="107000"/>
              </a:lnSpc>
              <a:spcAft>
                <a:spcPts val="800"/>
              </a:spcAft>
              <a:buNone/>
            </a:pPr>
            <a:r>
              <a:rPr lang="he-IL" sz="2400" dirty="0">
                <a:solidFill>
                  <a:srgbClr val="202124"/>
                </a:solidFill>
                <a:effectLst/>
                <a:ea typeface="Calibri" panose="020F0502020204030204" pitchFamily="34" charset="0"/>
                <a:cs typeface="Arial" panose="020B0604020202020204" pitchFamily="34" charset="0"/>
              </a:rPr>
              <a:t>אם כך, האם ישנם אללים של </a:t>
            </a:r>
            <a:r>
              <a:rPr lang="en-US" sz="2400" dirty="0">
                <a:solidFill>
                  <a:srgbClr val="202124"/>
                </a:solidFill>
                <a:effectLst/>
                <a:ea typeface="Calibri" panose="020F0502020204030204" pitchFamily="34" charset="0"/>
                <a:cs typeface="Arial" panose="020B0604020202020204" pitchFamily="34" charset="0"/>
              </a:rPr>
              <a:t>HLA</a:t>
            </a:r>
            <a:r>
              <a:rPr lang="he-IL" sz="2400" dirty="0">
                <a:solidFill>
                  <a:srgbClr val="202124"/>
                </a:solidFill>
                <a:effectLst/>
                <a:ea typeface="Calibri" panose="020F0502020204030204" pitchFamily="34" charset="0"/>
                <a:cs typeface="Arial" panose="020B0604020202020204" pitchFamily="34" charset="0"/>
              </a:rPr>
              <a:t> המקנים עמידות יותר גבוהה כנגד הדבקה וויראלית מסוימת? אכן כן, ישנם אללים של </a:t>
            </a:r>
            <a:r>
              <a:rPr lang="en-US" sz="2400" dirty="0">
                <a:solidFill>
                  <a:srgbClr val="202124"/>
                </a:solidFill>
                <a:effectLst/>
                <a:ea typeface="Calibri" panose="020F0502020204030204" pitchFamily="34" charset="0"/>
                <a:cs typeface="Arial" panose="020B0604020202020204" pitchFamily="34" charset="0"/>
              </a:rPr>
              <a:t>HLA-B</a:t>
            </a:r>
            <a:r>
              <a:rPr lang="he-IL" sz="2400" dirty="0">
                <a:solidFill>
                  <a:srgbClr val="202124"/>
                </a:solidFill>
                <a:effectLst/>
                <a:ea typeface="Calibri" panose="020F0502020204030204" pitchFamily="34" charset="0"/>
                <a:cs typeface="Arial" panose="020B0604020202020204" pitchFamily="34" charset="0"/>
              </a:rPr>
              <a:t> המקנים עמידות כנגד </a:t>
            </a:r>
            <a:r>
              <a:rPr lang="en-US" sz="2400" dirty="0">
                <a:solidFill>
                  <a:srgbClr val="202124"/>
                </a:solidFill>
                <a:effectLst/>
                <a:ea typeface="Calibri" panose="020F0502020204030204" pitchFamily="34" charset="0"/>
                <a:cs typeface="Arial" panose="020B0604020202020204" pitchFamily="34" charset="0"/>
              </a:rPr>
              <a:t>HIV</a:t>
            </a:r>
            <a:r>
              <a:rPr lang="he-IL" sz="2400" dirty="0">
                <a:solidFill>
                  <a:srgbClr val="202124"/>
                </a:solidFill>
                <a:effectLst/>
                <a:ea typeface="Calibri" panose="020F0502020204030204" pitchFamily="34" charset="0"/>
                <a:cs typeface="Arial" panose="020B0604020202020204" pitchFamily="34" charset="0"/>
              </a:rPr>
              <a:t>, ישנם אחרים המקנים עמידות לווירוס הקורונה. סביר גם כן שבאוכלוסיית בני האדם נוצרה כבר סלקציה של אלו הנושאים אללים המקנים עמידות לווירוסים מסוימים. למשל כ- 40% מאוכלוסיית אירופה נושאת את האלל </a:t>
            </a:r>
            <a:r>
              <a:rPr lang="en-US" sz="2400" dirty="0">
                <a:solidFill>
                  <a:srgbClr val="202124"/>
                </a:solidFill>
                <a:effectLst/>
                <a:ea typeface="Calibri" panose="020F0502020204030204" pitchFamily="34" charset="0"/>
                <a:cs typeface="Arial" panose="020B0604020202020204" pitchFamily="34" charset="0"/>
              </a:rPr>
              <a:t>HLA-A2</a:t>
            </a:r>
            <a:r>
              <a:rPr lang="he-IL" sz="2400" dirty="0">
                <a:solidFill>
                  <a:srgbClr val="202124"/>
                </a:solidFill>
                <a:effectLst/>
                <a:ea typeface="Calibri" panose="020F0502020204030204" pitchFamily="34" charset="0"/>
                <a:cs typeface="Arial" panose="020B0604020202020204" pitchFamily="34" charset="0"/>
              </a:rPr>
              <a:t> שזו הרמה הגבוהה ביותר של הימצאות אלל מסוים באוכלוסייה גדולה שכזאת. סביר מאוד שאלל זה הקנה בעבר הרחוק עמידות כנגד ווירוס מסוים, שיתכן ואפילו אינו קיים יותר, ולכן נפיצות האלל הזה רבה באוכלוסייה.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8EB1434-7BB0-4F1F-921D-4A9A73A75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31858"/>
            <a:ext cx="3160424" cy="2726142"/>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normAutofit fontScale="90000"/>
          </a:bodyPr>
          <a:lstStyle/>
          <a:p>
            <a:pPr algn="r"/>
            <a:br>
              <a:rPr lang="nl-NL" sz="49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he-IL" sz="4900" dirty="0">
                <a:solidFill>
                  <a:schemeClr val="accent1"/>
                </a:solidFill>
                <a:effectLst/>
                <a:latin typeface="+mn-lt"/>
                <a:ea typeface="Calibri" panose="020F0502020204030204" pitchFamily="34" charset="0"/>
                <a:cs typeface="Arial" panose="020B0604020202020204" pitchFamily="34" charset="0"/>
              </a:rPr>
              <a:t>שקף 1:</a:t>
            </a:r>
            <a:br>
              <a:rPr lang="nl-NL" sz="1800" dirty="0">
                <a:effectLst/>
                <a:latin typeface="Calibri" panose="020F0502020204030204" pitchFamily="34" charset="0"/>
                <a:ea typeface="Calibri" panose="020F0502020204030204" pitchFamily="34" charset="0"/>
                <a:cs typeface="Arial" panose="020B0604020202020204" pitchFamily="34" charset="0"/>
              </a:rPr>
            </a:b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לפני 1900 שנה, שני רופאים אחים, קוסמס ודמנוס, ביצעו את השתלת הרקמות הראשונה, ככל שידוע, הם החליפו את רגלו הנגועה בגנגרנה של סוחר, עם רגל שהסירו מהעבד שלו. אומנם, גורלו של העבד אינו ידוע להיסטוריונים, אך סביר שהוא לא התנדב למסור את רגלו בשמחה. </a:t>
            </a:r>
            <a:endParaRPr lang="nl-NL" sz="2400" dirty="0">
              <a:effectLst/>
              <a:ea typeface="Calibri" panose="020F0502020204030204" pitchFamily="34" charset="0"/>
              <a:cs typeface="Arial" panose="020B0604020202020204" pitchFamily="34" charset="0"/>
            </a:endParaRPr>
          </a:p>
          <a:p>
            <a:pPr marL="0" indent="0">
              <a:buNone/>
            </a:pP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5BE5F652-2CF3-4B83-A2F6-5EFCF5B5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5" y="3202484"/>
            <a:ext cx="4626094" cy="3290391"/>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19: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a:xfrm>
            <a:off x="1350628" y="1825625"/>
            <a:ext cx="10003172" cy="4351338"/>
          </a:xfrm>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מנגד, האם ישנן גם תוצאות לא רצויות לקיומו של אלל מסוים באוכלוסייה. אכן כן, למשל </a:t>
            </a:r>
            <a:r>
              <a:rPr lang="en-US" sz="2400" dirty="0">
                <a:effectLst/>
                <a:ea typeface="Calibri" panose="020F0502020204030204" pitchFamily="34" charset="0"/>
                <a:cs typeface="Arial" panose="020B0604020202020204" pitchFamily="34" charset="0"/>
              </a:rPr>
              <a:t>HLA-B*27:05</a:t>
            </a:r>
            <a:r>
              <a:rPr lang="he-IL" sz="2400" dirty="0">
                <a:effectLst/>
                <a:ea typeface="Calibri" panose="020F0502020204030204" pitchFamily="34" charset="0"/>
                <a:cs typeface="Arial" panose="020B0604020202020204" pitchFamily="34" charset="0"/>
              </a:rPr>
              <a:t> נמצא אצל כ 90% מהחולים במחלה קשה הנקראת דלקת חוליות מקשחת שגורמת לדלקת כרונית הפוגעת בחוליות עמוד השדרה. לכן חושבים החוקרים שיתכן והמחלה נגרמת כתוצאה מתגובה חזקה מידי של תאי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כנגד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הזה. אפשר לסכם, שמערכת החיסון צריכה לפעול בטווח הצר שבין הגנה כנגד ווירוסים ופתוגנים אחרים, וזאת מבלי לפגוע ברקמות ובתאים הבריאים שלא לצורך.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17AA6F4-78B3-487D-A9B4-EF315BF76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64" y="4238114"/>
            <a:ext cx="3422073" cy="2619886"/>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20: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תגובה חיסונית כנגד תאים הנמצאים בגוף יכולה גם להועיל. למשל, בתאי סרטן ישנן מוטציות, ונוצרים חלבונים רבים שאינם נורמאליים, שאינם קיימים בתאים בריאים. כתוצאה מכך, נוצרים בתאים גם שברי חלבונים (פפטידים) שמוצגים על ידי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a:t>
            </a:r>
            <a:r>
              <a:rPr lang="he-IL" sz="2400" dirty="0">
                <a:ea typeface="Calibri" panose="020F0502020204030204" pitchFamily="34" charset="0"/>
                <a:cs typeface="Arial" panose="020B0604020202020204" pitchFamily="34" charset="0"/>
              </a:rPr>
              <a:t>וחלק מ</a:t>
            </a:r>
            <a:r>
              <a:rPr lang="he-IL" sz="2400" dirty="0">
                <a:effectLst/>
                <a:ea typeface="Calibri" panose="020F0502020204030204" pitchFamily="34" charset="0"/>
                <a:cs typeface="Arial" panose="020B0604020202020204" pitchFamily="34" charset="0"/>
              </a:rPr>
              <a:t>אלו שונים </a:t>
            </a:r>
            <a:r>
              <a:rPr lang="he-IL" sz="2400" dirty="0" err="1">
                <a:effectLst/>
                <a:ea typeface="Calibri" panose="020F0502020204030204" pitchFamily="34" charset="0"/>
                <a:cs typeface="Arial" panose="020B0604020202020204" pitchFamily="34" charset="0"/>
              </a:rPr>
              <a:t>מהפפטידים</a:t>
            </a:r>
            <a:r>
              <a:rPr lang="he-IL" sz="2400" dirty="0">
                <a:effectLst/>
                <a:ea typeface="Calibri" panose="020F0502020204030204" pitchFamily="34" charset="0"/>
                <a:cs typeface="Arial" panose="020B0604020202020204" pitchFamily="34" charset="0"/>
              </a:rPr>
              <a:t> שבתאים בריאים, ולכן יכולים לשמש לצורך פיתוח טיפול חיסוני (אימונותרפי) שמתבסס על הפעלת המערכת החיסון, המיועדת במקור להגנה נגד ווירוסים וחיידקים, וכך לתקוף באופן סלקטיבי את תאי הסרטן. </a:t>
            </a:r>
            <a:endParaRPr lang="nl-NL" sz="2400" dirty="0">
              <a:effectLst/>
              <a:ea typeface="Calibri" panose="020F0502020204030204" pitchFamily="34" charset="0"/>
              <a:cs typeface="Arial" panose="020B0604020202020204" pitchFamily="34" charset="0"/>
            </a:endParaRPr>
          </a:p>
          <a:p>
            <a:pPr marL="0" indent="0" algn="r" rtl="1">
              <a:buNone/>
            </a:pPr>
            <a:endParaRPr lang="nl-NL" dirty="0"/>
          </a:p>
        </p:txBody>
      </p:sp>
      <p:pic>
        <p:nvPicPr>
          <p:cNvPr id="4" name="Tijdelijke aanduiding voor inhoud 4">
            <a:extLst>
              <a:ext uri="{FF2B5EF4-FFF2-40B4-BE49-F238E27FC236}">
                <a16:creationId xmlns:a16="http://schemas.microsoft.com/office/drawing/2014/main" id="{7EA07441-B80D-4EE0-AA28-1B27087B4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56364"/>
            <a:ext cx="4740548" cy="2514600"/>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21: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a:xfrm>
            <a:off x="838200" y="1368425"/>
            <a:ext cx="10515600" cy="4351338"/>
          </a:xfrm>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ובכן, מה לגבי חלבוני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HLA-DR</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HLA-DQ</a:t>
            </a:r>
            <a:r>
              <a:rPr lang="he-IL" sz="2400" dirty="0">
                <a:effectLst/>
                <a:ea typeface="Calibri" panose="020F0502020204030204" pitchFamily="34" charset="0"/>
                <a:cs typeface="Arial" panose="020B0604020202020204" pitchFamily="34" charset="0"/>
              </a:rPr>
              <a:t>, ו- </a:t>
            </a:r>
            <a:r>
              <a:rPr lang="en-US" sz="2400" dirty="0">
                <a:effectLst/>
                <a:ea typeface="Calibri" panose="020F0502020204030204" pitchFamily="34" charset="0"/>
                <a:cs typeface="Arial" panose="020B0604020202020204" pitchFamily="34" charset="0"/>
              </a:rPr>
              <a:t>HLA-DP</a:t>
            </a:r>
            <a:r>
              <a:rPr lang="he-IL" sz="2400" dirty="0">
                <a:effectLst/>
                <a:ea typeface="Calibri" panose="020F0502020204030204" pitchFamily="34" charset="0"/>
                <a:cs typeface="Arial" panose="020B0604020202020204" pitchFamily="34" charset="0"/>
              </a:rPr>
              <a:t> ? מולקולות אלו מציגות גם פפטידים רבים שמקורם בחלבוני הפתוגנים המזוהים על ידי תאי העוזר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תאים אלו משחררים ציטוקינים משפעלים את תאי ה- </a:t>
            </a:r>
            <a:r>
              <a:rPr lang="en-US" sz="2400" dirty="0">
                <a:effectLst/>
                <a:ea typeface="Calibri" panose="020F0502020204030204" pitchFamily="34" charset="0"/>
                <a:cs typeface="Arial" panose="020B0604020202020204" pitchFamily="34" charset="0"/>
              </a:rPr>
              <a:t>B</a:t>
            </a:r>
            <a:r>
              <a:rPr lang="he-IL" sz="2400" dirty="0">
                <a:effectLst/>
                <a:ea typeface="Calibri" panose="020F0502020204030204" pitchFamily="34" charset="0"/>
                <a:cs typeface="Arial" panose="020B0604020202020204" pitchFamily="34" charset="0"/>
              </a:rPr>
              <a:t> לייצר נוגדנים בכמות גדולה, ובנוסף, מסייעים לתאי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הקטלנים להרוג את התאים המודבקים בווירוסים. </a:t>
            </a:r>
            <a:endParaRPr lang="nl-NL" sz="2400" dirty="0">
              <a:effectLst/>
              <a:ea typeface="Calibri" panose="020F0502020204030204" pitchFamily="34" charset="0"/>
              <a:cs typeface="Arial" panose="020B0604020202020204" pitchFamily="34" charset="0"/>
            </a:endParaRPr>
          </a:p>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חלבוני </a:t>
            </a:r>
            <a:r>
              <a:rPr lang="en-US" sz="2400" dirty="0">
                <a:effectLst/>
                <a:ea typeface="Calibri" panose="020F0502020204030204" pitchFamily="34" charset="0"/>
                <a:cs typeface="Arial" panose="020B0604020202020204" pitchFamily="34" charset="0"/>
              </a:rPr>
              <a:t>MHC class II </a:t>
            </a:r>
            <a:r>
              <a:rPr lang="he-IL" sz="2400" dirty="0">
                <a:effectLst/>
                <a:ea typeface="Calibri" panose="020F0502020204030204" pitchFamily="34" charset="0"/>
                <a:cs typeface="Arial" panose="020B0604020202020204" pitchFamily="34" charset="0"/>
              </a:rPr>
              <a:t> אומנם דומים במבנה שלהם במידה רבה לחלבוני </a:t>
            </a:r>
            <a:r>
              <a:rPr lang="en-US" sz="2400" dirty="0">
                <a:effectLst/>
                <a:ea typeface="Calibri" panose="020F0502020204030204" pitchFamily="34" charset="0"/>
                <a:cs typeface="Arial" panose="020B0604020202020204" pitchFamily="34" charset="0"/>
              </a:rPr>
              <a:t>MHC class I</a:t>
            </a:r>
            <a:r>
              <a:rPr lang="he-IL" sz="2400" dirty="0">
                <a:effectLst/>
                <a:ea typeface="Calibri" panose="020F0502020204030204" pitchFamily="34" charset="0"/>
                <a:cs typeface="Arial" panose="020B0604020202020204" pitchFamily="34" charset="0"/>
              </a:rPr>
              <a:t> אך מציגים פפטידים ארוכים יותר. אלו נוצרים על ידי פירוק החלבונים בעזרת אנזימים המצויים בליזוזום, ולא על ידי הפרוטיאזום כמו הפפטידים של </a:t>
            </a:r>
            <a:r>
              <a:rPr lang="en-US" sz="2400" dirty="0">
                <a:effectLst/>
                <a:ea typeface="Calibri" panose="020F0502020204030204" pitchFamily="34" charset="0"/>
                <a:cs typeface="Arial" panose="020B0604020202020204" pitchFamily="34" charset="0"/>
              </a:rPr>
              <a:t>MHC class I</a:t>
            </a:r>
            <a:r>
              <a:rPr lang="he-IL" sz="2400" dirty="0">
                <a:effectLst/>
                <a:ea typeface="Calibri" panose="020F0502020204030204" pitchFamily="34" charset="0"/>
                <a:cs typeface="Arial" panose="020B0604020202020204" pitchFamily="34" charset="0"/>
              </a:rPr>
              <a:t>. הליזוזומים הם אברונים תוך תאיים המסוגלים גם לקלוט חלבונים מחוץ לתאים ולפרקם בתוך התאים.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4A6040B-1830-423A-BE15-B6B826001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17" y="4946701"/>
            <a:ext cx="3542165" cy="1911299"/>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normAutofit/>
          </a:bodyPr>
          <a:lstStyle/>
          <a:p>
            <a:pPr algn="r" rtl="1">
              <a:lnSpc>
                <a:spcPct val="107000"/>
              </a:lnSpc>
              <a:spcAft>
                <a:spcPts val="800"/>
              </a:spcAft>
            </a:pPr>
            <a:r>
              <a:rPr lang="he-IL" dirty="0">
                <a:solidFill>
                  <a:schemeClr val="accent1"/>
                </a:solidFill>
                <a:effectLst/>
                <a:latin typeface="+mn-lt"/>
                <a:ea typeface="Calibri" panose="020F0502020204030204" pitchFamily="34" charset="0"/>
                <a:cs typeface="Arial" panose="020B0604020202020204" pitchFamily="34" charset="0"/>
              </a:rPr>
              <a:t>שקף 22: </a:t>
            </a:r>
            <a:endParaRPr lang="nl-NL"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a:xfrm>
            <a:off x="838200" y="1337252"/>
            <a:ext cx="10515600" cy="4667250"/>
          </a:xfrm>
        </p:spPr>
        <p:txBody>
          <a:bodyPr>
            <a:normAutofit fontScale="92500"/>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כיצד מציגים חלבוני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פפטידים של הפתוגנים? החלבונים של </a:t>
            </a:r>
            <a:r>
              <a:rPr lang="en-US" sz="2400" dirty="0">
                <a:ea typeface="Calibri" panose="020F0502020204030204" pitchFamily="34" charset="0"/>
                <a:cs typeface="Arial" panose="020B0604020202020204" pitchFamily="34" charset="0"/>
              </a:rPr>
              <a:t>MHC class II</a:t>
            </a:r>
            <a:r>
              <a:rPr lang="he-IL" sz="2400" dirty="0">
                <a:ea typeface="Calibri" panose="020F0502020204030204" pitchFamily="34" charset="0"/>
              </a:rPr>
              <a:t> נוצרים </a:t>
            </a:r>
            <a:r>
              <a:rPr lang="he-IL" sz="2400" dirty="0">
                <a:effectLst/>
                <a:ea typeface="Calibri" panose="020F0502020204030204" pitchFamily="34" charset="0"/>
                <a:cs typeface="Arial" panose="020B0604020202020204" pitchFamily="34" charset="0"/>
              </a:rPr>
              <a:t>ברשתית האנדופלזמטית (</a:t>
            </a:r>
            <a:r>
              <a:rPr lang="en-US" sz="2400" dirty="0">
                <a:effectLst/>
                <a:ea typeface="Calibri" panose="020F0502020204030204" pitchFamily="34" charset="0"/>
                <a:cs typeface="Arial" panose="020B0604020202020204" pitchFamily="34" charset="0"/>
              </a:rPr>
              <a:t>ER</a:t>
            </a:r>
            <a:r>
              <a:rPr lang="he-IL" sz="2400" dirty="0">
                <a:effectLst/>
                <a:ea typeface="Calibri" panose="020F0502020204030204" pitchFamily="34" charset="0"/>
                <a:cs typeface="Arial" panose="020B0604020202020204" pitchFamily="34" charset="0"/>
              </a:rPr>
              <a:t>) כמו רוב החלבונים הממברנאלים והליזוזומאלים, ב- </a:t>
            </a:r>
            <a:r>
              <a:rPr lang="en-US" sz="2400" dirty="0">
                <a:effectLst/>
                <a:ea typeface="Calibri" panose="020F0502020204030204" pitchFamily="34" charset="0"/>
                <a:cs typeface="Arial" panose="020B0604020202020204" pitchFamily="34" charset="0"/>
              </a:rPr>
              <a:t>ER</a:t>
            </a:r>
            <a:r>
              <a:rPr lang="he-IL" sz="2400" dirty="0">
                <a:effectLst/>
                <a:ea typeface="Calibri" panose="020F0502020204030204" pitchFamily="34" charset="0"/>
                <a:cs typeface="Arial" panose="020B0604020202020204" pitchFamily="34" charset="0"/>
              </a:rPr>
              <a:t> חלבונים אלו נקשרים לחלבון הנקרא </a:t>
            </a:r>
            <a:r>
              <a:rPr lang="en-US" sz="2400" dirty="0">
                <a:effectLst/>
                <a:ea typeface="Calibri" panose="020F0502020204030204" pitchFamily="34" charset="0"/>
                <a:cs typeface="Arial" panose="020B0604020202020204" pitchFamily="34" charset="0"/>
              </a:rPr>
              <a:t>invariant chain</a:t>
            </a:r>
            <a:r>
              <a:rPr lang="he-IL" sz="2400" dirty="0">
                <a:effectLst/>
                <a:ea typeface="Calibri" panose="020F0502020204030204" pitchFamily="34" charset="0"/>
                <a:cs typeface="Arial" panose="020B0604020202020204" pitchFamily="34" charset="0"/>
              </a:rPr>
              <a:t> שנקשר לחלבון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בשקע על פניו המיועד לקשירת הפפטידים, וכך מונע את קישרת פפטידים בשלב הזה, חלבון זה גם מוביל את החלבון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לליזוזום. בליזוזום, שרשרת זו מסולקת, מה שמאפשר לחלבון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לקשור פפטידים שנוצרו מפירוק חלבוני הפתוגן שפורקו בליזוזום. מי שמסיע לתהליך העמסת הפפטידים בליזוזום הוא חלבון אחר במשפחה הנקרא </a:t>
            </a:r>
            <a:r>
              <a:rPr lang="en-US" sz="2400" dirty="0">
                <a:effectLst/>
                <a:ea typeface="Calibri" panose="020F0502020204030204" pitchFamily="34" charset="0"/>
                <a:cs typeface="Arial" panose="020B0604020202020204" pitchFamily="34" charset="0"/>
              </a:rPr>
              <a:t>HLA-DM</a:t>
            </a:r>
            <a:r>
              <a:rPr lang="he-IL" sz="2400" dirty="0">
                <a:effectLst/>
                <a:ea typeface="Calibri" panose="020F0502020204030204" pitchFamily="34" charset="0"/>
                <a:cs typeface="Arial" panose="020B0604020202020204" pitchFamily="34" charset="0"/>
              </a:rPr>
              <a:t> הדומה ל </a:t>
            </a:r>
            <a:r>
              <a:rPr lang="en-US" sz="2400" dirty="0">
                <a:effectLst/>
                <a:ea typeface="Calibri" panose="020F0502020204030204" pitchFamily="34" charset="0"/>
                <a:cs typeface="Arial" panose="020B0604020202020204" pitchFamily="34" charset="0"/>
              </a:rPr>
              <a:t>HLA class II</a:t>
            </a:r>
            <a:r>
              <a:rPr lang="he-IL" sz="2400" dirty="0">
                <a:effectLst/>
                <a:ea typeface="Calibri" panose="020F0502020204030204" pitchFamily="34" charset="0"/>
                <a:cs typeface="Arial" panose="020B0604020202020204" pitchFamily="34" charset="0"/>
              </a:rPr>
              <a:t>. לעיתים משתתף בתהליך גם </a:t>
            </a:r>
            <a:r>
              <a:rPr lang="en-US" sz="2400" dirty="0">
                <a:effectLst/>
                <a:ea typeface="Calibri" panose="020F0502020204030204" pitchFamily="34" charset="0"/>
                <a:cs typeface="Arial" panose="020B0604020202020204" pitchFamily="34" charset="0"/>
              </a:rPr>
              <a:t>HLA-DO</a:t>
            </a:r>
            <a:r>
              <a:rPr lang="he-IL" sz="2400" dirty="0">
                <a:effectLst/>
                <a:ea typeface="Calibri" panose="020F0502020204030204" pitchFamily="34" charset="0"/>
                <a:cs typeface="Arial" panose="020B0604020202020204" pitchFamily="34" charset="0"/>
              </a:rPr>
              <a:t> שגם הוא משתייך למשפחת חלבוני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מסתבר שהאבולוציה היא כנראה עצלה, וכאשר ישנה מערכת תאית הפועלת מספיק טוב, החלבונים האלו מועתקים ומשמשים למטרות דומות תוך שינויים קטנים. התוצאה הסופית של כל התהליך המורכב הזה הוא הצגה של פפטידים שמקורם בפתוגנים, על ידי תאי מערכת החיסון, לתאי העוזר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שמסיעים להפעלת התגובה החיסונית הנחוצה.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33EF74AA-21D5-44BA-B677-E21F230EB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94" y="5309751"/>
            <a:ext cx="1937380" cy="1548249"/>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p:txBody>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23:</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התהליך הזה, של זיהוי פתוגנים על ידי מערכת החיסון, הוא תהליך איטי ומסורבל. בפעם הראשונה שבה אנו נתקלים בפתוגנן, כמו ווירוס למשל, לוקח זמן די רב ליצור את התגובה החיסונית הנחוצה ולהתגבר על המחלה. במידה וזה לוקח זמן רב מידי, יתכן שהמחלה תהיה אפילו קשה, ועלולה לגרום למוות כתוצאה מקצב התרבות גבוה מדי של הווירוסים. חיסון מונע יכול לצמצם מאוד את חומרת המחלה ולמנוע מוות במקרים קיצוניים, וזה על ידי הכנתה מראש של התגובה החיסונית כנגד הפתוגן, שמקטינה מאוד את חומרת המחלה ולעיתים אפילו מונעת הדבקה לחלוטין.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30F5330-66DB-4200-B7A8-EF9AB32BC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09" y="4192254"/>
            <a:ext cx="4856449" cy="2551964"/>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24: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a:xfrm>
            <a:off x="838200" y="1441162"/>
            <a:ext cx="10515600" cy="4351338"/>
          </a:xfrm>
        </p:spPr>
        <p:txBody>
          <a:bodyPr>
            <a:normAutofit lnSpcReduction="10000"/>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מסתבר לכן שמולקולות </a:t>
            </a:r>
            <a:r>
              <a:rPr lang="en-US" sz="2400" dirty="0">
                <a:effectLst/>
                <a:ea typeface="Calibri" panose="020F0502020204030204" pitchFamily="34" charset="0"/>
                <a:cs typeface="Arial" panose="020B0604020202020204" pitchFamily="34" charset="0"/>
              </a:rPr>
              <a:t>MHC</a:t>
            </a:r>
            <a:r>
              <a:rPr lang="he-IL" sz="2400" dirty="0">
                <a:effectLst/>
                <a:ea typeface="Calibri" panose="020F0502020204030204" pitchFamily="34" charset="0"/>
                <a:cs typeface="Arial" panose="020B0604020202020204" pitchFamily="34" charset="0"/>
              </a:rPr>
              <a:t> הן חיוניות לתגובה החיסונית. כל החיסונים מסתמכים על התגובה של </a:t>
            </a:r>
            <a:r>
              <a:rPr lang="en-US" sz="2400" dirty="0">
                <a:effectLst/>
                <a:ea typeface="Calibri" panose="020F0502020204030204" pitchFamily="34" charset="0"/>
                <a:cs typeface="Arial" panose="020B0604020202020204" pitchFamily="34" charset="0"/>
              </a:rPr>
              <a:t>MHC class II</a:t>
            </a:r>
            <a:r>
              <a:rPr lang="he-IL" sz="2400" dirty="0">
                <a:effectLst/>
                <a:ea typeface="Calibri" panose="020F0502020204030204" pitchFamily="34" charset="0"/>
                <a:cs typeface="Arial" panose="020B0604020202020204" pitchFamily="34" charset="0"/>
              </a:rPr>
              <a:t> כדי להפעיל את תאי העוזר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הנחוצים כדי לעורר יצירת נוגדנים המוכוונים כנגד חלבוני המטרה, ומאפשרים השגת תגובה חיסונית. חיסונים, כמו אלו המבוססים על ווירוס האדנו או על מולקולות </a:t>
            </a:r>
            <a:r>
              <a:rPr lang="en-US" sz="2400" dirty="0">
                <a:effectLst/>
                <a:ea typeface="Calibri" panose="020F0502020204030204" pitchFamily="34" charset="0"/>
                <a:cs typeface="Arial" panose="020B0604020202020204" pitchFamily="34" charset="0"/>
              </a:rPr>
              <a:t>RNA</a:t>
            </a:r>
            <a:r>
              <a:rPr lang="he-IL" sz="2400" dirty="0">
                <a:effectLst/>
                <a:ea typeface="Calibri" panose="020F0502020204030204" pitchFamily="34" charset="0"/>
                <a:cs typeface="Arial" panose="020B0604020202020204" pitchFamily="34" charset="0"/>
              </a:rPr>
              <a:t> שליח, משתמשים גם ביצור של חלבוני פתוגן בתוך התאים, וכך מפעילים גם את תהליך הצגת האנטיגנים על </a:t>
            </a:r>
            <a:r>
              <a:rPr lang="en-US" sz="2400" dirty="0">
                <a:effectLst/>
                <a:ea typeface="Calibri" panose="020F0502020204030204" pitchFamily="34" charset="0"/>
                <a:cs typeface="Arial" panose="020B0604020202020204" pitchFamily="34" charset="0"/>
              </a:rPr>
              <a:t>MHC class I</a:t>
            </a:r>
            <a:r>
              <a:rPr lang="he-IL" sz="2400" dirty="0">
                <a:effectLst/>
                <a:ea typeface="Calibri" panose="020F0502020204030204" pitchFamily="34" charset="0"/>
                <a:cs typeface="Arial" panose="020B0604020202020204" pitchFamily="34" charset="0"/>
              </a:rPr>
              <a:t> . בדרך זו הם גורמים להפעלת תאי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קטלנים שהורגים את התאים המודבקים ומונעים המשך התרבות הווירוסים. התרבות ויצירת מאגר של תאי זיכרון </a:t>
            </a:r>
            <a:r>
              <a:rPr lang="en-US" sz="2400" dirty="0">
                <a:effectLst/>
                <a:ea typeface="Calibri" panose="020F0502020204030204" pitchFamily="34" charset="0"/>
                <a:cs typeface="Arial" panose="020B0604020202020204" pitchFamily="34" charset="0"/>
              </a:rPr>
              <a:t>T</a:t>
            </a:r>
            <a:r>
              <a:rPr lang="he-IL" sz="2400" dirty="0">
                <a:effectLst/>
                <a:ea typeface="Calibri" panose="020F0502020204030204" pitchFamily="34" charset="0"/>
                <a:cs typeface="Arial" panose="020B0604020202020204" pitchFamily="34" charset="0"/>
              </a:rPr>
              <a:t> ותאי </a:t>
            </a:r>
            <a:r>
              <a:rPr lang="en-US" sz="2400" dirty="0">
                <a:effectLst/>
                <a:ea typeface="Calibri" panose="020F0502020204030204" pitchFamily="34" charset="0"/>
                <a:cs typeface="Arial" panose="020B0604020202020204" pitchFamily="34" charset="0"/>
              </a:rPr>
              <a:t>B</a:t>
            </a:r>
            <a:r>
              <a:rPr lang="he-IL" sz="2400" dirty="0">
                <a:effectLst/>
                <a:ea typeface="Calibri" panose="020F0502020204030204" pitchFamily="34" charset="0"/>
                <a:cs typeface="Arial" panose="020B0604020202020204" pitchFamily="34" charset="0"/>
              </a:rPr>
              <a:t> שנשמרים לאורך שנים בגוף, מקנה לרוב למחוסן עמידות בפני הדבקה חוזרת באותו פתוגן, עמידות שיכולה להישמר למשך שנים רבות, ואפילו לכל החיים. חיסונים הצילו עד כה את חייהם של יותר אנשים מאשר כל הטיפולים הרפואיים ביחד. אנא, הפיצו את המסר הזה, ובנוסף, אל תפיצו מחלות. התחסנו, ושמרו על חייכם.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4219BB7-B68E-48BE-A959-D4EB8A20B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709" y="5063550"/>
            <a:ext cx="2437164" cy="1794449"/>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לסיכום </a:t>
            </a:r>
            <a:r>
              <a:rPr lang="en-US" sz="4400" dirty="0">
                <a:solidFill>
                  <a:schemeClr val="accent1"/>
                </a:solidFill>
                <a:effectLst/>
                <a:latin typeface="+mn-lt"/>
                <a:ea typeface="Calibri" panose="020F0502020204030204" pitchFamily="34" charset="0"/>
                <a:cs typeface="Arial" panose="020B0604020202020204" pitchFamily="34" charset="0"/>
              </a:rPr>
              <a:t>epilogue</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מולקולות ה </a:t>
            </a:r>
            <a:r>
              <a:rPr lang="en-US" sz="2400" dirty="0">
                <a:effectLst/>
                <a:ea typeface="Calibri" panose="020F0502020204030204" pitchFamily="34" charset="0"/>
                <a:cs typeface="Arial" panose="020B0604020202020204" pitchFamily="34" charset="0"/>
              </a:rPr>
              <a:t>MHC</a:t>
            </a:r>
            <a:r>
              <a:rPr lang="he-IL" sz="2400" dirty="0">
                <a:effectLst/>
                <a:ea typeface="Calibri" panose="020F0502020204030204" pitchFamily="34" charset="0"/>
                <a:cs typeface="Arial" panose="020B0604020202020204" pitchFamily="34" charset="0"/>
              </a:rPr>
              <a:t> מגינות מפני מחלות זיהומיות, מווסתות את התגובה החיסונית, וכיום אפילו מסייעות לרפא סרטן. תרומתם מועילה יותר מהנזק היכול להיגרם על ידי תגובה אוטואימונית והדחיה של הרקמות המושתלות. בזכות מולקולות אלו אנו שורדים בעולם מלא בפתוגנים, ואפילו זוכים לקרוא את הספר המצויר הזה. אם ברצונכם בהעשרה נוספת, קראו בבקשה את המאמרים הרשומים מטה</a:t>
            </a:r>
            <a:r>
              <a:rPr lang="he-IL" sz="2400">
                <a:effectLst/>
                <a:ea typeface="Calibri" panose="020F0502020204030204" pitchFamily="34" charset="0"/>
                <a:cs typeface="Arial" panose="020B0604020202020204" pitchFamily="34" charset="0"/>
              </a:rPr>
              <a:t>. </a:t>
            </a:r>
            <a:endParaRPr lang="nl-NL"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שקף 2:</a:t>
            </a:r>
            <a:endParaRPr lang="nl-NL" sz="44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lgn="r" rtl="1">
              <a:lnSpc>
                <a:spcPct val="107000"/>
              </a:lnSpc>
              <a:spcAft>
                <a:spcPts val="800"/>
              </a:spcAft>
              <a:buNone/>
            </a:pPr>
            <a:r>
              <a:rPr lang="he-IL" sz="2400" dirty="0"/>
              <a:t>בזכות השתלת הרקמות "הפלאית" הזו הם הוכרזו כקדושים המברכים את משתילי הרקמות, וזה למרות שהם הוצאו להורג בגלל השתייכותם לנצרות. חטא זה תוקן, כנראה, רק כאשר הגיעו לגן העדן. </a:t>
            </a:r>
            <a:endParaRPr lang="nl-NL" sz="2400" dirty="0"/>
          </a:p>
        </p:txBody>
      </p:sp>
      <p:pic>
        <p:nvPicPr>
          <p:cNvPr id="4" name="Picture 3">
            <a:extLst>
              <a:ext uri="{FF2B5EF4-FFF2-40B4-BE49-F238E27FC236}">
                <a16:creationId xmlns:a16="http://schemas.microsoft.com/office/drawing/2014/main" id="{F683B99F-7D0E-4EE1-BBFE-ACB3658BD33A}"/>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3:</a:t>
            </a:r>
            <a:r>
              <a:rPr lang="he-IL" sz="4400" dirty="0">
                <a:effectLst/>
                <a:latin typeface="Calibri" panose="020F0502020204030204" pitchFamily="34" charset="0"/>
                <a:ea typeface="Calibri" panose="020F0502020204030204" pitchFamily="34" charset="0"/>
                <a:cs typeface="Arial" panose="020B0604020202020204" pitchFamily="34" charset="0"/>
              </a:rPr>
              <a:t> </a:t>
            </a:r>
            <a:endParaRPr lang="nl-NL" sz="4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lgn="r">
              <a:buNone/>
            </a:pPr>
            <a:r>
              <a:rPr lang="he-IL" sz="2400" dirty="0">
                <a:effectLst/>
                <a:ea typeface="Calibri" panose="020F0502020204030204" pitchFamily="34" charset="0"/>
                <a:cs typeface="Arial" panose="020B0604020202020204" pitchFamily="34" charset="0"/>
              </a:rPr>
              <a:t>אך מדוע השתלת רקמות כל כך מסובכת? מה הם הלחצים האבולוציוניים המקשים עליה? אפילו דארווין וודאי תהה.. אבל, לצערו הוא לא הכיר משפחה </a:t>
            </a:r>
            <a:r>
              <a:rPr lang="he-IL" sz="2400" dirty="0">
                <a:ea typeface="Calibri" panose="020F0502020204030204" pitchFamily="34" charset="0"/>
              </a:rPr>
              <a:t>חלבונים חשובה </a:t>
            </a:r>
            <a:r>
              <a:rPr lang="he-IL" sz="2400" dirty="0">
                <a:effectLst/>
                <a:ea typeface="Calibri" panose="020F0502020204030204" pitchFamily="34" charset="0"/>
                <a:cs typeface="Arial" panose="020B0604020202020204" pitchFamily="34" charset="0"/>
              </a:rPr>
              <a:t>המבוטאים ברוב תאיהם של החולייתנים. </a:t>
            </a:r>
            <a:endParaRPr lang="nl-NL" sz="2400" dirty="0">
              <a:effectLst/>
              <a:ea typeface="Calibri" panose="020F0502020204030204" pitchFamily="34" charset="0"/>
              <a:cs typeface="Arial" panose="020B0604020202020204" pitchFamily="34" charset="0"/>
            </a:endParaRPr>
          </a:p>
          <a:p>
            <a:pPr marL="0" indent="0" algn="r">
              <a:buNone/>
            </a:pPr>
            <a:endParaRPr lang="nl-NL" dirty="0"/>
          </a:p>
        </p:txBody>
      </p:sp>
      <p:pic>
        <p:nvPicPr>
          <p:cNvPr id="4" name="Tijdelijke aanduiding voor inhoud 4">
            <a:extLst>
              <a:ext uri="{FF2B5EF4-FFF2-40B4-BE49-F238E27FC236}">
                <a16:creationId xmlns:a16="http://schemas.microsoft.com/office/drawing/2014/main" id="{5DD91845-09EC-4816-BC70-69CD71C40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4: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p:txBody>
          <a:bodyPr>
            <a:normAutofit/>
          </a:bodyPr>
          <a:lstStyle/>
          <a:p>
            <a:pPr marL="0" indent="0" algn="r">
              <a:lnSpc>
                <a:spcPct val="100000"/>
              </a:lnSpc>
              <a:buNone/>
            </a:pPr>
            <a:r>
              <a:rPr lang="he-IL" sz="2400" dirty="0">
                <a:effectLst/>
                <a:latin typeface="Calibri" panose="020F0502020204030204" pitchFamily="34" charset="0"/>
                <a:ea typeface="Calibri" panose="020F0502020204030204" pitchFamily="34" charset="0"/>
              </a:rPr>
              <a:t>הבה ונתחיל בתיאור מה שידוע לנו כעת על שתי משפחות חלבונים אלו בגופנו: חלבונים אלו הם הפולימורפיים ביותר מבין כל חלבוני גופנו (כלומר, כל אחד מהחלבונים שונה במידה ניכרת בין אנשים שונים). זאת בשונה ביחס לשאר סוגי החלבונים בגופנו, אשר כמעט זהים בין אנשים שונים. חלבונים אלו נקראים "קומפלקס התאמת הרקמות" ובלועזית .</a:t>
            </a:r>
            <a:r>
              <a:rPr lang="en-US" sz="2400" dirty="0">
                <a:effectLst/>
                <a:latin typeface="Calibri" panose="020F0502020204030204" pitchFamily="34" charset="0"/>
                <a:ea typeface="Calibri" panose="020F0502020204030204" pitchFamily="34" charset="0"/>
              </a:rPr>
              <a:t>MHC class I</a:t>
            </a:r>
            <a:r>
              <a:rPr lang="he-IL" sz="2400" dirty="0">
                <a:effectLst/>
                <a:latin typeface="Calibri" panose="020F0502020204030204" pitchFamily="34" charset="0"/>
                <a:ea typeface="Calibri" panose="020F0502020204030204" pitchFamily="34" charset="0"/>
              </a:rPr>
              <a:t> ו- </a:t>
            </a:r>
            <a:r>
              <a:rPr lang="en-US" sz="2400" dirty="0">
                <a:effectLst/>
                <a:latin typeface="Calibri" panose="020F0502020204030204" pitchFamily="34" charset="0"/>
                <a:ea typeface="Calibri" panose="020F0502020204030204" pitchFamily="34" charset="0"/>
              </a:rPr>
              <a:t>MHC class II</a:t>
            </a:r>
            <a:r>
              <a:rPr lang="he-IL" sz="2400" dirty="0">
                <a:effectLst/>
                <a:latin typeface="Calibri" panose="020F0502020204030204" pitchFamily="34" charset="0"/>
                <a:ea typeface="Calibri" panose="020F0502020204030204" pitchFamily="34" charset="0"/>
              </a:rPr>
              <a:t>, שבנוסף נקראים בבני אדם </a:t>
            </a:r>
            <a:r>
              <a:rPr lang="en-US" sz="2400" dirty="0">
                <a:effectLst/>
                <a:latin typeface="Calibri" panose="020F0502020204030204" pitchFamily="34" charset="0"/>
                <a:ea typeface="Calibri" panose="020F0502020204030204" pitchFamily="34" charset="0"/>
              </a:rPr>
              <a:t>HLA class I </a:t>
            </a:r>
            <a:endParaRPr lang="nl-NL" sz="2400" dirty="0"/>
          </a:p>
        </p:txBody>
      </p:sp>
      <p:pic>
        <p:nvPicPr>
          <p:cNvPr id="4" name="Tijdelijke aanduiding voor inhoud 4">
            <a:extLst>
              <a:ext uri="{FF2B5EF4-FFF2-40B4-BE49-F238E27FC236}">
                <a16:creationId xmlns:a16="http://schemas.microsoft.com/office/drawing/2014/main" id="{615C2B74-EE54-4410-9708-6B0ECC63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ש</a:t>
            </a:r>
            <a:r>
              <a:rPr lang="he-IL" sz="4400" dirty="0">
                <a:solidFill>
                  <a:schemeClr val="accent1"/>
                </a:solidFill>
                <a:effectLst/>
                <a:latin typeface="+mn-lt"/>
                <a:ea typeface="Calibri" panose="020F0502020204030204" pitchFamily="34" charset="0"/>
                <a:cs typeface="Arial" panose="020B0604020202020204" pitchFamily="34" charset="0"/>
              </a:rPr>
              <a:t>קף 5: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החשובים בין חלבוני התאמת הרקמות, בבני האדם, הם </a:t>
            </a:r>
            <a:r>
              <a:rPr lang="en-US" sz="2400" dirty="0">
                <a:effectLst/>
                <a:ea typeface="Calibri" panose="020F0502020204030204" pitchFamily="34" charset="0"/>
                <a:cs typeface="Arial" panose="020B0604020202020204" pitchFamily="34" charset="0"/>
              </a:rPr>
              <a:t>HLA-A</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HLA-B</a:t>
            </a:r>
            <a:r>
              <a:rPr lang="he-IL" sz="2400" dirty="0">
                <a:effectLst/>
                <a:ea typeface="Calibri" panose="020F0502020204030204" pitchFamily="34" charset="0"/>
                <a:cs typeface="Arial" panose="020B0604020202020204" pitchFamily="34" charset="0"/>
              </a:rPr>
              <a:t>,</a:t>
            </a:r>
            <a:r>
              <a:rPr lang="en-US" sz="2400" dirty="0">
                <a:effectLst/>
                <a:ea typeface="Calibri" panose="020F0502020204030204" pitchFamily="34" charset="0"/>
                <a:cs typeface="Arial" panose="020B0604020202020204" pitchFamily="34" charset="0"/>
              </a:rPr>
              <a:t>HLA-C </a:t>
            </a:r>
            <a:r>
              <a:rPr lang="he-IL" sz="2400" dirty="0">
                <a:effectLst/>
                <a:ea typeface="Calibri" panose="020F0502020204030204" pitchFamily="34" charset="0"/>
                <a:cs typeface="Arial" panose="020B0604020202020204" pitchFamily="34" charset="0"/>
              </a:rPr>
              <a:t> מבין חלבוני </a:t>
            </a:r>
            <a:r>
              <a:rPr lang="en-US" sz="2400" dirty="0">
                <a:effectLst/>
                <a:ea typeface="Calibri" panose="020F0502020204030204" pitchFamily="34" charset="0"/>
                <a:cs typeface="Arial" panose="020B0604020202020204" pitchFamily="34" charset="0"/>
              </a:rPr>
              <a:t>MHC class I</a:t>
            </a:r>
            <a:r>
              <a:rPr lang="he-IL" sz="2400" dirty="0">
                <a:effectLst/>
                <a:ea typeface="Calibri" panose="020F0502020204030204" pitchFamily="34" charset="0"/>
                <a:cs typeface="Arial" panose="020B0604020202020204" pitchFamily="34" charset="0"/>
              </a:rPr>
              <a:t>, וכמו כן, </a:t>
            </a:r>
            <a:r>
              <a:rPr lang="en-US" sz="2400" dirty="0">
                <a:effectLst/>
                <a:ea typeface="Calibri" panose="020F0502020204030204" pitchFamily="34" charset="0"/>
                <a:cs typeface="Arial" panose="020B0604020202020204" pitchFamily="34" charset="0"/>
              </a:rPr>
              <a:t>HLA-DR</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HLA-DQ</a:t>
            </a:r>
            <a:r>
              <a:rPr lang="he-IL" sz="2400" dirty="0">
                <a:effectLst/>
                <a:ea typeface="Calibri" panose="020F0502020204030204" pitchFamily="34" charset="0"/>
                <a:cs typeface="Arial" panose="020B0604020202020204" pitchFamily="34" charset="0"/>
              </a:rPr>
              <a:t>, ו-</a:t>
            </a:r>
            <a:r>
              <a:rPr lang="en-US" sz="2400" dirty="0">
                <a:effectLst/>
                <a:ea typeface="Calibri" panose="020F0502020204030204" pitchFamily="34" charset="0"/>
                <a:cs typeface="Arial" panose="020B0604020202020204" pitchFamily="34" charset="0"/>
              </a:rPr>
              <a:t>HLA-DP </a:t>
            </a:r>
            <a:r>
              <a:rPr lang="he-IL" sz="2400" dirty="0">
                <a:effectLst/>
                <a:ea typeface="Calibri" panose="020F0502020204030204" pitchFamily="34" charset="0"/>
                <a:cs typeface="Arial" panose="020B0604020202020204" pitchFamily="34" charset="0"/>
              </a:rPr>
              <a:t> מבין חלבוני </a:t>
            </a:r>
            <a:r>
              <a:rPr lang="en-US" sz="2400" dirty="0">
                <a:effectLst/>
                <a:ea typeface="Calibri" panose="020F0502020204030204" pitchFamily="34" charset="0"/>
                <a:cs typeface="Arial" panose="020B0604020202020204" pitchFamily="34" charset="0"/>
              </a:rPr>
              <a:t>MHC class II </a:t>
            </a:r>
            <a:r>
              <a:rPr lang="he-IL" sz="2400" dirty="0">
                <a:effectLst/>
                <a:ea typeface="Calibri" panose="020F0502020204030204" pitchFamily="34" charset="0"/>
                <a:cs typeface="Arial" panose="020B0604020202020204" pitchFamily="34" charset="0"/>
              </a:rPr>
              <a:t>. החלבונים </a:t>
            </a:r>
            <a:r>
              <a:rPr lang="en-US" sz="2400" dirty="0">
                <a:effectLst/>
                <a:ea typeface="Calibri" panose="020F0502020204030204" pitchFamily="34" charset="0"/>
                <a:cs typeface="Arial" panose="020B0604020202020204" pitchFamily="34" charset="0"/>
              </a:rPr>
              <a:t>HLA-A</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HLA-B</a:t>
            </a:r>
            <a:r>
              <a:rPr lang="he-IL" sz="2400" dirty="0">
                <a:effectLst/>
                <a:ea typeface="Calibri" panose="020F0502020204030204" pitchFamily="34" charset="0"/>
                <a:cs typeface="Arial" panose="020B0604020202020204" pitchFamily="34" charset="0"/>
              </a:rPr>
              <a:t>,</a:t>
            </a:r>
            <a:r>
              <a:rPr lang="en-US" sz="2400" dirty="0">
                <a:effectLst/>
                <a:ea typeface="Calibri" panose="020F0502020204030204" pitchFamily="34" charset="0"/>
                <a:cs typeface="Arial" panose="020B0604020202020204" pitchFamily="34" charset="0"/>
              </a:rPr>
              <a:t>HLA-C </a:t>
            </a:r>
            <a:r>
              <a:rPr lang="he-IL" sz="2400" dirty="0">
                <a:effectLst/>
                <a:ea typeface="Calibri" panose="020F0502020204030204" pitchFamily="34" charset="0"/>
                <a:cs typeface="Arial" panose="020B0604020202020204" pitchFamily="34" charset="0"/>
              </a:rPr>
              <a:t> מצויים כמעט בכל תאי הגוף השונים באדם, חוץ מאשר בתאי דם אדומים. לעומת זאת </a:t>
            </a:r>
            <a:r>
              <a:rPr lang="en-US" sz="2400" dirty="0">
                <a:effectLst/>
                <a:ea typeface="Calibri" panose="020F0502020204030204" pitchFamily="34" charset="0"/>
                <a:cs typeface="Arial" panose="020B0604020202020204" pitchFamily="34" charset="0"/>
              </a:rPr>
              <a:t>HLA-DR</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HLA-DQ</a:t>
            </a:r>
            <a:r>
              <a:rPr lang="he-IL" sz="2400" dirty="0">
                <a:effectLst/>
                <a:ea typeface="Calibri" panose="020F0502020204030204" pitchFamily="34" charset="0"/>
                <a:cs typeface="Arial" panose="020B0604020202020204" pitchFamily="34" charset="0"/>
              </a:rPr>
              <a:t>, ו- </a:t>
            </a:r>
            <a:r>
              <a:rPr lang="en-US" sz="2400" dirty="0">
                <a:effectLst/>
                <a:ea typeface="Calibri" panose="020F0502020204030204" pitchFamily="34" charset="0"/>
                <a:cs typeface="Arial" panose="020B0604020202020204" pitchFamily="34" charset="0"/>
              </a:rPr>
              <a:t>HLA-DP</a:t>
            </a:r>
            <a:r>
              <a:rPr lang="he-IL" sz="2400" dirty="0">
                <a:effectLst/>
                <a:ea typeface="Calibri" panose="020F0502020204030204" pitchFamily="34" charset="0"/>
                <a:cs typeface="Arial" panose="020B0604020202020204" pitchFamily="34" charset="0"/>
              </a:rPr>
              <a:t> נמצאים בעיקר בתאי מערכת החיסון.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0772C376-9EFD-4721-A56F-536FA97FD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6: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a:xfrm>
            <a:off x="838200" y="1326861"/>
            <a:ext cx="10515600" cy="4351338"/>
          </a:xfrm>
        </p:spPr>
        <p:txBody>
          <a:bodyPr>
            <a:normAutofit lnSpcReduction="10000"/>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חלבוני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הם כה פולימורפים ולכן זרים בין אדם לאדם, עד כי אצל נשים בהריון נוצרים נוגדנים כנגד חלבוני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של העובר כאשר הם שונים מאלו של האם. שכמובן מקודדים על ידי העותקים של הגנים שהעובר קיבל מאביו. נוגדנים אלו אפשרו קביעת אבהות של הילוד, וזה עוד לפני שאנליזה גנטית הפכה להיות זמינה. בנוסף, הסרומים האלו של נשים בהריון שימשו גם כדי לבצע התאמת רקמות לצורך השתלה ותרומת מוח עצם. במפגשים מדעיים ורפואיים הוחלפו סרומים כאלו בין מעבדות, והתגובות של הנוגדנים שלהם שימשו כדי לקרוא בשמות ולזהות את הגנים והחלבונים </a:t>
            </a:r>
            <a:r>
              <a:rPr lang="en-US" sz="2400" dirty="0">
                <a:effectLst/>
                <a:ea typeface="Calibri" panose="020F0502020204030204" pitchFamily="34" charset="0"/>
                <a:cs typeface="Arial" panose="020B0604020202020204" pitchFamily="34" charset="0"/>
              </a:rPr>
              <a:t>HLA-A</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HLA-B</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HLA-C</a:t>
            </a:r>
            <a:r>
              <a:rPr lang="he-IL" sz="2400" dirty="0">
                <a:effectLst/>
                <a:ea typeface="Calibri" panose="020F0502020204030204" pitchFamily="34" charset="0"/>
                <a:cs typeface="Arial" panose="020B0604020202020204" pitchFamily="34" charset="0"/>
              </a:rPr>
              <a:t> ובנוסף, לאפיין את התת-סוגים השונים שלהם. אלו קיבלו שמות ומספרים לפי סדר זיהוים, למשל </a:t>
            </a:r>
            <a:r>
              <a:rPr lang="en-US" sz="2400" dirty="0">
                <a:effectLst/>
                <a:ea typeface="Calibri" panose="020F0502020204030204" pitchFamily="34" charset="0"/>
                <a:cs typeface="Arial" panose="020B0604020202020204" pitchFamily="34" charset="0"/>
              </a:rPr>
              <a:t>HLA-A1</a:t>
            </a:r>
            <a:r>
              <a:rPr lang="he-IL" sz="2400" dirty="0">
                <a:effectLst/>
                <a:ea typeface="Calibri" panose="020F0502020204030204" pitchFamily="34" charset="0"/>
                <a:cs typeface="Arial" panose="020B0604020202020204" pitchFamily="34" charset="0"/>
              </a:rPr>
              <a:t>, ואחריו </a:t>
            </a:r>
            <a:r>
              <a:rPr lang="en-US" sz="2400" dirty="0">
                <a:effectLst/>
                <a:ea typeface="Calibri" panose="020F0502020204030204" pitchFamily="34" charset="0"/>
                <a:cs typeface="Arial" panose="020B0604020202020204" pitchFamily="34" charset="0"/>
              </a:rPr>
              <a:t>HLA-A2</a:t>
            </a:r>
            <a:r>
              <a:rPr lang="he-IL" sz="2400" dirty="0">
                <a:effectLst/>
                <a:ea typeface="Calibri" panose="020F0502020204030204" pitchFamily="34" charset="0"/>
                <a:cs typeface="Arial" panose="020B0604020202020204" pitchFamily="34" charset="0"/>
              </a:rPr>
              <a:t>, וכולי. כך גם זוהו וקיבלו שמות החלבונים </a:t>
            </a:r>
            <a:r>
              <a:rPr lang="en-US" sz="2400" dirty="0">
                <a:effectLst/>
                <a:ea typeface="Calibri" panose="020F0502020204030204" pitchFamily="34" charset="0"/>
                <a:cs typeface="Arial" panose="020B0604020202020204" pitchFamily="34" charset="0"/>
              </a:rPr>
              <a:t>HLA-DR</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HLA-DQ</a:t>
            </a:r>
            <a:r>
              <a:rPr lang="he-IL" sz="2400" dirty="0">
                <a:effectLst/>
                <a:ea typeface="Calibri" panose="020F0502020204030204" pitchFamily="34" charset="0"/>
                <a:cs typeface="Arial" panose="020B0604020202020204" pitchFamily="34" charset="0"/>
              </a:rPr>
              <a:t>, ו- </a:t>
            </a:r>
            <a:r>
              <a:rPr lang="en-US" sz="2400" dirty="0">
                <a:effectLst/>
                <a:ea typeface="Calibri" panose="020F0502020204030204" pitchFamily="34" charset="0"/>
                <a:cs typeface="Arial" panose="020B0604020202020204" pitchFamily="34" charset="0"/>
              </a:rPr>
              <a:t>HLA-DP</a:t>
            </a:r>
            <a:r>
              <a:rPr lang="he-IL" sz="2400" dirty="0">
                <a:effectLst/>
                <a:ea typeface="Calibri" panose="020F0502020204030204" pitchFamily="34" charset="0"/>
                <a:cs typeface="Arial" panose="020B0604020202020204" pitchFamily="34" charset="0"/>
              </a:rPr>
              <a:t>. למשל, לאדם מסוים יהיה </a:t>
            </a:r>
            <a:r>
              <a:rPr lang="en-US" sz="2400" dirty="0">
                <a:effectLst/>
                <a:ea typeface="Calibri" panose="020F0502020204030204" pitchFamily="34" charset="0"/>
                <a:cs typeface="Arial" panose="020B0604020202020204" pitchFamily="34" charset="0"/>
              </a:rPr>
              <a:t>HLA-A1</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-B8</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Cw7</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DR3</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DQ2</a:t>
            </a:r>
            <a:r>
              <a:rPr lang="he-IL" sz="2400" dirty="0">
                <a:effectLst/>
                <a:ea typeface="Calibri" panose="020F0502020204030204" pitchFamily="34" charset="0"/>
                <a:cs typeface="Arial" panose="020B0604020202020204" pitchFamily="34" charset="0"/>
              </a:rPr>
              <a:t>, ו- </a:t>
            </a:r>
            <a:r>
              <a:rPr lang="en-US" sz="2400" dirty="0">
                <a:effectLst/>
                <a:ea typeface="Calibri" panose="020F0502020204030204" pitchFamily="34" charset="0"/>
                <a:cs typeface="Arial" panose="020B0604020202020204" pitchFamily="34" charset="0"/>
              </a:rPr>
              <a:t>DPw4</a:t>
            </a:r>
            <a:r>
              <a:rPr lang="he-IL" sz="2400" dirty="0">
                <a:effectLst/>
                <a:ea typeface="Calibri" panose="020F0502020204030204" pitchFamily="34" charset="0"/>
                <a:cs typeface="Arial" panose="020B0604020202020204" pitchFamily="34" charset="0"/>
              </a:rPr>
              <a:t> שאותם קיבל מאמו, ובנוסף </a:t>
            </a:r>
            <a:r>
              <a:rPr lang="en-US" sz="2400" dirty="0">
                <a:effectLst/>
                <a:ea typeface="Calibri" panose="020F0502020204030204" pitchFamily="34" charset="0"/>
                <a:cs typeface="Arial" panose="020B0604020202020204" pitchFamily="34" charset="0"/>
              </a:rPr>
              <a:t>HLA-A2</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-B27</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-Cw1</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-DR4</a:t>
            </a:r>
            <a:r>
              <a:rPr lang="he-IL" sz="2400" dirty="0">
                <a:effectLst/>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-DQ3</a:t>
            </a:r>
            <a:r>
              <a:rPr lang="he-IL" sz="2400" dirty="0">
                <a:effectLst/>
                <a:ea typeface="Calibri" panose="020F0502020204030204" pitchFamily="34" charset="0"/>
                <a:cs typeface="Arial" panose="020B0604020202020204" pitchFamily="34" charset="0"/>
              </a:rPr>
              <a:t>, ו- </a:t>
            </a:r>
            <a:r>
              <a:rPr lang="en-US" sz="2400" dirty="0">
                <a:effectLst/>
                <a:ea typeface="Calibri" panose="020F0502020204030204" pitchFamily="34" charset="0"/>
                <a:cs typeface="Arial" panose="020B0604020202020204" pitchFamily="34" charset="0"/>
              </a:rPr>
              <a:t>-DPw4</a:t>
            </a:r>
            <a:r>
              <a:rPr lang="he-IL" sz="2400" dirty="0">
                <a:effectLst/>
                <a:ea typeface="Calibri" panose="020F0502020204030204" pitchFamily="34" charset="0"/>
                <a:cs typeface="Arial" panose="020B0604020202020204" pitchFamily="34" charset="0"/>
              </a:rPr>
              <a:t> שאותם קיבל בתורשה מאביו.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5C2D697-700A-49A4-89D2-E633D211E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49" y="5349070"/>
            <a:ext cx="2257597" cy="1508930"/>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7: </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כיום, קביעת התאמת הרקמות מתבצעת באופן סדיר על ידי ריצוף </a:t>
            </a:r>
            <a:r>
              <a:rPr lang="en-US" sz="2400" dirty="0">
                <a:effectLst/>
                <a:ea typeface="Calibri" panose="020F0502020204030204" pitchFamily="34" charset="0"/>
                <a:cs typeface="Arial" panose="020B0604020202020204" pitchFamily="34" charset="0"/>
              </a:rPr>
              <a:t>DNA</a:t>
            </a:r>
            <a:r>
              <a:rPr lang="he-IL" sz="2400" dirty="0">
                <a:effectLst/>
                <a:ea typeface="Calibri" panose="020F0502020204030204" pitchFamily="34" charset="0"/>
                <a:cs typeface="Arial" panose="020B0604020202020204" pitchFamily="34" charset="0"/>
              </a:rPr>
              <a:t>. קוריוז המעניין לציון, ישנן עדויות לכך שנשים יכולות לזהות גברים עם סוגי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השונים משלהן, ושתחושות אלו משפיעות על בחירת בני זוגן.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EBF788B4-593D-47AC-BA39-DA8DE86DA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normAutofit/>
          </a:bodyPr>
          <a:lstStyle/>
          <a:p>
            <a:pPr algn="r" rtl="1">
              <a:lnSpc>
                <a:spcPct val="107000"/>
              </a:lnSpc>
              <a:spcAft>
                <a:spcPts val="800"/>
              </a:spcAft>
            </a:pPr>
            <a:r>
              <a:rPr lang="he-IL" sz="4400" dirty="0">
                <a:solidFill>
                  <a:schemeClr val="accent1"/>
                </a:solidFill>
                <a:effectLst/>
                <a:latin typeface="+mn-lt"/>
                <a:ea typeface="Calibri" panose="020F0502020204030204" pitchFamily="34" charset="0"/>
                <a:cs typeface="Arial" panose="020B0604020202020204" pitchFamily="34" charset="0"/>
              </a:rPr>
              <a:t>שקף 8:</a:t>
            </a:r>
            <a:endParaRPr lang="nl-NL" sz="4400" dirty="0">
              <a:solidFill>
                <a:schemeClr val="accent1"/>
              </a:solidFill>
              <a:effectLst/>
              <a:latin typeface="+mn-lt"/>
              <a:ea typeface="Calibri" panose="020F050202020403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a:xfrm>
            <a:off x="1047924" y="1523621"/>
            <a:ext cx="10515600" cy="4351338"/>
          </a:xfrm>
        </p:spPr>
        <p:txBody>
          <a:bodyPr/>
          <a:lstStyle/>
          <a:p>
            <a:pPr marL="0" indent="0" algn="r" rtl="1">
              <a:lnSpc>
                <a:spcPct val="107000"/>
              </a:lnSpc>
              <a:spcAft>
                <a:spcPts val="800"/>
              </a:spcAft>
              <a:buNone/>
            </a:pPr>
            <a:r>
              <a:rPr lang="he-IL" sz="2400" dirty="0">
                <a:effectLst/>
                <a:ea typeface="Calibri" panose="020F0502020204030204" pitchFamily="34" charset="0"/>
                <a:cs typeface="Arial" panose="020B0604020202020204" pitchFamily="34" charset="0"/>
              </a:rPr>
              <a:t>למרות שהפולימורפיות הרבה מועילה ליצירת שונות באוכלוסיית בני האדם, היא מקשה מאוד על תרומת אברים ומוח עצם, מכוון שיש צורך להתאים ככל הניתן את ה- </a:t>
            </a:r>
            <a:r>
              <a:rPr lang="en-US" sz="2400" dirty="0">
                <a:effectLst/>
                <a:ea typeface="Calibri" panose="020F0502020204030204" pitchFamily="34" charset="0"/>
                <a:cs typeface="Arial" panose="020B0604020202020204" pitchFamily="34" charset="0"/>
              </a:rPr>
              <a:t>HLA</a:t>
            </a:r>
            <a:r>
              <a:rPr lang="he-IL" sz="2400" dirty="0">
                <a:effectLst/>
                <a:ea typeface="Calibri" panose="020F0502020204030204" pitchFamily="34" charset="0"/>
                <a:cs typeface="Arial" panose="020B0604020202020204" pitchFamily="34" charset="0"/>
              </a:rPr>
              <a:t> השונים של התורם והמושתל. ככל שהתאמה זו אינה מושלמת, גדל הסיכון לדחיית הרקמה המושתלת. </a:t>
            </a:r>
            <a:endParaRPr lang="nl-NL" sz="2400" dirty="0">
              <a:effectLst/>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98EE7555-5E77-4721-A256-A9639873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15" y="3326403"/>
            <a:ext cx="4362047" cy="3531597"/>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2570</Words>
  <Application>Microsoft Office PowerPoint</Application>
  <PresentationFormat>Widescreen</PresentationFormat>
  <Paragraphs>60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 שקף 1:   </vt:lpstr>
      <vt:lpstr>שקף 2:</vt:lpstr>
      <vt:lpstr>שקף 3: </vt:lpstr>
      <vt:lpstr>שקף 4: </vt:lpstr>
      <vt:lpstr>שקף 5: </vt:lpstr>
      <vt:lpstr>שקף 6: </vt:lpstr>
      <vt:lpstr>שקף 7: </vt:lpstr>
      <vt:lpstr>שקף 8:</vt:lpstr>
      <vt:lpstr>שקף 9: </vt:lpstr>
      <vt:lpstr>שקף 10: </vt:lpstr>
      <vt:lpstr>שקף 11: </vt:lpstr>
      <vt:lpstr>שקף 12: </vt:lpstr>
      <vt:lpstr>שקף 13</vt:lpstr>
      <vt:lpstr>שקף 14: </vt:lpstr>
      <vt:lpstr>שקף 15: </vt:lpstr>
      <vt:lpstr>שקף 16: </vt:lpstr>
      <vt:lpstr>שקף 17: </vt:lpstr>
      <vt:lpstr>שקף 18: </vt:lpstr>
      <vt:lpstr>שקף 19: </vt:lpstr>
      <vt:lpstr>שקף 20: </vt:lpstr>
      <vt:lpstr>שקף 21: </vt:lpstr>
      <vt:lpstr>שקף 22: </vt:lpstr>
      <vt:lpstr>שקף 23:</vt:lpstr>
      <vt:lpstr>שקף 24: </vt:lpstr>
      <vt:lpstr>לסיכום epilogue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39</cp:revision>
  <dcterms:created xsi:type="dcterms:W3CDTF">2022-06-25T11:50:20Z</dcterms:created>
  <dcterms:modified xsi:type="dcterms:W3CDTF">2022-07-29T06:15:44Z</dcterms:modified>
</cp:coreProperties>
</file>