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09" r:id="rId2"/>
    <p:sldId id="310" r:id="rId3"/>
    <p:sldId id="284" r:id="rId4"/>
    <p:sldId id="311" r:id="rId5"/>
    <p:sldId id="312" r:id="rId6"/>
    <p:sldId id="287" r:id="rId7"/>
    <p:sldId id="313" r:id="rId8"/>
    <p:sldId id="314" r:id="rId9"/>
    <p:sldId id="290" r:id="rId10"/>
    <p:sldId id="315" r:id="rId11"/>
    <p:sldId id="316" r:id="rId12"/>
    <p:sldId id="332" r:id="rId13"/>
    <p:sldId id="317" r:id="rId14"/>
    <p:sldId id="318" r:id="rId15"/>
    <p:sldId id="319" r:id="rId16"/>
    <p:sldId id="320" r:id="rId17"/>
    <p:sldId id="321" r:id="rId18"/>
    <p:sldId id="322" r:id="rId19"/>
    <p:sldId id="323" r:id="rId20"/>
    <p:sldId id="324" r:id="rId21"/>
    <p:sldId id="325" r:id="rId22"/>
    <p:sldId id="326" r:id="rId23"/>
    <p:sldId id="333" r:id="rId24"/>
    <p:sldId id="327" r:id="rId25"/>
    <p:sldId id="328" r:id="rId26"/>
    <p:sldId id="329" r:id="rId27"/>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93" autoAdjust="0"/>
    <p:restoredTop sz="94660"/>
  </p:normalViewPr>
  <p:slideViewPr>
    <p:cSldViewPr snapToGrid="0">
      <p:cViewPr varScale="1">
        <p:scale>
          <a:sx n="92" d="100"/>
          <a:sy n="92" d="100"/>
        </p:scale>
        <p:origin x="120" y="684"/>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8B46FF-8C0C-40E5-9CE8-292761CB9F4F}"/>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957213FE-A2CF-4709-8D5A-C7EAC33F5B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35692A82-FC9D-4423-B046-75BD8BDEAE22}"/>
              </a:ext>
            </a:extLst>
          </p:cNvPr>
          <p:cNvSpPr>
            <a:spLocks noGrp="1"/>
          </p:cNvSpPr>
          <p:nvPr>
            <p:ph type="dt" sz="half" idx="10"/>
          </p:nvPr>
        </p:nvSpPr>
        <p:spPr/>
        <p:txBody>
          <a:bodyPr/>
          <a:lstStyle/>
          <a:p>
            <a:fld id="{C4C58651-E4C3-4BFF-92A4-E925E9128C45}" type="datetimeFigureOut">
              <a:rPr lang="nl-NL" smtClean="0"/>
              <a:t>29-7-2022</a:t>
            </a:fld>
            <a:endParaRPr lang="nl-NL"/>
          </a:p>
        </p:txBody>
      </p:sp>
      <p:sp>
        <p:nvSpPr>
          <p:cNvPr id="5" name="Tijdelijke aanduiding voor voettekst 4">
            <a:extLst>
              <a:ext uri="{FF2B5EF4-FFF2-40B4-BE49-F238E27FC236}">
                <a16:creationId xmlns:a16="http://schemas.microsoft.com/office/drawing/2014/main" id="{DAD45DA3-F0DE-4DAA-A406-47340738B0D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FE715DE-6D3E-459B-83B0-3D64F96386F6}"/>
              </a:ext>
            </a:extLst>
          </p:cNvPr>
          <p:cNvSpPr>
            <a:spLocks noGrp="1"/>
          </p:cNvSpPr>
          <p:nvPr>
            <p:ph type="sldNum" sz="quarter" idx="12"/>
          </p:nvPr>
        </p:nvSpPr>
        <p:spPr/>
        <p:txBody>
          <a:bodyPr/>
          <a:lstStyle/>
          <a:p>
            <a:fld id="{C95E690B-131F-4487-8FCB-E2F38D41B183}" type="slidenum">
              <a:rPr lang="nl-NL" smtClean="0"/>
              <a:t>‹#›</a:t>
            </a:fld>
            <a:endParaRPr lang="nl-NL"/>
          </a:p>
        </p:txBody>
      </p:sp>
    </p:spTree>
    <p:extLst>
      <p:ext uri="{BB962C8B-B14F-4D97-AF65-F5344CB8AC3E}">
        <p14:creationId xmlns:p14="http://schemas.microsoft.com/office/powerpoint/2010/main" val="3669914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817101-0318-4210-A49A-FC3741A62777}"/>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E6A5DC7D-BE10-4EA4-A8DB-D06811A95D8B}"/>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0C20964-206A-45C6-A539-F3ED9F46BCF8}"/>
              </a:ext>
            </a:extLst>
          </p:cNvPr>
          <p:cNvSpPr>
            <a:spLocks noGrp="1"/>
          </p:cNvSpPr>
          <p:nvPr>
            <p:ph type="dt" sz="half" idx="10"/>
          </p:nvPr>
        </p:nvSpPr>
        <p:spPr/>
        <p:txBody>
          <a:bodyPr/>
          <a:lstStyle/>
          <a:p>
            <a:fld id="{C4C58651-E4C3-4BFF-92A4-E925E9128C45}" type="datetimeFigureOut">
              <a:rPr lang="nl-NL" smtClean="0"/>
              <a:t>29-7-2022</a:t>
            </a:fld>
            <a:endParaRPr lang="nl-NL"/>
          </a:p>
        </p:txBody>
      </p:sp>
      <p:sp>
        <p:nvSpPr>
          <p:cNvPr id="5" name="Tijdelijke aanduiding voor voettekst 4">
            <a:extLst>
              <a:ext uri="{FF2B5EF4-FFF2-40B4-BE49-F238E27FC236}">
                <a16:creationId xmlns:a16="http://schemas.microsoft.com/office/drawing/2014/main" id="{00354C4E-D31D-4673-9857-8F915A93101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1355DEE-CE8A-472C-ACD9-987F173F50F4}"/>
              </a:ext>
            </a:extLst>
          </p:cNvPr>
          <p:cNvSpPr>
            <a:spLocks noGrp="1"/>
          </p:cNvSpPr>
          <p:nvPr>
            <p:ph type="sldNum" sz="quarter" idx="12"/>
          </p:nvPr>
        </p:nvSpPr>
        <p:spPr/>
        <p:txBody>
          <a:bodyPr/>
          <a:lstStyle/>
          <a:p>
            <a:fld id="{C95E690B-131F-4487-8FCB-E2F38D41B183}" type="slidenum">
              <a:rPr lang="nl-NL" smtClean="0"/>
              <a:t>‹#›</a:t>
            </a:fld>
            <a:endParaRPr lang="nl-NL"/>
          </a:p>
        </p:txBody>
      </p:sp>
    </p:spTree>
    <p:extLst>
      <p:ext uri="{BB962C8B-B14F-4D97-AF65-F5344CB8AC3E}">
        <p14:creationId xmlns:p14="http://schemas.microsoft.com/office/powerpoint/2010/main" val="539876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11686EF3-9ED5-4429-9FB0-3D0CDA3B738A}"/>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E9835590-1931-4BDB-98B4-2D1F33BCF763}"/>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FC590CE-BE71-4A7B-B912-C89DC81608EB}"/>
              </a:ext>
            </a:extLst>
          </p:cNvPr>
          <p:cNvSpPr>
            <a:spLocks noGrp="1"/>
          </p:cNvSpPr>
          <p:nvPr>
            <p:ph type="dt" sz="half" idx="10"/>
          </p:nvPr>
        </p:nvSpPr>
        <p:spPr/>
        <p:txBody>
          <a:bodyPr/>
          <a:lstStyle/>
          <a:p>
            <a:fld id="{C4C58651-E4C3-4BFF-92A4-E925E9128C45}" type="datetimeFigureOut">
              <a:rPr lang="nl-NL" smtClean="0"/>
              <a:t>29-7-2022</a:t>
            </a:fld>
            <a:endParaRPr lang="nl-NL"/>
          </a:p>
        </p:txBody>
      </p:sp>
      <p:sp>
        <p:nvSpPr>
          <p:cNvPr id="5" name="Tijdelijke aanduiding voor voettekst 4">
            <a:extLst>
              <a:ext uri="{FF2B5EF4-FFF2-40B4-BE49-F238E27FC236}">
                <a16:creationId xmlns:a16="http://schemas.microsoft.com/office/drawing/2014/main" id="{1A7F7FA7-2DA0-4BDD-BA16-D96EDB4045D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B1CA9C7-9B9E-48A3-8146-F15B84F3C542}"/>
              </a:ext>
            </a:extLst>
          </p:cNvPr>
          <p:cNvSpPr>
            <a:spLocks noGrp="1"/>
          </p:cNvSpPr>
          <p:nvPr>
            <p:ph type="sldNum" sz="quarter" idx="12"/>
          </p:nvPr>
        </p:nvSpPr>
        <p:spPr/>
        <p:txBody>
          <a:bodyPr/>
          <a:lstStyle/>
          <a:p>
            <a:fld id="{C95E690B-131F-4487-8FCB-E2F38D41B183}" type="slidenum">
              <a:rPr lang="nl-NL" smtClean="0"/>
              <a:t>‹#›</a:t>
            </a:fld>
            <a:endParaRPr lang="nl-NL"/>
          </a:p>
        </p:txBody>
      </p:sp>
    </p:spTree>
    <p:extLst>
      <p:ext uri="{BB962C8B-B14F-4D97-AF65-F5344CB8AC3E}">
        <p14:creationId xmlns:p14="http://schemas.microsoft.com/office/powerpoint/2010/main" val="8233157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E85806-D2F5-4772-9B17-4A6E12C13779}"/>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0D48C5A7-3C8B-40BB-B2F4-BCDF4BE6D524}"/>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985EDD87-EA3C-4845-8C01-1865D2295BF2}"/>
              </a:ext>
            </a:extLst>
          </p:cNvPr>
          <p:cNvSpPr>
            <a:spLocks noGrp="1"/>
          </p:cNvSpPr>
          <p:nvPr>
            <p:ph type="dt" sz="half" idx="10"/>
          </p:nvPr>
        </p:nvSpPr>
        <p:spPr/>
        <p:txBody>
          <a:bodyPr/>
          <a:lstStyle/>
          <a:p>
            <a:fld id="{C4C58651-E4C3-4BFF-92A4-E925E9128C45}" type="datetimeFigureOut">
              <a:rPr lang="nl-NL" smtClean="0"/>
              <a:t>29-7-2022</a:t>
            </a:fld>
            <a:endParaRPr lang="nl-NL"/>
          </a:p>
        </p:txBody>
      </p:sp>
      <p:sp>
        <p:nvSpPr>
          <p:cNvPr id="5" name="Tijdelijke aanduiding voor voettekst 4">
            <a:extLst>
              <a:ext uri="{FF2B5EF4-FFF2-40B4-BE49-F238E27FC236}">
                <a16:creationId xmlns:a16="http://schemas.microsoft.com/office/drawing/2014/main" id="{C571673E-E806-4796-BB1D-831DF13BC15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6080459-9B03-42EF-9ED4-7BB022C04850}"/>
              </a:ext>
            </a:extLst>
          </p:cNvPr>
          <p:cNvSpPr>
            <a:spLocks noGrp="1"/>
          </p:cNvSpPr>
          <p:nvPr>
            <p:ph type="sldNum" sz="quarter" idx="12"/>
          </p:nvPr>
        </p:nvSpPr>
        <p:spPr/>
        <p:txBody>
          <a:bodyPr/>
          <a:lstStyle/>
          <a:p>
            <a:fld id="{C95E690B-131F-4487-8FCB-E2F38D41B183}" type="slidenum">
              <a:rPr lang="nl-NL" smtClean="0"/>
              <a:t>‹#›</a:t>
            </a:fld>
            <a:endParaRPr lang="nl-NL"/>
          </a:p>
        </p:txBody>
      </p:sp>
    </p:spTree>
    <p:extLst>
      <p:ext uri="{BB962C8B-B14F-4D97-AF65-F5344CB8AC3E}">
        <p14:creationId xmlns:p14="http://schemas.microsoft.com/office/powerpoint/2010/main" val="20436150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5F8036-BD86-49F3-B15C-3DAA2408F4AD}"/>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015F2034-4B26-4BDD-99BB-35CF1D29173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0EF0B35F-E285-425B-9622-92D1BA4CBFCF}"/>
              </a:ext>
            </a:extLst>
          </p:cNvPr>
          <p:cNvSpPr>
            <a:spLocks noGrp="1"/>
          </p:cNvSpPr>
          <p:nvPr>
            <p:ph type="dt" sz="half" idx="10"/>
          </p:nvPr>
        </p:nvSpPr>
        <p:spPr/>
        <p:txBody>
          <a:bodyPr/>
          <a:lstStyle/>
          <a:p>
            <a:fld id="{C4C58651-E4C3-4BFF-92A4-E925E9128C45}" type="datetimeFigureOut">
              <a:rPr lang="nl-NL" smtClean="0"/>
              <a:t>29-7-2022</a:t>
            </a:fld>
            <a:endParaRPr lang="nl-NL"/>
          </a:p>
        </p:txBody>
      </p:sp>
      <p:sp>
        <p:nvSpPr>
          <p:cNvPr id="5" name="Tijdelijke aanduiding voor voettekst 4">
            <a:extLst>
              <a:ext uri="{FF2B5EF4-FFF2-40B4-BE49-F238E27FC236}">
                <a16:creationId xmlns:a16="http://schemas.microsoft.com/office/drawing/2014/main" id="{A290D04D-1BC0-4521-9477-68E65831E80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7D72352-BBBF-4C02-A83E-7BD18BAE604C}"/>
              </a:ext>
            </a:extLst>
          </p:cNvPr>
          <p:cNvSpPr>
            <a:spLocks noGrp="1"/>
          </p:cNvSpPr>
          <p:nvPr>
            <p:ph type="sldNum" sz="quarter" idx="12"/>
          </p:nvPr>
        </p:nvSpPr>
        <p:spPr/>
        <p:txBody>
          <a:bodyPr/>
          <a:lstStyle/>
          <a:p>
            <a:fld id="{C95E690B-131F-4487-8FCB-E2F38D41B183}" type="slidenum">
              <a:rPr lang="nl-NL" smtClean="0"/>
              <a:t>‹#›</a:t>
            </a:fld>
            <a:endParaRPr lang="nl-NL"/>
          </a:p>
        </p:txBody>
      </p:sp>
    </p:spTree>
    <p:extLst>
      <p:ext uri="{BB962C8B-B14F-4D97-AF65-F5344CB8AC3E}">
        <p14:creationId xmlns:p14="http://schemas.microsoft.com/office/powerpoint/2010/main" val="29485137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8DBE2D-2497-490F-96A5-01ABA6DE9EE4}"/>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22658B46-BB34-4462-AB65-483055E04D63}"/>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7C0663A6-934C-4177-926B-EC411B139B06}"/>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8B51B42C-7D55-4C80-8674-D2C8A23A5134}"/>
              </a:ext>
            </a:extLst>
          </p:cNvPr>
          <p:cNvSpPr>
            <a:spLocks noGrp="1"/>
          </p:cNvSpPr>
          <p:nvPr>
            <p:ph type="dt" sz="half" idx="10"/>
          </p:nvPr>
        </p:nvSpPr>
        <p:spPr/>
        <p:txBody>
          <a:bodyPr/>
          <a:lstStyle/>
          <a:p>
            <a:fld id="{C4C58651-E4C3-4BFF-92A4-E925E9128C45}" type="datetimeFigureOut">
              <a:rPr lang="nl-NL" smtClean="0"/>
              <a:t>29-7-2022</a:t>
            </a:fld>
            <a:endParaRPr lang="nl-NL"/>
          </a:p>
        </p:txBody>
      </p:sp>
      <p:sp>
        <p:nvSpPr>
          <p:cNvPr id="6" name="Tijdelijke aanduiding voor voettekst 5">
            <a:extLst>
              <a:ext uri="{FF2B5EF4-FFF2-40B4-BE49-F238E27FC236}">
                <a16:creationId xmlns:a16="http://schemas.microsoft.com/office/drawing/2014/main" id="{F64AEC42-034E-4DB9-B250-9700C3116B10}"/>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A8BB0C9-5245-44CD-82EF-57FD5A163BAE}"/>
              </a:ext>
            </a:extLst>
          </p:cNvPr>
          <p:cNvSpPr>
            <a:spLocks noGrp="1"/>
          </p:cNvSpPr>
          <p:nvPr>
            <p:ph type="sldNum" sz="quarter" idx="12"/>
          </p:nvPr>
        </p:nvSpPr>
        <p:spPr/>
        <p:txBody>
          <a:bodyPr/>
          <a:lstStyle/>
          <a:p>
            <a:fld id="{C95E690B-131F-4487-8FCB-E2F38D41B183}" type="slidenum">
              <a:rPr lang="nl-NL" smtClean="0"/>
              <a:t>‹#›</a:t>
            </a:fld>
            <a:endParaRPr lang="nl-NL"/>
          </a:p>
        </p:txBody>
      </p:sp>
    </p:spTree>
    <p:extLst>
      <p:ext uri="{BB962C8B-B14F-4D97-AF65-F5344CB8AC3E}">
        <p14:creationId xmlns:p14="http://schemas.microsoft.com/office/powerpoint/2010/main" val="24496058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88B83A-DAC9-469F-A03F-55502E442F4C}"/>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12436164-8C12-4608-A84B-7845A8C981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B78FA3AE-BFB1-49C3-8A0E-A474AC3DF54D}"/>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955A0C78-43D4-4A05-9D3F-556CCFA41E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D6F24BA2-C478-48D0-BA0D-5521285DEB0D}"/>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9627CAED-EA17-43A1-B4B9-0352B974A8D6}"/>
              </a:ext>
            </a:extLst>
          </p:cNvPr>
          <p:cNvSpPr>
            <a:spLocks noGrp="1"/>
          </p:cNvSpPr>
          <p:nvPr>
            <p:ph type="dt" sz="half" idx="10"/>
          </p:nvPr>
        </p:nvSpPr>
        <p:spPr/>
        <p:txBody>
          <a:bodyPr/>
          <a:lstStyle/>
          <a:p>
            <a:fld id="{C4C58651-E4C3-4BFF-92A4-E925E9128C45}" type="datetimeFigureOut">
              <a:rPr lang="nl-NL" smtClean="0"/>
              <a:t>29-7-2022</a:t>
            </a:fld>
            <a:endParaRPr lang="nl-NL"/>
          </a:p>
        </p:txBody>
      </p:sp>
      <p:sp>
        <p:nvSpPr>
          <p:cNvPr id="8" name="Tijdelijke aanduiding voor voettekst 7">
            <a:extLst>
              <a:ext uri="{FF2B5EF4-FFF2-40B4-BE49-F238E27FC236}">
                <a16:creationId xmlns:a16="http://schemas.microsoft.com/office/drawing/2014/main" id="{9B1173DC-E6A5-410E-8ABF-C9136659E09F}"/>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421D9D36-46B6-4DC0-AAC9-48144B4E22E1}"/>
              </a:ext>
            </a:extLst>
          </p:cNvPr>
          <p:cNvSpPr>
            <a:spLocks noGrp="1"/>
          </p:cNvSpPr>
          <p:nvPr>
            <p:ph type="sldNum" sz="quarter" idx="12"/>
          </p:nvPr>
        </p:nvSpPr>
        <p:spPr/>
        <p:txBody>
          <a:bodyPr/>
          <a:lstStyle/>
          <a:p>
            <a:fld id="{C95E690B-131F-4487-8FCB-E2F38D41B183}" type="slidenum">
              <a:rPr lang="nl-NL" smtClean="0"/>
              <a:t>‹#›</a:t>
            </a:fld>
            <a:endParaRPr lang="nl-NL"/>
          </a:p>
        </p:txBody>
      </p:sp>
    </p:spTree>
    <p:extLst>
      <p:ext uri="{BB962C8B-B14F-4D97-AF65-F5344CB8AC3E}">
        <p14:creationId xmlns:p14="http://schemas.microsoft.com/office/powerpoint/2010/main" val="36945240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DB3C7A-EE05-492B-BBE6-E71297B80AA7}"/>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9286D291-BAA0-4C38-AEC9-88748F0D857C}"/>
              </a:ext>
            </a:extLst>
          </p:cNvPr>
          <p:cNvSpPr>
            <a:spLocks noGrp="1"/>
          </p:cNvSpPr>
          <p:nvPr>
            <p:ph type="dt" sz="half" idx="10"/>
          </p:nvPr>
        </p:nvSpPr>
        <p:spPr/>
        <p:txBody>
          <a:bodyPr/>
          <a:lstStyle/>
          <a:p>
            <a:fld id="{C4C58651-E4C3-4BFF-92A4-E925E9128C45}" type="datetimeFigureOut">
              <a:rPr lang="nl-NL" smtClean="0"/>
              <a:t>29-7-2022</a:t>
            </a:fld>
            <a:endParaRPr lang="nl-NL"/>
          </a:p>
        </p:txBody>
      </p:sp>
      <p:sp>
        <p:nvSpPr>
          <p:cNvPr id="4" name="Tijdelijke aanduiding voor voettekst 3">
            <a:extLst>
              <a:ext uri="{FF2B5EF4-FFF2-40B4-BE49-F238E27FC236}">
                <a16:creationId xmlns:a16="http://schemas.microsoft.com/office/drawing/2014/main" id="{457DB52A-AE61-4002-9D4B-30D672FC12C1}"/>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E6EC41AB-57BB-4B44-9954-DEDE4C5506B4}"/>
              </a:ext>
            </a:extLst>
          </p:cNvPr>
          <p:cNvSpPr>
            <a:spLocks noGrp="1"/>
          </p:cNvSpPr>
          <p:nvPr>
            <p:ph type="sldNum" sz="quarter" idx="12"/>
          </p:nvPr>
        </p:nvSpPr>
        <p:spPr/>
        <p:txBody>
          <a:bodyPr/>
          <a:lstStyle/>
          <a:p>
            <a:fld id="{C95E690B-131F-4487-8FCB-E2F38D41B183}" type="slidenum">
              <a:rPr lang="nl-NL" smtClean="0"/>
              <a:t>‹#›</a:t>
            </a:fld>
            <a:endParaRPr lang="nl-NL"/>
          </a:p>
        </p:txBody>
      </p:sp>
    </p:spTree>
    <p:extLst>
      <p:ext uri="{BB962C8B-B14F-4D97-AF65-F5344CB8AC3E}">
        <p14:creationId xmlns:p14="http://schemas.microsoft.com/office/powerpoint/2010/main" val="8470616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2984B307-607D-41FF-8635-9A52623378A0}"/>
              </a:ext>
            </a:extLst>
          </p:cNvPr>
          <p:cNvSpPr>
            <a:spLocks noGrp="1"/>
          </p:cNvSpPr>
          <p:nvPr>
            <p:ph type="dt" sz="half" idx="10"/>
          </p:nvPr>
        </p:nvSpPr>
        <p:spPr/>
        <p:txBody>
          <a:bodyPr/>
          <a:lstStyle/>
          <a:p>
            <a:fld id="{C4C58651-E4C3-4BFF-92A4-E925E9128C45}" type="datetimeFigureOut">
              <a:rPr lang="nl-NL" smtClean="0"/>
              <a:t>29-7-2022</a:t>
            </a:fld>
            <a:endParaRPr lang="nl-NL"/>
          </a:p>
        </p:txBody>
      </p:sp>
      <p:sp>
        <p:nvSpPr>
          <p:cNvPr id="3" name="Tijdelijke aanduiding voor voettekst 2">
            <a:extLst>
              <a:ext uri="{FF2B5EF4-FFF2-40B4-BE49-F238E27FC236}">
                <a16:creationId xmlns:a16="http://schemas.microsoft.com/office/drawing/2014/main" id="{E0640CCE-FC14-4E54-BA50-425DC589B174}"/>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2D68CED7-865F-4FB7-9191-B1D5D9A7B531}"/>
              </a:ext>
            </a:extLst>
          </p:cNvPr>
          <p:cNvSpPr>
            <a:spLocks noGrp="1"/>
          </p:cNvSpPr>
          <p:nvPr>
            <p:ph type="sldNum" sz="quarter" idx="12"/>
          </p:nvPr>
        </p:nvSpPr>
        <p:spPr/>
        <p:txBody>
          <a:bodyPr/>
          <a:lstStyle/>
          <a:p>
            <a:fld id="{C95E690B-131F-4487-8FCB-E2F38D41B183}" type="slidenum">
              <a:rPr lang="nl-NL" smtClean="0"/>
              <a:t>‹#›</a:t>
            </a:fld>
            <a:endParaRPr lang="nl-NL"/>
          </a:p>
        </p:txBody>
      </p:sp>
    </p:spTree>
    <p:extLst>
      <p:ext uri="{BB962C8B-B14F-4D97-AF65-F5344CB8AC3E}">
        <p14:creationId xmlns:p14="http://schemas.microsoft.com/office/powerpoint/2010/main" val="537065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250905-D94D-4ABA-8D93-BC2063363621}"/>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631CABBB-3F6C-41C8-81A1-CEA6D8F7D8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FDB533CF-0F8A-4D7F-B35F-A928CE9FBC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5364BAB9-8752-49D9-8371-9F33D9FE5DCD}"/>
              </a:ext>
            </a:extLst>
          </p:cNvPr>
          <p:cNvSpPr>
            <a:spLocks noGrp="1"/>
          </p:cNvSpPr>
          <p:nvPr>
            <p:ph type="dt" sz="half" idx="10"/>
          </p:nvPr>
        </p:nvSpPr>
        <p:spPr/>
        <p:txBody>
          <a:bodyPr/>
          <a:lstStyle/>
          <a:p>
            <a:fld id="{C4C58651-E4C3-4BFF-92A4-E925E9128C45}" type="datetimeFigureOut">
              <a:rPr lang="nl-NL" smtClean="0"/>
              <a:t>29-7-2022</a:t>
            </a:fld>
            <a:endParaRPr lang="nl-NL"/>
          </a:p>
        </p:txBody>
      </p:sp>
      <p:sp>
        <p:nvSpPr>
          <p:cNvPr id="6" name="Tijdelijke aanduiding voor voettekst 5">
            <a:extLst>
              <a:ext uri="{FF2B5EF4-FFF2-40B4-BE49-F238E27FC236}">
                <a16:creationId xmlns:a16="http://schemas.microsoft.com/office/drawing/2014/main" id="{627149A9-1343-4EC9-AF98-563CA8425CC9}"/>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EFE55D11-72B2-4680-9BC0-6A81E972C662}"/>
              </a:ext>
            </a:extLst>
          </p:cNvPr>
          <p:cNvSpPr>
            <a:spLocks noGrp="1"/>
          </p:cNvSpPr>
          <p:nvPr>
            <p:ph type="sldNum" sz="quarter" idx="12"/>
          </p:nvPr>
        </p:nvSpPr>
        <p:spPr/>
        <p:txBody>
          <a:bodyPr/>
          <a:lstStyle/>
          <a:p>
            <a:fld id="{C95E690B-131F-4487-8FCB-E2F38D41B183}" type="slidenum">
              <a:rPr lang="nl-NL" smtClean="0"/>
              <a:t>‹#›</a:t>
            </a:fld>
            <a:endParaRPr lang="nl-NL"/>
          </a:p>
        </p:txBody>
      </p:sp>
    </p:spTree>
    <p:extLst>
      <p:ext uri="{BB962C8B-B14F-4D97-AF65-F5344CB8AC3E}">
        <p14:creationId xmlns:p14="http://schemas.microsoft.com/office/powerpoint/2010/main" val="20649653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33D8C4-583C-48D5-BF22-5C520D035552}"/>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88467242-9DF9-4551-8944-FF1C1155F7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75CC8910-EAB3-4095-9BDC-1180490D73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688030AC-39CC-4391-BC09-0C2C2B8E5DE4}"/>
              </a:ext>
            </a:extLst>
          </p:cNvPr>
          <p:cNvSpPr>
            <a:spLocks noGrp="1"/>
          </p:cNvSpPr>
          <p:nvPr>
            <p:ph type="dt" sz="half" idx="10"/>
          </p:nvPr>
        </p:nvSpPr>
        <p:spPr/>
        <p:txBody>
          <a:bodyPr/>
          <a:lstStyle/>
          <a:p>
            <a:fld id="{C4C58651-E4C3-4BFF-92A4-E925E9128C45}" type="datetimeFigureOut">
              <a:rPr lang="nl-NL" smtClean="0"/>
              <a:t>29-7-2022</a:t>
            </a:fld>
            <a:endParaRPr lang="nl-NL"/>
          </a:p>
        </p:txBody>
      </p:sp>
      <p:sp>
        <p:nvSpPr>
          <p:cNvPr id="6" name="Tijdelijke aanduiding voor voettekst 5">
            <a:extLst>
              <a:ext uri="{FF2B5EF4-FFF2-40B4-BE49-F238E27FC236}">
                <a16:creationId xmlns:a16="http://schemas.microsoft.com/office/drawing/2014/main" id="{CAF4CE8F-B36C-42B5-B34D-24D3FD97778C}"/>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7A0CA59C-B5BB-4FC7-AB99-7FD2AF253EBB}"/>
              </a:ext>
            </a:extLst>
          </p:cNvPr>
          <p:cNvSpPr>
            <a:spLocks noGrp="1"/>
          </p:cNvSpPr>
          <p:nvPr>
            <p:ph type="sldNum" sz="quarter" idx="12"/>
          </p:nvPr>
        </p:nvSpPr>
        <p:spPr/>
        <p:txBody>
          <a:bodyPr/>
          <a:lstStyle/>
          <a:p>
            <a:fld id="{C95E690B-131F-4487-8FCB-E2F38D41B183}" type="slidenum">
              <a:rPr lang="nl-NL" smtClean="0"/>
              <a:t>‹#›</a:t>
            </a:fld>
            <a:endParaRPr lang="nl-NL"/>
          </a:p>
        </p:txBody>
      </p:sp>
    </p:spTree>
    <p:extLst>
      <p:ext uri="{BB962C8B-B14F-4D97-AF65-F5344CB8AC3E}">
        <p14:creationId xmlns:p14="http://schemas.microsoft.com/office/powerpoint/2010/main" val="42096343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1925F65-10F3-415F-A1BD-8497240883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E76976C4-D7EA-4FFA-91F7-23572D3C42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02F49841-6D59-4328-8224-EA18781601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C58651-E4C3-4BFF-92A4-E925E9128C45}" type="datetimeFigureOut">
              <a:rPr lang="nl-NL" smtClean="0"/>
              <a:t>29-7-2022</a:t>
            </a:fld>
            <a:endParaRPr lang="nl-NL"/>
          </a:p>
        </p:txBody>
      </p:sp>
      <p:sp>
        <p:nvSpPr>
          <p:cNvPr id="5" name="Tijdelijke aanduiding voor voettekst 4">
            <a:extLst>
              <a:ext uri="{FF2B5EF4-FFF2-40B4-BE49-F238E27FC236}">
                <a16:creationId xmlns:a16="http://schemas.microsoft.com/office/drawing/2014/main" id="{14F74D8A-72C7-4D2D-8946-5D129FB7FA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D8A15769-1678-42B6-A7BE-B32BCC167B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5E690B-131F-4487-8FCB-E2F38D41B183}" type="slidenum">
              <a:rPr lang="nl-NL" smtClean="0"/>
              <a:t>‹#›</a:t>
            </a:fld>
            <a:endParaRPr lang="nl-NL"/>
          </a:p>
        </p:txBody>
      </p:sp>
    </p:spTree>
    <p:extLst>
      <p:ext uri="{BB962C8B-B14F-4D97-AF65-F5344CB8AC3E}">
        <p14:creationId xmlns:p14="http://schemas.microsoft.com/office/powerpoint/2010/main" val="18699967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e.a.reits@amc.uva.nl" TargetMode="External"/><Relationship Id="rId2" Type="http://schemas.openxmlformats.org/officeDocument/2006/relationships/hyperlink" Target="https://doi.org/10.1111/tan.14626"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AD3A2A8E-ECD7-44FC-A1C2-89537900E8A5}"/>
              </a:ext>
            </a:extLst>
          </p:cNvPr>
          <p:cNvSpPr txBox="1"/>
          <p:nvPr/>
        </p:nvSpPr>
        <p:spPr>
          <a:xfrm>
            <a:off x="1052150" y="866063"/>
            <a:ext cx="10358312" cy="5262979"/>
          </a:xfrm>
          <a:prstGeom prst="rect">
            <a:avLst/>
          </a:prstGeom>
          <a:noFill/>
        </p:spPr>
        <p:txBody>
          <a:bodyPr wrap="square" rtlCol="0">
            <a:spAutoFit/>
          </a:bodyPr>
          <a:lstStyle/>
          <a:p>
            <a:pPr algn="ctr"/>
            <a:r>
              <a:rPr lang="ja-JP" altLang="en-US" sz="3200" dirty="0">
                <a:solidFill>
                  <a:srgbClr val="FF0000"/>
                </a:solidFill>
                <a:latin typeface="BIZ UDPゴシック" panose="020B0400000000000000" pitchFamily="50" charset="-128"/>
                <a:ea typeface="BIZ UDPゴシック" panose="020B0400000000000000" pitchFamily="50" charset="-128"/>
              </a:rPr>
              <a:t>臓器移植、自己免疫、感染制御における</a:t>
            </a:r>
            <a:r>
              <a:rPr lang="en-US" altLang="ja-JP" sz="3200" dirty="0">
                <a:solidFill>
                  <a:srgbClr val="FF0000"/>
                </a:solidFill>
                <a:latin typeface="BIZ UDPゴシック" panose="020B0400000000000000" pitchFamily="50" charset="-128"/>
                <a:ea typeface="BIZ UDPゴシック" panose="020B0400000000000000" pitchFamily="50" charset="-128"/>
              </a:rPr>
              <a:t>HLA</a:t>
            </a:r>
            <a:r>
              <a:rPr lang="ja-JP" altLang="en-US" sz="3200" dirty="0">
                <a:solidFill>
                  <a:srgbClr val="FF0000"/>
                </a:solidFill>
                <a:latin typeface="BIZ UDPゴシック" panose="020B0400000000000000" pitchFamily="50" charset="-128"/>
                <a:ea typeface="BIZ UDPゴシック" panose="020B0400000000000000" pitchFamily="50" charset="-128"/>
              </a:rPr>
              <a:t>分子</a:t>
            </a:r>
            <a:endParaRPr lang="en-US" altLang="ja-JP" sz="3200" dirty="0">
              <a:solidFill>
                <a:srgbClr val="FF0000"/>
              </a:solidFill>
              <a:latin typeface="BIZ UDPゴシック" panose="020B0400000000000000" pitchFamily="50" charset="-128"/>
              <a:ea typeface="BIZ UDPゴシック" panose="020B0400000000000000" pitchFamily="50" charset="-128"/>
            </a:endParaRPr>
          </a:p>
          <a:p>
            <a:pPr algn="ctr"/>
            <a:endParaRPr lang="en-US" sz="2800" dirty="0">
              <a:solidFill>
                <a:srgbClr val="FF0000"/>
              </a:solidFill>
              <a:latin typeface="BIZ UDPゴシック" panose="020B0400000000000000" pitchFamily="50" charset="-128"/>
              <a:ea typeface="BIZ UDPゴシック" panose="020B0400000000000000" pitchFamily="50" charset="-128"/>
            </a:endParaRPr>
          </a:p>
          <a:p>
            <a:pPr algn="ctr"/>
            <a:r>
              <a:rPr lang="ja-JP" altLang="en-US" sz="2800" dirty="0">
                <a:solidFill>
                  <a:srgbClr val="FF0000"/>
                </a:solidFill>
                <a:latin typeface="BIZ UDPゴシック" panose="020B0400000000000000" pitchFamily="50" charset="-128"/>
                <a:ea typeface="BIZ UDPゴシック" panose="020B0400000000000000" pitchFamily="50" charset="-128"/>
              </a:rPr>
              <a:t>コミックブックアドベンチャー</a:t>
            </a:r>
            <a:endParaRPr lang="nl-NL" sz="2800" dirty="0">
              <a:solidFill>
                <a:srgbClr val="FF0000"/>
              </a:solidFill>
              <a:latin typeface="BIZ UDPゴシック" panose="020B0400000000000000" pitchFamily="50" charset="-128"/>
              <a:ea typeface="BIZ UDPゴシック" panose="020B0400000000000000" pitchFamily="50" charset="-128"/>
            </a:endParaRPr>
          </a:p>
          <a:p>
            <a:pPr algn="ctr"/>
            <a:endParaRPr lang="nl-NL" sz="3200" dirty="0">
              <a:solidFill>
                <a:srgbClr val="FF0000"/>
              </a:solidFill>
            </a:endParaRPr>
          </a:p>
          <a:p>
            <a:pPr algn="ctr"/>
            <a:r>
              <a:rPr lang="ja-JP" altLang="en-US" sz="2400" dirty="0">
                <a:solidFill>
                  <a:srgbClr val="FF0000"/>
                </a:solidFill>
                <a:latin typeface="BIZ UDPゴシック" panose="020B0400000000000000" pitchFamily="50" charset="-128"/>
                <a:ea typeface="BIZ UDPゴシック" panose="020B0400000000000000" pitchFamily="50" charset="-128"/>
              </a:rPr>
              <a:t>作</a:t>
            </a:r>
            <a:endParaRPr lang="nl-NL" sz="2400" dirty="0">
              <a:solidFill>
                <a:srgbClr val="FF0000"/>
              </a:solidFill>
              <a:latin typeface="BIZ UDPゴシック" panose="020B0400000000000000" pitchFamily="50" charset="-128"/>
              <a:ea typeface="BIZ UDPゴシック" panose="020B0400000000000000" pitchFamily="50" charset="-128"/>
            </a:endParaRPr>
          </a:p>
          <a:p>
            <a:pPr algn="ctr"/>
            <a:r>
              <a:rPr lang="ja-JP" altLang="en-US" sz="2400" dirty="0">
                <a:solidFill>
                  <a:srgbClr val="FF0000"/>
                </a:solidFill>
                <a:latin typeface="BIZ UDPゴシック" panose="020B0400000000000000" pitchFamily="50" charset="-128"/>
                <a:ea typeface="BIZ UDPゴシック" panose="020B0400000000000000" pitchFamily="50" charset="-128"/>
              </a:rPr>
              <a:t>　　　　　エリック　レイツ　＆　シャークス　ニーフィス</a:t>
            </a:r>
            <a:endParaRPr lang="nl-NL" sz="2400" dirty="0">
              <a:solidFill>
                <a:srgbClr val="FF0000"/>
              </a:solidFill>
              <a:latin typeface="BIZ UDPゴシック" panose="020B0400000000000000" pitchFamily="50" charset="-128"/>
              <a:ea typeface="BIZ UDPゴシック" panose="020B0400000000000000" pitchFamily="50" charset="-128"/>
            </a:endParaRPr>
          </a:p>
          <a:p>
            <a:pPr algn="ctr"/>
            <a:endParaRPr lang="nl-NL" sz="2400" dirty="0">
              <a:solidFill>
                <a:srgbClr val="FF0000"/>
              </a:solidFill>
            </a:endParaRPr>
          </a:p>
          <a:p>
            <a:pPr algn="ctr"/>
            <a:r>
              <a:rPr lang="ja-JP" altLang="en-US" sz="3200" i="1" dirty="0">
                <a:solidFill>
                  <a:srgbClr val="808080"/>
                </a:solidFill>
                <a:latin typeface="BIZ UDPゴシック" panose="020B0400000000000000" pitchFamily="50" charset="-128"/>
                <a:ea typeface="BIZ UDPゴシック" panose="020B0400000000000000" pitchFamily="50" charset="-128"/>
                <a:cs typeface="Arial" panose="020B0604020202020204" pitchFamily="34" charset="0"/>
              </a:rPr>
              <a:t>　　　　　　　</a:t>
            </a:r>
            <a:r>
              <a:rPr lang="ja-JP" altLang="en-US" sz="1600" i="1" dirty="0">
                <a:solidFill>
                  <a:srgbClr val="808080"/>
                </a:solidFill>
                <a:latin typeface="BIZ UDPゴシック" panose="020B0400000000000000" pitchFamily="50" charset="-128"/>
                <a:ea typeface="BIZ UDPゴシック" panose="020B0400000000000000" pitchFamily="50" charset="-128"/>
                <a:cs typeface="Arial" panose="020B0604020202020204" pitchFamily="34" charset="0"/>
              </a:rPr>
              <a:t>訳：伊東　澪 ＆　伊東　史子</a:t>
            </a:r>
            <a:r>
              <a:rPr lang="fr-FR" sz="1600" i="1" dirty="0">
                <a:solidFill>
                  <a:srgbClr val="808080"/>
                </a:solidFill>
                <a:effectLst/>
                <a:latin typeface="BIZ UDPゴシック" panose="020B0400000000000000" pitchFamily="50" charset="-128"/>
                <a:ea typeface="BIZ UDPゴシック" panose="020B0400000000000000" pitchFamily="50" charset="-128"/>
                <a:cs typeface="Arial" panose="020B0604020202020204" pitchFamily="34" charset="0"/>
              </a:rPr>
              <a:t>. </a:t>
            </a:r>
            <a:r>
              <a:rPr lang="ja-JP" altLang="en-US" sz="1600" i="1" dirty="0">
                <a:solidFill>
                  <a:srgbClr val="808080"/>
                </a:solidFill>
                <a:effectLst/>
                <a:latin typeface="Calibri" panose="020F0502020204030204" pitchFamily="34" charset="0"/>
                <a:ea typeface="Calibri" panose="020F0502020204030204" pitchFamily="34" charset="0"/>
                <a:cs typeface="Arial" panose="020B0604020202020204" pitchFamily="34" charset="0"/>
              </a:rPr>
              <a:t>出典</a:t>
            </a:r>
            <a:r>
              <a:rPr lang="fr-FR" sz="1600" i="1" dirty="0">
                <a:solidFill>
                  <a:srgbClr val="808080"/>
                </a:solidFill>
                <a:effectLst/>
                <a:latin typeface="Calibri" panose="020F0502020204030204" pitchFamily="34" charset="0"/>
                <a:ea typeface="Calibri" panose="020F0502020204030204" pitchFamily="34" charset="0"/>
                <a:cs typeface="Arial" panose="020B0604020202020204" pitchFamily="34" charset="0"/>
              </a:rPr>
              <a:t>: </a:t>
            </a:r>
            <a:r>
              <a:rPr lang="fr-FR" sz="1600" b="1" i="1" u="sng" dirty="0">
                <a:solidFill>
                  <a:srgbClr val="2F5496"/>
                </a:solidFill>
                <a:effectLst/>
                <a:latin typeface="Open Sans" panose="020B0606030504020204" pitchFamily="34" charset="0"/>
                <a:ea typeface="Calibri" panose="020F0502020204030204" pitchFamily="34" charset="0"/>
                <a:cs typeface="Arial" panose="020B0604020202020204" pitchFamily="34" charset="0"/>
                <a:hlinkClick r:id="rId2"/>
              </a:rPr>
              <a:t>https://doi.org/10.1111/tan.14626</a:t>
            </a:r>
            <a:endParaRPr lang="fr-FR" sz="1600" b="1" i="1" u="sng" dirty="0">
              <a:solidFill>
                <a:srgbClr val="2F5496"/>
              </a:solidFill>
              <a:effectLst/>
              <a:latin typeface="Open Sans" panose="020B0606030504020204" pitchFamily="34" charset="0"/>
              <a:ea typeface="Calibri" panose="020F0502020204030204" pitchFamily="34" charset="0"/>
              <a:cs typeface="Arial" panose="020B0604020202020204" pitchFamily="34" charset="0"/>
            </a:endParaRPr>
          </a:p>
          <a:p>
            <a:pPr algn="ctr"/>
            <a:endParaRPr lang="nl-NL" sz="1600" dirty="0">
              <a:solidFill>
                <a:srgbClr val="FF0000"/>
              </a:solidFill>
            </a:endParaRPr>
          </a:p>
          <a:p>
            <a:pPr algn="ctr"/>
            <a:r>
              <a:rPr lang="en-US" sz="1600" b="0" i="0" dirty="0">
                <a:solidFill>
                  <a:srgbClr val="212121"/>
                </a:solidFill>
                <a:effectLst/>
                <a:latin typeface="BlinkMacSystemFont"/>
              </a:rPr>
              <a:t>Department of Medical Biology, Amsterdam UMC, location AMC, </a:t>
            </a:r>
            <a:r>
              <a:rPr lang="en-US" sz="1600" b="0" i="0" dirty="0" err="1">
                <a:solidFill>
                  <a:srgbClr val="212121"/>
                </a:solidFill>
                <a:effectLst/>
                <a:latin typeface="BlinkMacSystemFont"/>
              </a:rPr>
              <a:t>Meibergdreef</a:t>
            </a:r>
            <a:r>
              <a:rPr lang="en-US" sz="1600" b="0" i="0" dirty="0">
                <a:solidFill>
                  <a:srgbClr val="212121"/>
                </a:solidFill>
                <a:effectLst/>
                <a:latin typeface="BlinkMacSystemFont"/>
              </a:rPr>
              <a:t> 15, 1105 AZ Amsterdam, The Netherlands.</a:t>
            </a:r>
          </a:p>
          <a:p>
            <a:pPr algn="ctr"/>
            <a:r>
              <a:rPr lang="en-US" sz="1600" b="0" i="0" dirty="0">
                <a:solidFill>
                  <a:srgbClr val="212121"/>
                </a:solidFill>
                <a:effectLst/>
                <a:latin typeface="BlinkMacSystemFont"/>
              </a:rPr>
              <a:t>Department of Cell and Chemical Biology, ONCODE Institute, Leiden University Medical Centre LUMC, The Netherlands </a:t>
            </a:r>
          </a:p>
          <a:p>
            <a:pPr algn="ctr"/>
            <a:r>
              <a:rPr lang="en-US" sz="1600" b="0" i="0" dirty="0">
                <a:solidFill>
                  <a:srgbClr val="212121"/>
                </a:solidFill>
                <a:effectLst/>
                <a:latin typeface="BlinkMacSystemFont"/>
              </a:rPr>
              <a:t>Contact: </a:t>
            </a:r>
            <a:r>
              <a:rPr lang="en-US" sz="1600" b="0" i="0" dirty="0">
                <a:effectLst/>
                <a:latin typeface="BlinkMacSystemFont"/>
                <a:hlinkClick r:id="rId3">
                  <a:extLst>
                    <a:ext uri="{A12FA001-AC4F-418D-AE19-62706E023703}">
                      <ahyp:hlinkClr xmlns:ahyp="http://schemas.microsoft.com/office/drawing/2018/hyperlinkcolor" val="tx"/>
                    </a:ext>
                  </a:extLst>
                </a:hlinkClick>
              </a:rPr>
              <a:t>e.a.reits@amc.uva.nl</a:t>
            </a:r>
            <a:r>
              <a:rPr lang="en-US" sz="1600" b="0" i="0" dirty="0">
                <a:effectLst/>
                <a:latin typeface="BlinkMacSystemFont"/>
              </a:rPr>
              <a:t> </a:t>
            </a:r>
            <a:r>
              <a:rPr lang="en-US" sz="1600" b="0" i="0" dirty="0">
                <a:solidFill>
                  <a:srgbClr val="212121"/>
                </a:solidFill>
                <a:effectLst/>
                <a:latin typeface="BlinkMacSystemFont"/>
              </a:rPr>
              <a:t>or </a:t>
            </a:r>
            <a:r>
              <a:rPr lang="en-US" sz="1600" b="0" i="0" u="sng" dirty="0">
                <a:solidFill>
                  <a:srgbClr val="212121"/>
                </a:solidFill>
                <a:effectLst/>
                <a:latin typeface="BlinkMacSystemFont"/>
              </a:rPr>
              <a:t>j.j.c.neefjes@lumc.nl</a:t>
            </a:r>
          </a:p>
          <a:p>
            <a:pPr algn="ctr"/>
            <a:endParaRPr lang="nl-NL" sz="1600" dirty="0">
              <a:solidFill>
                <a:srgbClr val="FF0000"/>
              </a:solidFill>
            </a:endParaRPr>
          </a:p>
          <a:p>
            <a:pPr algn="ctr"/>
            <a:endParaRPr lang="nl-NL" sz="3200" dirty="0">
              <a:solidFill>
                <a:srgbClr val="FF0000"/>
              </a:solidFill>
            </a:endParaRPr>
          </a:p>
        </p:txBody>
      </p:sp>
    </p:spTree>
    <p:extLst>
      <p:ext uri="{BB962C8B-B14F-4D97-AF65-F5344CB8AC3E}">
        <p14:creationId xmlns:p14="http://schemas.microsoft.com/office/powerpoint/2010/main" val="1208265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DCB709-73A3-46A1-AA03-076BB7D5697A}"/>
              </a:ext>
            </a:extLst>
          </p:cNvPr>
          <p:cNvSpPr>
            <a:spLocks noGrp="1"/>
          </p:cNvSpPr>
          <p:nvPr>
            <p:ph type="title"/>
          </p:nvPr>
        </p:nvSpPr>
        <p:spPr/>
        <p:txBody>
          <a:bodyPr/>
          <a:lstStyle/>
          <a:p>
            <a:r>
              <a:rPr lang="ja-JP" sz="3600" kern="100" dirty="0">
                <a:solidFill>
                  <a:schemeClr val="accent1">
                    <a:lumMod val="75000"/>
                  </a:schemeClr>
                </a:solidFill>
                <a:effectLst/>
                <a:latin typeface="Yu Mincho" panose="02020400000000000000" pitchFamily="18" charset="-128"/>
                <a:ea typeface="Yu Mincho" panose="02020400000000000000" pitchFamily="18" charset="-128"/>
                <a:cs typeface="Times New Roman" panose="02020603050405020304" pitchFamily="18" charset="0"/>
              </a:rPr>
              <a:t>スライド</a:t>
            </a:r>
            <a:r>
              <a:rPr lang="en-US" sz="3600" kern="100" dirty="0">
                <a:solidFill>
                  <a:schemeClr val="accent1">
                    <a:lumMod val="75000"/>
                  </a:schemeClr>
                </a:solidFill>
                <a:effectLst/>
                <a:latin typeface="Yu Mincho" panose="02020400000000000000" pitchFamily="18" charset="-128"/>
                <a:ea typeface="Yu Mincho" panose="02020400000000000000" pitchFamily="18" charset="-128"/>
                <a:cs typeface="Times New Roman" panose="02020603050405020304" pitchFamily="18" charset="0"/>
              </a:rPr>
              <a:t>9</a:t>
            </a:r>
            <a:br>
              <a:rPr lang="nl-NL" sz="1800" kern="100" dirty="0">
                <a:effectLst/>
                <a:latin typeface="Yu Mincho" panose="02020400000000000000" pitchFamily="18" charset="-128"/>
                <a:ea typeface="Yu Mincho" panose="02020400000000000000" pitchFamily="18" charset="-128"/>
                <a:cs typeface="Times New Roman" panose="02020603050405020304" pitchFamily="18" charset="0"/>
              </a:rPr>
            </a:br>
            <a:endParaRPr lang="nl-NL" dirty="0"/>
          </a:p>
        </p:txBody>
      </p:sp>
      <p:sp>
        <p:nvSpPr>
          <p:cNvPr id="3" name="Tijdelijke aanduiding voor inhoud 2">
            <a:extLst>
              <a:ext uri="{FF2B5EF4-FFF2-40B4-BE49-F238E27FC236}">
                <a16:creationId xmlns:a16="http://schemas.microsoft.com/office/drawing/2014/main" id="{5D6F5F14-CEB6-4218-9D63-922F56153A0A}"/>
              </a:ext>
            </a:extLst>
          </p:cNvPr>
          <p:cNvSpPr>
            <a:spLocks noGrp="1"/>
          </p:cNvSpPr>
          <p:nvPr>
            <p:ph idx="1"/>
          </p:nvPr>
        </p:nvSpPr>
        <p:spPr/>
        <p:txBody>
          <a:bodyPr/>
          <a:lstStyle/>
          <a:p>
            <a:pPr marL="0" indent="0">
              <a:buNone/>
            </a:pP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ダーウィンは混乱するでしょう。もちろん、あなたにとって完璧な相手を嗅ぎ分けたり、組織移植を防いだり、あなたの本当の父親を見つけたり、といったことは</a:t>
            </a:r>
            <a:r>
              <a:rPr lang="en-US" sz="2400" kern="100" dirty="0">
                <a:effectLst/>
                <a:latin typeface="Yu Mincho" panose="02020400000000000000" pitchFamily="18" charset="-128"/>
                <a:ea typeface="Yu Mincho" panose="02020400000000000000" pitchFamily="18" charset="-128"/>
                <a:cs typeface="Times New Roman" panose="02020603050405020304" pitchFamily="18" charset="0"/>
              </a:rPr>
              <a:t>HLA</a:t>
            </a: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多型の主な進化的な理由にはなりません。</a:t>
            </a:r>
            <a:endParaRPr lang="nl-NL" sz="2400" kern="100" dirty="0">
              <a:effectLst/>
              <a:latin typeface="Yu Mincho" panose="02020400000000000000" pitchFamily="18" charset="-128"/>
              <a:ea typeface="Yu Mincho" panose="02020400000000000000" pitchFamily="18" charset="-128"/>
              <a:cs typeface="Times New Roman" panose="02020603050405020304" pitchFamily="18"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3B21EF01-CD8D-44FD-ABB2-34F34694DB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0901" y="2999805"/>
            <a:ext cx="4414716" cy="3416150"/>
          </a:xfrm>
          <a:prstGeom prst="rect">
            <a:avLst/>
          </a:prstGeom>
        </p:spPr>
      </p:pic>
    </p:spTree>
    <p:extLst>
      <p:ext uri="{BB962C8B-B14F-4D97-AF65-F5344CB8AC3E}">
        <p14:creationId xmlns:p14="http://schemas.microsoft.com/office/powerpoint/2010/main" val="32119444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DCB709-73A3-46A1-AA03-076BB7D5697A}"/>
              </a:ext>
            </a:extLst>
          </p:cNvPr>
          <p:cNvSpPr>
            <a:spLocks noGrp="1"/>
          </p:cNvSpPr>
          <p:nvPr>
            <p:ph type="title"/>
          </p:nvPr>
        </p:nvSpPr>
        <p:spPr/>
        <p:txBody>
          <a:bodyPr/>
          <a:lstStyle/>
          <a:p>
            <a:r>
              <a:rPr lang="ja-JP" sz="3600" kern="100" dirty="0">
                <a:solidFill>
                  <a:schemeClr val="accent1">
                    <a:lumMod val="75000"/>
                  </a:schemeClr>
                </a:solidFill>
                <a:effectLst/>
                <a:latin typeface="Yu Mincho" panose="02020400000000000000" pitchFamily="18" charset="-128"/>
                <a:ea typeface="Yu Mincho" panose="02020400000000000000" pitchFamily="18" charset="-128"/>
                <a:cs typeface="Times New Roman" panose="02020603050405020304" pitchFamily="18" charset="0"/>
              </a:rPr>
              <a:t>スライド</a:t>
            </a:r>
            <a:r>
              <a:rPr lang="en-US" sz="3600" kern="100" dirty="0">
                <a:solidFill>
                  <a:schemeClr val="accent1">
                    <a:lumMod val="75000"/>
                  </a:schemeClr>
                </a:solidFill>
                <a:effectLst/>
                <a:latin typeface="Yu Mincho" panose="02020400000000000000" pitchFamily="18" charset="-128"/>
                <a:ea typeface="Yu Mincho" panose="02020400000000000000" pitchFamily="18" charset="-128"/>
                <a:cs typeface="Times New Roman" panose="02020603050405020304" pitchFamily="18" charset="0"/>
              </a:rPr>
              <a:t>10</a:t>
            </a:r>
            <a:br>
              <a:rPr lang="nl-NL" sz="1800" kern="100" dirty="0">
                <a:effectLst/>
                <a:latin typeface="Yu Mincho" panose="02020400000000000000" pitchFamily="18" charset="-128"/>
                <a:ea typeface="Yu Mincho" panose="02020400000000000000" pitchFamily="18" charset="-128"/>
                <a:cs typeface="Times New Roman" panose="02020603050405020304" pitchFamily="18" charset="0"/>
              </a:rPr>
            </a:br>
            <a:endParaRPr lang="nl-NL" dirty="0"/>
          </a:p>
        </p:txBody>
      </p:sp>
      <p:sp>
        <p:nvSpPr>
          <p:cNvPr id="3" name="Tijdelijke aanduiding voor inhoud 2">
            <a:extLst>
              <a:ext uri="{FF2B5EF4-FFF2-40B4-BE49-F238E27FC236}">
                <a16:creationId xmlns:a16="http://schemas.microsoft.com/office/drawing/2014/main" id="{5D6F5F14-CEB6-4218-9D63-922F56153A0A}"/>
              </a:ext>
            </a:extLst>
          </p:cNvPr>
          <p:cNvSpPr>
            <a:spLocks noGrp="1"/>
          </p:cNvSpPr>
          <p:nvPr>
            <p:ph idx="1"/>
          </p:nvPr>
        </p:nvSpPr>
        <p:spPr/>
        <p:txBody>
          <a:bodyPr/>
          <a:lstStyle/>
          <a:p>
            <a:pPr indent="0" algn="just">
              <a:buNone/>
            </a:pP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しかし、別の要因があります。ウイルスなどの微生物病原体は自然界に数多く存在します。コロナウイルス、インフルエンザ、エボラウイルス、天然痘ウイルス、その他多くのウイルスは、私たちの細胞を利用して自分のコピーを作ります。免疫システムがなければ、「自己限定的」感染でさえ致命的となるかもしれません。問題は簡単です。免疫システムはどのようにして細胞内に潜むウイルスを感知し、私たちに致命傷を与える前に排除しているのでしょうか？</a:t>
            </a:r>
            <a:endParaRPr lang="nl-NL" sz="2400" kern="100" dirty="0">
              <a:effectLst/>
              <a:latin typeface="Yu Mincho" panose="02020400000000000000" pitchFamily="18" charset="-128"/>
              <a:ea typeface="Yu Mincho" panose="02020400000000000000" pitchFamily="18" charset="-128"/>
              <a:cs typeface="Times New Roman" panose="02020603050405020304" pitchFamily="18"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C9C4BBA3-F7E5-48F8-A6FB-07A5B4C54E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7691" y="3811286"/>
            <a:ext cx="3855592" cy="2681589"/>
          </a:xfrm>
          <a:prstGeom prst="rect">
            <a:avLst/>
          </a:prstGeom>
        </p:spPr>
      </p:pic>
    </p:spTree>
    <p:extLst>
      <p:ext uri="{BB962C8B-B14F-4D97-AF65-F5344CB8AC3E}">
        <p14:creationId xmlns:p14="http://schemas.microsoft.com/office/powerpoint/2010/main" val="15764443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DCB709-73A3-46A1-AA03-076BB7D5697A}"/>
              </a:ext>
            </a:extLst>
          </p:cNvPr>
          <p:cNvSpPr>
            <a:spLocks noGrp="1"/>
          </p:cNvSpPr>
          <p:nvPr>
            <p:ph type="title"/>
          </p:nvPr>
        </p:nvSpPr>
        <p:spPr/>
        <p:txBody>
          <a:bodyPr/>
          <a:lstStyle/>
          <a:p>
            <a:r>
              <a:rPr lang="ja-JP" sz="3600" kern="100" dirty="0">
                <a:solidFill>
                  <a:schemeClr val="accent1">
                    <a:lumMod val="75000"/>
                  </a:schemeClr>
                </a:solidFill>
                <a:effectLst/>
                <a:latin typeface="Yu Mincho" panose="02020400000000000000" pitchFamily="18" charset="-128"/>
                <a:ea typeface="Yu Mincho" panose="02020400000000000000" pitchFamily="18" charset="-128"/>
                <a:cs typeface="Times New Roman" panose="02020603050405020304" pitchFamily="18" charset="0"/>
              </a:rPr>
              <a:t>スライド</a:t>
            </a:r>
            <a:r>
              <a:rPr lang="en-US" sz="3600" kern="100" dirty="0">
                <a:solidFill>
                  <a:schemeClr val="accent1">
                    <a:lumMod val="75000"/>
                  </a:schemeClr>
                </a:solidFill>
                <a:effectLst/>
                <a:latin typeface="Yu Mincho" panose="02020400000000000000" pitchFamily="18" charset="-128"/>
                <a:ea typeface="Yu Mincho" panose="02020400000000000000" pitchFamily="18" charset="-128"/>
                <a:cs typeface="Times New Roman" panose="02020603050405020304" pitchFamily="18" charset="0"/>
              </a:rPr>
              <a:t>11</a:t>
            </a:r>
            <a:br>
              <a:rPr lang="nl-NL" sz="1800" kern="100" dirty="0">
                <a:effectLst/>
                <a:latin typeface="Yu Mincho" panose="02020400000000000000" pitchFamily="18" charset="-128"/>
                <a:ea typeface="Yu Mincho" panose="02020400000000000000" pitchFamily="18" charset="-128"/>
                <a:cs typeface="Times New Roman" panose="02020603050405020304" pitchFamily="18" charset="0"/>
              </a:rPr>
            </a:br>
            <a:endParaRPr lang="nl-NL" dirty="0"/>
          </a:p>
        </p:txBody>
      </p:sp>
      <p:sp>
        <p:nvSpPr>
          <p:cNvPr id="3" name="Tijdelijke aanduiding voor inhoud 2">
            <a:extLst>
              <a:ext uri="{FF2B5EF4-FFF2-40B4-BE49-F238E27FC236}">
                <a16:creationId xmlns:a16="http://schemas.microsoft.com/office/drawing/2014/main" id="{5D6F5F14-CEB6-4218-9D63-922F56153A0A}"/>
              </a:ext>
            </a:extLst>
          </p:cNvPr>
          <p:cNvSpPr>
            <a:spLocks noGrp="1"/>
          </p:cNvSpPr>
          <p:nvPr>
            <p:ph idx="1"/>
          </p:nvPr>
        </p:nvSpPr>
        <p:spPr/>
        <p:txBody>
          <a:bodyPr>
            <a:normAutofit/>
          </a:bodyPr>
          <a:lstStyle/>
          <a:p>
            <a:pPr indent="0" algn="just">
              <a:buNone/>
            </a:pP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ウイルスの被害を軽減するために、免疫システムはさまざまな武器を進化させてきました。マクロファージは細菌やウイルスを貪食し、好中球は細菌に対して殺傷物質を放出し、</a:t>
            </a:r>
            <a:r>
              <a:rPr lang="en-US" sz="2400" kern="100" dirty="0">
                <a:effectLst/>
                <a:latin typeface="Yu Mincho" panose="02020400000000000000" pitchFamily="18" charset="-128"/>
                <a:ea typeface="Yu Mincho" panose="02020400000000000000" pitchFamily="18" charset="-128"/>
                <a:cs typeface="Times New Roman" panose="02020603050405020304" pitchFamily="18" charset="0"/>
              </a:rPr>
              <a:t>B</a:t>
            </a: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細胞は抗体を作り、ヘルパー</a:t>
            </a:r>
            <a:r>
              <a:rPr lang="en-US" sz="2400" kern="100" dirty="0">
                <a:effectLst/>
                <a:latin typeface="Yu Mincho" panose="02020400000000000000" pitchFamily="18" charset="-128"/>
                <a:ea typeface="Yu Mincho" panose="02020400000000000000" pitchFamily="18" charset="-128"/>
                <a:cs typeface="Times New Roman" panose="02020603050405020304" pitchFamily="18" charset="0"/>
              </a:rPr>
              <a:t>T</a:t>
            </a: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細胞は</a:t>
            </a:r>
            <a:r>
              <a:rPr lang="en-US" sz="2400" kern="100" dirty="0">
                <a:effectLst/>
                <a:latin typeface="Yu Mincho" panose="02020400000000000000" pitchFamily="18" charset="-128"/>
                <a:ea typeface="Yu Mincho" panose="02020400000000000000" pitchFamily="18" charset="-128"/>
                <a:cs typeface="Times New Roman" panose="02020603050405020304" pitchFamily="18" charset="0"/>
              </a:rPr>
              <a:t>B</a:t>
            </a: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細胞や他の細胞を助け、キラー</a:t>
            </a:r>
            <a:r>
              <a:rPr lang="en-US" sz="2400" kern="100" dirty="0">
                <a:effectLst/>
                <a:latin typeface="Yu Mincho" panose="02020400000000000000" pitchFamily="18" charset="-128"/>
                <a:ea typeface="Yu Mincho" panose="02020400000000000000" pitchFamily="18" charset="-128"/>
                <a:cs typeface="Times New Roman" panose="02020603050405020304" pitchFamily="18" charset="0"/>
              </a:rPr>
              <a:t>T</a:t>
            </a: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細胞はウイルスに感染した細胞（がん細胞も）を殺します。</a:t>
            </a:r>
            <a:endParaRPr lang="nl-NL" sz="2400" kern="100" dirty="0">
              <a:effectLst/>
              <a:latin typeface="Yu Mincho" panose="02020400000000000000" pitchFamily="18" charset="-128"/>
              <a:ea typeface="Yu Mincho" panose="02020400000000000000" pitchFamily="18" charset="-128"/>
              <a:cs typeface="Times New Roman" panose="02020603050405020304" pitchFamily="18" charset="0"/>
            </a:endParaRPr>
          </a:p>
        </p:txBody>
      </p:sp>
      <p:pic>
        <p:nvPicPr>
          <p:cNvPr id="4" name="Tijdelijke aanduiding voor inhoud 4">
            <a:extLst>
              <a:ext uri="{FF2B5EF4-FFF2-40B4-BE49-F238E27FC236}">
                <a16:creationId xmlns:a16="http://schemas.microsoft.com/office/drawing/2014/main" id="{92431F56-EDD3-4124-AAFD-37115BABB4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6059" y="3964564"/>
            <a:ext cx="4807444" cy="2893436"/>
          </a:xfrm>
          <a:prstGeom prst="rect">
            <a:avLst/>
          </a:prstGeom>
        </p:spPr>
      </p:pic>
    </p:spTree>
    <p:extLst>
      <p:ext uri="{BB962C8B-B14F-4D97-AF65-F5344CB8AC3E}">
        <p14:creationId xmlns:p14="http://schemas.microsoft.com/office/powerpoint/2010/main" val="2284433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DCB709-73A3-46A1-AA03-076BB7D5697A}"/>
              </a:ext>
            </a:extLst>
          </p:cNvPr>
          <p:cNvSpPr>
            <a:spLocks noGrp="1"/>
          </p:cNvSpPr>
          <p:nvPr>
            <p:ph type="title"/>
          </p:nvPr>
        </p:nvSpPr>
        <p:spPr/>
        <p:txBody>
          <a:bodyPr/>
          <a:lstStyle/>
          <a:p>
            <a:r>
              <a:rPr lang="ja-JP" sz="3600" kern="100" dirty="0">
                <a:solidFill>
                  <a:schemeClr val="accent1">
                    <a:lumMod val="75000"/>
                  </a:schemeClr>
                </a:solidFill>
                <a:effectLst/>
                <a:latin typeface="Yu Mincho" panose="02020400000000000000" pitchFamily="18" charset="-128"/>
                <a:ea typeface="Yu Mincho" panose="02020400000000000000" pitchFamily="18" charset="-128"/>
                <a:cs typeface="Times New Roman" panose="02020603050405020304" pitchFamily="18" charset="0"/>
              </a:rPr>
              <a:t>スライド</a:t>
            </a:r>
            <a:r>
              <a:rPr lang="en-US" sz="3600" kern="100" dirty="0">
                <a:solidFill>
                  <a:schemeClr val="accent1">
                    <a:lumMod val="75000"/>
                  </a:schemeClr>
                </a:solidFill>
                <a:effectLst/>
                <a:latin typeface="Yu Mincho" panose="02020400000000000000" pitchFamily="18" charset="-128"/>
                <a:ea typeface="Yu Mincho" panose="02020400000000000000" pitchFamily="18" charset="-128"/>
                <a:cs typeface="Times New Roman" panose="02020603050405020304" pitchFamily="18" charset="0"/>
              </a:rPr>
              <a:t>12</a:t>
            </a:r>
            <a:br>
              <a:rPr lang="nl-NL" sz="1800" kern="100" dirty="0">
                <a:effectLst/>
                <a:latin typeface="Yu Mincho" panose="02020400000000000000" pitchFamily="18" charset="-128"/>
                <a:ea typeface="Yu Mincho" panose="02020400000000000000" pitchFamily="18" charset="-128"/>
                <a:cs typeface="Times New Roman" panose="02020603050405020304" pitchFamily="18" charset="0"/>
              </a:rPr>
            </a:br>
            <a:endParaRPr lang="nl-NL" dirty="0"/>
          </a:p>
        </p:txBody>
      </p:sp>
      <p:sp>
        <p:nvSpPr>
          <p:cNvPr id="3" name="Tijdelijke aanduiding voor inhoud 2">
            <a:extLst>
              <a:ext uri="{FF2B5EF4-FFF2-40B4-BE49-F238E27FC236}">
                <a16:creationId xmlns:a16="http://schemas.microsoft.com/office/drawing/2014/main" id="{5D6F5F14-CEB6-4218-9D63-922F56153A0A}"/>
              </a:ext>
            </a:extLst>
          </p:cNvPr>
          <p:cNvSpPr>
            <a:spLocks noGrp="1"/>
          </p:cNvSpPr>
          <p:nvPr>
            <p:ph idx="1"/>
          </p:nvPr>
        </p:nvSpPr>
        <p:spPr/>
        <p:txBody>
          <a:bodyPr>
            <a:normAutofit/>
          </a:bodyPr>
          <a:lstStyle/>
          <a:p>
            <a:pPr indent="0" algn="just">
              <a:buNone/>
            </a:pP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しかし、キラー</a:t>
            </a:r>
            <a:r>
              <a:rPr lang="en-US" sz="2400" kern="100" dirty="0">
                <a:effectLst/>
                <a:latin typeface="Yu Mincho" panose="02020400000000000000" pitchFamily="18" charset="-128"/>
                <a:ea typeface="Yu Mincho" panose="02020400000000000000" pitchFamily="18" charset="-128"/>
                <a:cs typeface="Times New Roman" panose="02020603050405020304" pitchFamily="18" charset="0"/>
              </a:rPr>
              <a:t>T</a:t>
            </a: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細胞はどのようにして殺すべき相手を認識するのでしょうか？　細胞内のウイルスは検出されないのではないでしょうか？　実際、感染した細胞内でウイルスが複製するとき、そのタンパク質の小さな断片が</a:t>
            </a:r>
            <a:r>
              <a:rPr lang="en-US" sz="2400" kern="100" dirty="0">
                <a:effectLst/>
                <a:latin typeface="Yu Mincho" panose="02020400000000000000" pitchFamily="18" charset="-128"/>
                <a:ea typeface="Yu Mincho" panose="02020400000000000000" pitchFamily="18" charset="-128"/>
                <a:cs typeface="Times New Roman" panose="02020603050405020304" pitchFamily="18" charset="0"/>
              </a:rPr>
              <a:t>HLA-A</a:t>
            </a: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a:t>
            </a:r>
            <a:r>
              <a:rPr lang="en-US" sz="2400" kern="100" dirty="0">
                <a:effectLst/>
                <a:latin typeface="Yu Mincho" panose="02020400000000000000" pitchFamily="18" charset="-128"/>
                <a:ea typeface="Yu Mincho" panose="02020400000000000000" pitchFamily="18" charset="-128"/>
                <a:cs typeface="Times New Roman" panose="02020603050405020304" pitchFamily="18" charset="0"/>
              </a:rPr>
              <a:t>-B</a:t>
            </a: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a:t>
            </a:r>
            <a:r>
              <a:rPr lang="en-US" sz="2400" kern="100" dirty="0">
                <a:effectLst/>
                <a:latin typeface="Yu Mincho" panose="02020400000000000000" pitchFamily="18" charset="-128"/>
                <a:ea typeface="Yu Mincho" panose="02020400000000000000" pitchFamily="18" charset="-128"/>
                <a:cs typeface="Times New Roman" panose="02020603050405020304" pitchFamily="18" charset="0"/>
              </a:rPr>
              <a:t>-C</a:t>
            </a: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分子に受け渡され、細胞表面に運ばれます。キラー</a:t>
            </a:r>
            <a:r>
              <a:rPr lang="en-US" sz="2400" kern="100" dirty="0">
                <a:effectLst/>
                <a:latin typeface="Yu Mincho" panose="02020400000000000000" pitchFamily="18" charset="-128"/>
                <a:ea typeface="Yu Mincho" panose="02020400000000000000" pitchFamily="18" charset="-128"/>
                <a:cs typeface="Times New Roman" panose="02020603050405020304" pitchFamily="18" charset="0"/>
              </a:rPr>
              <a:t>T</a:t>
            </a: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細胞は、特定の</a:t>
            </a:r>
            <a:r>
              <a:rPr lang="en-US" sz="2400" kern="100" dirty="0">
                <a:effectLst/>
                <a:latin typeface="Yu Mincho" panose="02020400000000000000" pitchFamily="18" charset="-128"/>
                <a:ea typeface="Yu Mincho" panose="02020400000000000000" pitchFamily="18" charset="-128"/>
                <a:cs typeface="Times New Roman" panose="02020603050405020304" pitchFamily="18" charset="0"/>
              </a:rPr>
              <a:t>HLA</a:t>
            </a: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分子との関連で、この小さな断片を認識します。 「</a:t>
            </a:r>
            <a:r>
              <a:rPr lang="en-US" sz="2400" kern="100" dirty="0">
                <a:effectLst/>
                <a:latin typeface="Yu Mincho" panose="02020400000000000000" pitchFamily="18" charset="-128"/>
                <a:ea typeface="Yu Mincho" panose="02020400000000000000" pitchFamily="18" charset="-128"/>
                <a:cs typeface="Times New Roman" panose="02020603050405020304" pitchFamily="18" charset="0"/>
              </a:rPr>
              <a:t>HLA</a:t>
            </a: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制限」として知られるこの現象の発見は、</a:t>
            </a:r>
            <a:r>
              <a:rPr lang="en-US" sz="2400" kern="100" dirty="0">
                <a:effectLst/>
                <a:latin typeface="Yu Mincho" panose="02020400000000000000" pitchFamily="18" charset="-128"/>
                <a:ea typeface="Yu Mincho" panose="02020400000000000000" pitchFamily="18" charset="-128"/>
                <a:cs typeface="Times New Roman" panose="02020603050405020304" pitchFamily="18" charset="0"/>
              </a:rPr>
              <a:t>2</a:t>
            </a: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つのノーベル賞を受賞するほど重要でした。異なるタイプの</a:t>
            </a:r>
            <a:r>
              <a:rPr lang="en-US" sz="2400" kern="100" dirty="0">
                <a:effectLst/>
                <a:latin typeface="Yu Mincho" panose="02020400000000000000" pitchFamily="18" charset="-128"/>
                <a:ea typeface="Yu Mincho" panose="02020400000000000000" pitchFamily="18" charset="-128"/>
                <a:cs typeface="Times New Roman" panose="02020603050405020304" pitchFamily="18" charset="0"/>
              </a:rPr>
              <a:t>MHC</a:t>
            </a: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クラス</a:t>
            </a:r>
            <a:r>
              <a:rPr lang="en-US" sz="2400" kern="100" dirty="0">
                <a:effectLst/>
                <a:latin typeface="Yu Mincho" panose="02020400000000000000" pitchFamily="18" charset="-128"/>
                <a:ea typeface="Yu Mincho" panose="02020400000000000000" pitchFamily="18" charset="-128"/>
                <a:cs typeface="Times New Roman" panose="02020603050405020304" pitchFamily="18" charset="0"/>
              </a:rPr>
              <a:t>I</a:t>
            </a: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分子は、それぞれ異なる組み合わせのペプチドを提示するため、免疫系は多くの標的を持ち、ウイルスに感染した細胞を狙って殺すことができるのです。</a:t>
            </a:r>
            <a:endParaRPr lang="nl-NL" sz="2400" kern="100" dirty="0">
              <a:effectLst/>
              <a:latin typeface="Yu Mincho" panose="02020400000000000000" pitchFamily="18" charset="-128"/>
              <a:ea typeface="Yu Mincho" panose="02020400000000000000" pitchFamily="18" charset="-128"/>
              <a:cs typeface="Times New Roman" panose="02020603050405020304" pitchFamily="18" charset="0"/>
            </a:endParaRPr>
          </a:p>
        </p:txBody>
      </p:sp>
      <p:pic>
        <p:nvPicPr>
          <p:cNvPr id="4" name="Tijdelijke aanduiding voor inhoud 4">
            <a:extLst>
              <a:ext uri="{FF2B5EF4-FFF2-40B4-BE49-F238E27FC236}">
                <a16:creationId xmlns:a16="http://schemas.microsoft.com/office/drawing/2014/main" id="{AC3FEDC1-2E20-4660-9859-1D680F3CDE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3327" y="4957768"/>
            <a:ext cx="2005446" cy="1900232"/>
          </a:xfrm>
          <a:prstGeom prst="rect">
            <a:avLst/>
          </a:prstGeom>
        </p:spPr>
      </p:pic>
    </p:spTree>
    <p:extLst>
      <p:ext uri="{BB962C8B-B14F-4D97-AF65-F5344CB8AC3E}">
        <p14:creationId xmlns:p14="http://schemas.microsoft.com/office/powerpoint/2010/main" val="13483154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DCB709-73A3-46A1-AA03-076BB7D5697A}"/>
              </a:ext>
            </a:extLst>
          </p:cNvPr>
          <p:cNvSpPr>
            <a:spLocks noGrp="1"/>
          </p:cNvSpPr>
          <p:nvPr>
            <p:ph type="title"/>
          </p:nvPr>
        </p:nvSpPr>
        <p:spPr/>
        <p:txBody>
          <a:bodyPr/>
          <a:lstStyle/>
          <a:p>
            <a:r>
              <a:rPr lang="ja-JP" sz="3600" kern="100" dirty="0">
                <a:solidFill>
                  <a:schemeClr val="accent1">
                    <a:lumMod val="75000"/>
                  </a:schemeClr>
                </a:solidFill>
                <a:effectLst/>
                <a:latin typeface="Yu Mincho" panose="02020400000000000000" pitchFamily="18" charset="-128"/>
                <a:ea typeface="Yu Mincho" panose="02020400000000000000" pitchFamily="18" charset="-128"/>
                <a:cs typeface="Times New Roman" panose="02020603050405020304" pitchFamily="18" charset="0"/>
              </a:rPr>
              <a:t>スライド</a:t>
            </a:r>
            <a:r>
              <a:rPr lang="en-US" sz="3600" kern="100" dirty="0">
                <a:solidFill>
                  <a:schemeClr val="accent1">
                    <a:lumMod val="75000"/>
                  </a:schemeClr>
                </a:solidFill>
                <a:effectLst/>
                <a:latin typeface="Yu Mincho" panose="02020400000000000000" pitchFamily="18" charset="-128"/>
                <a:ea typeface="Yu Mincho" panose="02020400000000000000" pitchFamily="18" charset="-128"/>
                <a:cs typeface="Times New Roman" panose="02020603050405020304" pitchFamily="18" charset="0"/>
              </a:rPr>
              <a:t>13</a:t>
            </a:r>
            <a:br>
              <a:rPr lang="nl-NL" sz="1800" kern="100" dirty="0">
                <a:effectLst/>
                <a:latin typeface="Yu Mincho" panose="02020400000000000000" pitchFamily="18" charset="-128"/>
                <a:ea typeface="Yu Mincho" panose="02020400000000000000" pitchFamily="18" charset="-128"/>
                <a:cs typeface="Times New Roman" panose="02020603050405020304" pitchFamily="18" charset="0"/>
              </a:rPr>
            </a:br>
            <a:endParaRPr lang="nl-NL" dirty="0"/>
          </a:p>
        </p:txBody>
      </p:sp>
      <p:sp>
        <p:nvSpPr>
          <p:cNvPr id="3" name="Tijdelijke aanduiding voor inhoud 2">
            <a:extLst>
              <a:ext uri="{FF2B5EF4-FFF2-40B4-BE49-F238E27FC236}">
                <a16:creationId xmlns:a16="http://schemas.microsoft.com/office/drawing/2014/main" id="{5D6F5F14-CEB6-4218-9D63-922F56153A0A}"/>
              </a:ext>
            </a:extLst>
          </p:cNvPr>
          <p:cNvSpPr>
            <a:spLocks noGrp="1"/>
          </p:cNvSpPr>
          <p:nvPr>
            <p:ph idx="1"/>
          </p:nvPr>
        </p:nvSpPr>
        <p:spPr/>
        <p:txBody>
          <a:bodyPr>
            <a:normAutofit/>
          </a:bodyPr>
          <a:lstStyle/>
          <a:p>
            <a:pPr indent="0" algn="just">
              <a:buNone/>
            </a:pP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しかし、そもそもウイルスの断片はどのように作られるのでしょうか？　ウイルスのタンパク質は、細胞内の他のタンパク質と同じように分解されます。ウイルスのタンパク質は、プロテアソームという優れたナノマシンによって断片に分解されます。プロテアソームは、基本的にすべてのタンパク質を分解できます。続いて細胞内の他の酵素はこの断片をさらに小さなペプチドに分解し、その一部はサイトゾルから小胞体に運ばれ、</a:t>
            </a:r>
            <a:r>
              <a:rPr lang="en-US" sz="2400" kern="100" dirty="0">
                <a:effectLst/>
                <a:latin typeface="Yu Mincho" panose="02020400000000000000" pitchFamily="18" charset="-128"/>
                <a:ea typeface="Yu Mincho" panose="02020400000000000000" pitchFamily="18" charset="-128"/>
                <a:cs typeface="Times New Roman" panose="02020603050405020304" pitchFamily="18" charset="0"/>
              </a:rPr>
              <a:t>HLA</a:t>
            </a: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分子に結合します。</a:t>
            </a:r>
            <a:r>
              <a:rPr lang="en-US" sz="2400" kern="100" dirty="0">
                <a:effectLst/>
                <a:latin typeface="Yu Mincho" panose="02020400000000000000" pitchFamily="18" charset="-128"/>
                <a:ea typeface="Yu Mincho" panose="02020400000000000000" pitchFamily="18" charset="-128"/>
                <a:cs typeface="Times New Roman" panose="02020603050405020304" pitchFamily="18" charset="0"/>
              </a:rPr>
              <a:t> HLA</a:t>
            </a: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分子とペプチドが結合すると小胞体から細胞表面に移動して、そこでキラー</a:t>
            </a:r>
            <a:r>
              <a:rPr lang="en-US" sz="2400" kern="100" dirty="0">
                <a:effectLst/>
                <a:latin typeface="Yu Mincho" panose="02020400000000000000" pitchFamily="18" charset="-128"/>
                <a:ea typeface="Yu Mincho" panose="02020400000000000000" pitchFamily="18" charset="-128"/>
                <a:cs typeface="Times New Roman" panose="02020603050405020304" pitchFamily="18" charset="0"/>
              </a:rPr>
              <a:t>T</a:t>
            </a: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細胞に検出されるのを待ちます。</a:t>
            </a:r>
            <a:endParaRPr lang="nl-NL" sz="2400" kern="100" dirty="0">
              <a:effectLst/>
              <a:latin typeface="Yu Mincho" panose="02020400000000000000" pitchFamily="18" charset="-128"/>
              <a:ea typeface="Yu Mincho" panose="02020400000000000000" pitchFamily="18" charset="-128"/>
              <a:cs typeface="Times New Roman" panose="02020603050405020304" pitchFamily="18" charset="0"/>
            </a:endParaRPr>
          </a:p>
        </p:txBody>
      </p:sp>
      <p:pic>
        <p:nvPicPr>
          <p:cNvPr id="4" name="Tijdelijke aanduiding voor inhoud 5">
            <a:extLst>
              <a:ext uri="{FF2B5EF4-FFF2-40B4-BE49-F238E27FC236}">
                <a16:creationId xmlns:a16="http://schemas.microsoft.com/office/drawing/2014/main" id="{936B45E6-5B96-46AA-A8BA-8B0138E196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2972" y="4714934"/>
            <a:ext cx="3221183" cy="2143066"/>
          </a:xfrm>
          <a:prstGeom prst="rect">
            <a:avLst/>
          </a:prstGeom>
        </p:spPr>
      </p:pic>
    </p:spTree>
    <p:extLst>
      <p:ext uri="{BB962C8B-B14F-4D97-AF65-F5344CB8AC3E}">
        <p14:creationId xmlns:p14="http://schemas.microsoft.com/office/powerpoint/2010/main" val="13078790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DCB709-73A3-46A1-AA03-076BB7D5697A}"/>
              </a:ext>
            </a:extLst>
          </p:cNvPr>
          <p:cNvSpPr>
            <a:spLocks noGrp="1"/>
          </p:cNvSpPr>
          <p:nvPr>
            <p:ph type="title"/>
          </p:nvPr>
        </p:nvSpPr>
        <p:spPr/>
        <p:txBody>
          <a:bodyPr/>
          <a:lstStyle/>
          <a:p>
            <a:r>
              <a:rPr lang="ja-JP" sz="3600" kern="100" dirty="0">
                <a:solidFill>
                  <a:schemeClr val="accent1">
                    <a:lumMod val="75000"/>
                  </a:schemeClr>
                </a:solidFill>
                <a:effectLst/>
                <a:latin typeface="Yu Mincho" panose="02020400000000000000" pitchFamily="18" charset="-128"/>
                <a:ea typeface="Yu Mincho" panose="02020400000000000000" pitchFamily="18" charset="-128"/>
                <a:cs typeface="Times New Roman" panose="02020603050405020304" pitchFamily="18" charset="0"/>
              </a:rPr>
              <a:t>スライド</a:t>
            </a:r>
            <a:r>
              <a:rPr lang="en-US" sz="3600" kern="100" dirty="0">
                <a:solidFill>
                  <a:schemeClr val="accent1">
                    <a:lumMod val="75000"/>
                  </a:schemeClr>
                </a:solidFill>
                <a:effectLst/>
                <a:latin typeface="Yu Mincho" panose="02020400000000000000" pitchFamily="18" charset="-128"/>
                <a:ea typeface="Yu Mincho" panose="02020400000000000000" pitchFamily="18" charset="-128"/>
                <a:cs typeface="Times New Roman" panose="02020603050405020304" pitchFamily="18" charset="0"/>
              </a:rPr>
              <a:t>14</a:t>
            </a:r>
            <a:br>
              <a:rPr lang="nl-NL" sz="1800" kern="100" dirty="0">
                <a:effectLst/>
                <a:latin typeface="Yu Mincho" panose="02020400000000000000" pitchFamily="18" charset="-128"/>
                <a:ea typeface="Yu Mincho" panose="02020400000000000000" pitchFamily="18" charset="-128"/>
                <a:cs typeface="Times New Roman" panose="02020603050405020304" pitchFamily="18" charset="0"/>
              </a:rPr>
            </a:br>
            <a:endParaRPr lang="nl-NL" dirty="0"/>
          </a:p>
        </p:txBody>
      </p:sp>
      <p:sp>
        <p:nvSpPr>
          <p:cNvPr id="3" name="Tijdelijke aanduiding voor inhoud 2">
            <a:extLst>
              <a:ext uri="{FF2B5EF4-FFF2-40B4-BE49-F238E27FC236}">
                <a16:creationId xmlns:a16="http://schemas.microsoft.com/office/drawing/2014/main" id="{5D6F5F14-CEB6-4218-9D63-922F56153A0A}"/>
              </a:ext>
            </a:extLst>
          </p:cNvPr>
          <p:cNvSpPr>
            <a:spLocks noGrp="1"/>
          </p:cNvSpPr>
          <p:nvPr>
            <p:ph idx="1"/>
          </p:nvPr>
        </p:nvSpPr>
        <p:spPr>
          <a:xfrm>
            <a:off x="838200" y="962984"/>
            <a:ext cx="10515600" cy="4351338"/>
          </a:xfrm>
        </p:spPr>
        <p:txBody>
          <a:bodyPr>
            <a:noAutofit/>
          </a:bodyPr>
          <a:lstStyle/>
          <a:p>
            <a:pPr indent="0" algn="just">
              <a:buNone/>
            </a:pPr>
            <a:r>
              <a:rPr lang="en-US" sz="2400" kern="100" dirty="0">
                <a:effectLst/>
                <a:latin typeface="Yu Mincho" panose="02020400000000000000" pitchFamily="18" charset="-128"/>
                <a:ea typeface="Yu Mincho" panose="02020400000000000000" pitchFamily="18" charset="-128"/>
                <a:cs typeface="Times New Roman" panose="02020603050405020304" pitchFamily="18" charset="0"/>
              </a:rPr>
              <a:t>HLA</a:t>
            </a: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多型の話に戻りましょう。</a:t>
            </a:r>
            <a:r>
              <a:rPr lang="en-US" sz="2400" kern="100" dirty="0">
                <a:effectLst/>
                <a:latin typeface="Yu Mincho" panose="02020400000000000000" pitchFamily="18" charset="-128"/>
                <a:ea typeface="Yu Mincho" panose="02020400000000000000" pitchFamily="18" charset="-128"/>
                <a:cs typeface="Times New Roman" panose="02020603050405020304" pitchFamily="18" charset="0"/>
              </a:rPr>
              <a:t>COVID-19</a:t>
            </a: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やインフルエンザで知られているように、ウイルスは抗体反応を回避できるよう変化するのに非常に優れています（新しいコロナウイルス亜種アルファ、デルタ、オミクロンなどを考えてください）。</a:t>
            </a:r>
            <a:r>
              <a:rPr lang="en-US" sz="2400" kern="100" dirty="0">
                <a:effectLst/>
                <a:latin typeface="Yu Mincho" panose="02020400000000000000" pitchFamily="18" charset="-128"/>
                <a:ea typeface="Yu Mincho" panose="02020400000000000000" pitchFamily="18" charset="-128"/>
                <a:cs typeface="Times New Roman" panose="02020603050405020304" pitchFamily="18" charset="0"/>
              </a:rPr>
              <a:t>T</a:t>
            </a: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細胞がウイルス抗原を検出できない可能性を最小限に抑えるために、異なる</a:t>
            </a:r>
            <a:r>
              <a:rPr lang="en-US" sz="2400" kern="100" dirty="0">
                <a:effectLst/>
                <a:latin typeface="Yu Mincho" panose="02020400000000000000" pitchFamily="18" charset="-128"/>
                <a:ea typeface="Yu Mincho" panose="02020400000000000000" pitchFamily="18" charset="-128"/>
                <a:cs typeface="Times New Roman" panose="02020603050405020304" pitchFamily="18" charset="0"/>
              </a:rPr>
              <a:t>MHC</a:t>
            </a: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対立遺伝子（遺伝子の変異体）はそれぞれ異なるペプチドの組み合わせを提示します。ヒトには非常にたくさんのペプチドがあるため、ウイルスが回避することは困難です。ヒトによって</a:t>
            </a:r>
            <a:r>
              <a:rPr lang="en-US" sz="2400" kern="100" dirty="0">
                <a:effectLst/>
                <a:latin typeface="Yu Mincho" panose="02020400000000000000" pitchFamily="18" charset="-128"/>
                <a:ea typeface="Yu Mincho" panose="02020400000000000000" pitchFamily="18" charset="-128"/>
                <a:cs typeface="Times New Roman" panose="02020603050405020304" pitchFamily="18" charset="0"/>
              </a:rPr>
              <a:t>HLA</a:t>
            </a: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型が異なるので、仮にそうなったとしても、回避できたウイルスが次に感染した人のキラー</a:t>
            </a:r>
            <a:r>
              <a:rPr lang="en-US" sz="2400" kern="100" dirty="0">
                <a:effectLst/>
                <a:latin typeface="Yu Mincho" panose="02020400000000000000" pitchFamily="18" charset="-128"/>
                <a:ea typeface="Yu Mincho" panose="02020400000000000000" pitchFamily="18" charset="-128"/>
                <a:cs typeface="Times New Roman" panose="02020603050405020304" pitchFamily="18" charset="0"/>
              </a:rPr>
              <a:t>T</a:t>
            </a: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細胞をだますことはないでしょう。私たち全員が同じ</a:t>
            </a:r>
            <a:r>
              <a:rPr lang="en-US" sz="2400" kern="100" dirty="0">
                <a:effectLst/>
                <a:latin typeface="Yu Mincho" panose="02020400000000000000" pitchFamily="18" charset="-128"/>
                <a:ea typeface="Yu Mincho" panose="02020400000000000000" pitchFamily="18" charset="-128"/>
                <a:cs typeface="Times New Roman" panose="02020603050405020304" pitchFamily="18" charset="0"/>
              </a:rPr>
              <a:t>HLA</a:t>
            </a: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遺伝子型を持っていたとしたら、回避できるウイルスは全人類を殺してしまうことになります。現在では、ウイルスペプチドを免疫系に提示できない</a:t>
            </a:r>
            <a:r>
              <a:rPr lang="en-US" sz="2400" kern="100" dirty="0">
                <a:effectLst/>
                <a:latin typeface="Yu Mincho" panose="02020400000000000000" pitchFamily="18" charset="-128"/>
                <a:ea typeface="Yu Mincho" panose="02020400000000000000" pitchFamily="18" charset="-128"/>
                <a:cs typeface="Times New Roman" panose="02020603050405020304" pitchFamily="18" charset="0"/>
              </a:rPr>
              <a:t>HLA</a:t>
            </a: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分子を持つ一部のヒト「のみ」を殺すようになりました。したがって、</a:t>
            </a:r>
            <a:r>
              <a:rPr lang="en-US" sz="2400" kern="100" dirty="0">
                <a:effectLst/>
                <a:latin typeface="Yu Mincho" panose="02020400000000000000" pitchFamily="18" charset="-128"/>
                <a:ea typeface="Yu Mincho" panose="02020400000000000000" pitchFamily="18" charset="-128"/>
                <a:cs typeface="Times New Roman" panose="02020603050405020304" pitchFamily="18" charset="0"/>
              </a:rPr>
              <a:t>HLA</a:t>
            </a: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多型は人類を保護しますが、一部のヒトは保護されないかもしれません。これは、</a:t>
            </a:r>
            <a:r>
              <a:rPr lang="en-US" sz="2400" kern="100" dirty="0">
                <a:effectLst/>
                <a:latin typeface="Yu Mincho" panose="02020400000000000000" pitchFamily="18" charset="-128"/>
                <a:ea typeface="Yu Mincho" panose="02020400000000000000" pitchFamily="18" charset="-128"/>
                <a:cs typeface="Times New Roman" panose="02020603050405020304" pitchFamily="18" charset="0"/>
              </a:rPr>
              <a:t>MHC</a:t>
            </a: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多型の進化について納得のいく説明になります。</a:t>
            </a:r>
            <a:endParaRPr lang="nl-NL" sz="2400" kern="100" dirty="0">
              <a:effectLst/>
              <a:latin typeface="Yu Mincho" panose="02020400000000000000" pitchFamily="18" charset="-128"/>
              <a:ea typeface="Yu Mincho" panose="02020400000000000000" pitchFamily="18" charset="-128"/>
              <a:cs typeface="Times New Roman" panose="02020603050405020304" pitchFamily="18" charset="0"/>
            </a:endParaRPr>
          </a:p>
        </p:txBody>
      </p:sp>
      <p:pic>
        <p:nvPicPr>
          <p:cNvPr id="4" name="Tijdelijke aanduiding voor inhoud 4">
            <a:extLst>
              <a:ext uri="{FF2B5EF4-FFF2-40B4-BE49-F238E27FC236}">
                <a16:creationId xmlns:a16="http://schemas.microsoft.com/office/drawing/2014/main" id="{E0EB3032-6A7D-46D2-85DD-7B6FF3EDB7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88873" y="5592550"/>
            <a:ext cx="1607127" cy="1265450"/>
          </a:xfrm>
          <a:prstGeom prst="rect">
            <a:avLst/>
          </a:prstGeom>
        </p:spPr>
      </p:pic>
    </p:spTree>
    <p:extLst>
      <p:ext uri="{BB962C8B-B14F-4D97-AF65-F5344CB8AC3E}">
        <p14:creationId xmlns:p14="http://schemas.microsoft.com/office/powerpoint/2010/main" val="35383469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DCB709-73A3-46A1-AA03-076BB7D5697A}"/>
              </a:ext>
            </a:extLst>
          </p:cNvPr>
          <p:cNvSpPr>
            <a:spLocks noGrp="1"/>
          </p:cNvSpPr>
          <p:nvPr>
            <p:ph type="title"/>
          </p:nvPr>
        </p:nvSpPr>
        <p:spPr/>
        <p:txBody>
          <a:bodyPr/>
          <a:lstStyle/>
          <a:p>
            <a:r>
              <a:rPr lang="ja-JP" sz="3600" kern="100" dirty="0">
                <a:solidFill>
                  <a:schemeClr val="accent1">
                    <a:lumMod val="75000"/>
                  </a:schemeClr>
                </a:solidFill>
                <a:effectLst/>
                <a:latin typeface="Yu Mincho" panose="02020400000000000000" pitchFamily="18" charset="-128"/>
                <a:ea typeface="Yu Mincho" panose="02020400000000000000" pitchFamily="18" charset="-128"/>
                <a:cs typeface="Times New Roman" panose="02020603050405020304" pitchFamily="18" charset="0"/>
              </a:rPr>
              <a:t>スライド</a:t>
            </a:r>
            <a:r>
              <a:rPr lang="en-US" sz="3600" kern="100" dirty="0">
                <a:solidFill>
                  <a:schemeClr val="accent1">
                    <a:lumMod val="75000"/>
                  </a:schemeClr>
                </a:solidFill>
                <a:effectLst/>
                <a:latin typeface="Yu Mincho" panose="02020400000000000000" pitchFamily="18" charset="-128"/>
                <a:ea typeface="Yu Mincho" panose="02020400000000000000" pitchFamily="18" charset="-128"/>
                <a:cs typeface="Times New Roman" panose="02020603050405020304" pitchFamily="18" charset="0"/>
              </a:rPr>
              <a:t>15</a:t>
            </a:r>
            <a:br>
              <a:rPr lang="nl-NL" sz="1800" kern="100" dirty="0">
                <a:effectLst/>
                <a:latin typeface="Yu Mincho" panose="02020400000000000000" pitchFamily="18" charset="-128"/>
                <a:ea typeface="Yu Mincho" panose="02020400000000000000" pitchFamily="18" charset="-128"/>
                <a:cs typeface="Times New Roman" panose="02020603050405020304" pitchFamily="18" charset="0"/>
              </a:rPr>
            </a:br>
            <a:endParaRPr lang="nl-NL" dirty="0"/>
          </a:p>
        </p:txBody>
      </p:sp>
      <p:sp>
        <p:nvSpPr>
          <p:cNvPr id="3" name="Tijdelijke aanduiding voor inhoud 2">
            <a:extLst>
              <a:ext uri="{FF2B5EF4-FFF2-40B4-BE49-F238E27FC236}">
                <a16:creationId xmlns:a16="http://schemas.microsoft.com/office/drawing/2014/main" id="{5D6F5F14-CEB6-4218-9D63-922F56153A0A}"/>
              </a:ext>
            </a:extLst>
          </p:cNvPr>
          <p:cNvSpPr>
            <a:spLocks noGrp="1"/>
          </p:cNvSpPr>
          <p:nvPr>
            <p:ph idx="1"/>
          </p:nvPr>
        </p:nvSpPr>
        <p:spPr/>
        <p:txBody>
          <a:bodyPr/>
          <a:lstStyle/>
          <a:p>
            <a:pPr indent="0" algn="just">
              <a:buNone/>
            </a:pP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しかし、読者の皆さんにとって残念なことですが、もし新しい臓器が必要となった時には、悪いニュースになるでしょう。</a:t>
            </a:r>
            <a:r>
              <a:rPr lang="en-US" sz="2400" kern="100" dirty="0">
                <a:effectLst/>
                <a:latin typeface="Yu Mincho" panose="02020400000000000000" pitchFamily="18" charset="-128"/>
                <a:ea typeface="Yu Mincho" panose="02020400000000000000" pitchFamily="18" charset="-128"/>
                <a:cs typeface="Times New Roman" panose="02020603050405020304" pitchFamily="18" charset="0"/>
              </a:rPr>
              <a:t> HLA</a:t>
            </a: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多型は腎臓病のヒトではなく、ある種の集団を生存させます。移植拒絶反応は、免疫系がドナーの臓器とウイルスに感染した臓器と混同し、移植された臓器を攻撃した結果です。</a:t>
            </a:r>
            <a:endParaRPr lang="nl-NL" sz="2400" kern="100" dirty="0">
              <a:effectLst/>
              <a:latin typeface="Yu Mincho" panose="02020400000000000000" pitchFamily="18" charset="-128"/>
              <a:ea typeface="Yu Mincho" panose="02020400000000000000" pitchFamily="18" charset="-128"/>
              <a:cs typeface="Times New Roman" panose="02020603050405020304" pitchFamily="18"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61CB20D8-CD56-4FF4-AEB6-2480AECE18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711" y="3969327"/>
            <a:ext cx="4181887" cy="2747963"/>
          </a:xfrm>
          <a:prstGeom prst="rect">
            <a:avLst/>
          </a:prstGeom>
        </p:spPr>
      </p:pic>
    </p:spTree>
    <p:extLst>
      <p:ext uri="{BB962C8B-B14F-4D97-AF65-F5344CB8AC3E}">
        <p14:creationId xmlns:p14="http://schemas.microsoft.com/office/powerpoint/2010/main" val="37545133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DCB709-73A3-46A1-AA03-076BB7D5697A}"/>
              </a:ext>
            </a:extLst>
          </p:cNvPr>
          <p:cNvSpPr>
            <a:spLocks noGrp="1"/>
          </p:cNvSpPr>
          <p:nvPr>
            <p:ph type="title"/>
          </p:nvPr>
        </p:nvSpPr>
        <p:spPr/>
        <p:txBody>
          <a:bodyPr/>
          <a:lstStyle/>
          <a:p>
            <a:r>
              <a:rPr lang="ja-JP" sz="3600" kern="100" dirty="0">
                <a:solidFill>
                  <a:schemeClr val="accent1">
                    <a:lumMod val="75000"/>
                  </a:schemeClr>
                </a:solidFill>
                <a:effectLst/>
                <a:latin typeface="Yu Mincho" panose="02020400000000000000" pitchFamily="18" charset="-128"/>
                <a:ea typeface="Yu Mincho" panose="02020400000000000000" pitchFamily="18" charset="-128"/>
                <a:cs typeface="Times New Roman" panose="02020603050405020304" pitchFamily="18" charset="0"/>
              </a:rPr>
              <a:t>スライド</a:t>
            </a:r>
            <a:r>
              <a:rPr lang="en-US" sz="3600" kern="100" dirty="0">
                <a:solidFill>
                  <a:schemeClr val="accent1">
                    <a:lumMod val="75000"/>
                  </a:schemeClr>
                </a:solidFill>
                <a:effectLst/>
                <a:latin typeface="Yu Mincho" panose="02020400000000000000" pitchFamily="18" charset="-128"/>
                <a:ea typeface="Yu Mincho" panose="02020400000000000000" pitchFamily="18" charset="-128"/>
                <a:cs typeface="Times New Roman" panose="02020603050405020304" pitchFamily="18" charset="0"/>
              </a:rPr>
              <a:t>16</a:t>
            </a:r>
            <a:br>
              <a:rPr lang="nl-NL" sz="1800" kern="100" dirty="0">
                <a:effectLst/>
                <a:latin typeface="Yu Mincho" panose="02020400000000000000" pitchFamily="18" charset="-128"/>
                <a:ea typeface="Yu Mincho" panose="02020400000000000000" pitchFamily="18" charset="-128"/>
                <a:cs typeface="Times New Roman" panose="02020603050405020304" pitchFamily="18" charset="0"/>
              </a:rPr>
            </a:br>
            <a:endParaRPr lang="nl-NL" dirty="0"/>
          </a:p>
        </p:txBody>
      </p:sp>
      <p:sp>
        <p:nvSpPr>
          <p:cNvPr id="3" name="Tijdelijke aanduiding voor inhoud 2">
            <a:extLst>
              <a:ext uri="{FF2B5EF4-FFF2-40B4-BE49-F238E27FC236}">
                <a16:creationId xmlns:a16="http://schemas.microsoft.com/office/drawing/2014/main" id="{5D6F5F14-CEB6-4218-9D63-922F56153A0A}"/>
              </a:ext>
            </a:extLst>
          </p:cNvPr>
          <p:cNvSpPr>
            <a:spLocks noGrp="1"/>
          </p:cNvSpPr>
          <p:nvPr>
            <p:ph idx="1"/>
          </p:nvPr>
        </p:nvSpPr>
        <p:spPr>
          <a:xfrm>
            <a:off x="838200" y="1027906"/>
            <a:ext cx="10515600" cy="4351338"/>
          </a:xfrm>
        </p:spPr>
        <p:txBody>
          <a:bodyPr>
            <a:normAutofit/>
          </a:bodyPr>
          <a:lstStyle/>
          <a:p>
            <a:pPr marL="0" indent="0">
              <a:buNone/>
            </a:pPr>
            <a:r>
              <a:rPr lang="ja-JP" sz="2400" dirty="0">
                <a:effectLst/>
                <a:ea typeface="Yu Mincho" panose="02020400000000000000" pitchFamily="18" charset="-128"/>
                <a:cs typeface="Times New Roman" panose="02020603050405020304" pitchFamily="18" charset="0"/>
              </a:rPr>
              <a:t>重要なことは、完璧なものない、免疫系でさえも完璧ではない！ということです。　それを念頭に置いて、キラー</a:t>
            </a:r>
            <a:r>
              <a:rPr lang="en-US" sz="2400" dirty="0">
                <a:effectLst/>
                <a:latin typeface="Yu Mincho" panose="02020400000000000000" pitchFamily="18" charset="-128"/>
                <a:cs typeface="Times New Roman" panose="02020603050405020304" pitchFamily="18" charset="0"/>
              </a:rPr>
              <a:t>T</a:t>
            </a:r>
            <a:r>
              <a:rPr lang="ja-JP" sz="2400" dirty="0">
                <a:effectLst/>
                <a:ea typeface="Yu Mincho" panose="02020400000000000000" pitchFamily="18" charset="-128"/>
                <a:cs typeface="Times New Roman" panose="02020603050405020304" pitchFamily="18" charset="0"/>
              </a:rPr>
              <a:t>細胞はどのようにしてウイルスに感染した細胞を素早く見つけて、仕事ができるのか考えてみましょう。ウイルスはとても早く、場合によってはほんの数時間で自分のコピーを複製します。ただこの複製プロセスは、ウイルスタンパク質が天寿を全うして分解されるのを待つのに比べると遅すぎます。しかし、免疫系自体が完璧ではないように、ウイルス由来のタンパク質の合成も完璧とは言い難いのです。この不完全なたんぱく質（</a:t>
            </a:r>
            <a:r>
              <a:rPr lang="en-US" sz="2400" dirty="0" err="1">
                <a:effectLst/>
                <a:latin typeface="Yu Mincho" panose="02020400000000000000" pitchFamily="18" charset="-128"/>
                <a:cs typeface="Times New Roman" panose="02020603050405020304" pitchFamily="18" charset="0"/>
              </a:rPr>
              <a:t>DRiP</a:t>
            </a:r>
            <a:r>
              <a:rPr lang="ja-JP" sz="2400" dirty="0">
                <a:effectLst/>
                <a:ea typeface="Yu Mincho" panose="02020400000000000000" pitchFamily="18" charset="-128"/>
                <a:cs typeface="Times New Roman" panose="02020603050405020304" pitchFamily="18" charset="0"/>
              </a:rPr>
              <a:t>）はすぐに分解されるため、ウイルスが感染したことと抗原提示が結び付けられて、効率的な</a:t>
            </a:r>
            <a:r>
              <a:rPr lang="en-US" sz="2400" dirty="0">
                <a:effectLst/>
                <a:latin typeface="Yu Mincho" panose="02020400000000000000" pitchFamily="18" charset="-128"/>
                <a:cs typeface="Times New Roman" panose="02020603050405020304" pitchFamily="18" charset="0"/>
              </a:rPr>
              <a:t>T</a:t>
            </a:r>
            <a:r>
              <a:rPr lang="ja-JP" sz="2400" dirty="0">
                <a:effectLst/>
                <a:ea typeface="Yu Mincho" panose="02020400000000000000" pitchFamily="18" charset="-128"/>
                <a:cs typeface="Times New Roman" panose="02020603050405020304" pitchFamily="18" charset="0"/>
              </a:rPr>
              <a:t>細胞による免疫監視が可能になるのです。</a:t>
            </a:r>
            <a:endParaRPr lang="nl-NL" sz="2400" dirty="0"/>
          </a:p>
        </p:txBody>
      </p:sp>
      <p:pic>
        <p:nvPicPr>
          <p:cNvPr id="4" name="Tijdelijke aanduiding voor inhoud 4">
            <a:extLst>
              <a:ext uri="{FF2B5EF4-FFF2-40B4-BE49-F238E27FC236}">
                <a16:creationId xmlns:a16="http://schemas.microsoft.com/office/drawing/2014/main" id="{171B30C7-B0AB-41A5-8A5A-1D84EEAD01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0" y="4313832"/>
            <a:ext cx="6341918" cy="2544168"/>
          </a:xfrm>
          <a:prstGeom prst="rect">
            <a:avLst/>
          </a:prstGeom>
        </p:spPr>
      </p:pic>
    </p:spTree>
    <p:extLst>
      <p:ext uri="{BB962C8B-B14F-4D97-AF65-F5344CB8AC3E}">
        <p14:creationId xmlns:p14="http://schemas.microsoft.com/office/powerpoint/2010/main" val="7679075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DCB709-73A3-46A1-AA03-076BB7D5697A}"/>
              </a:ext>
            </a:extLst>
          </p:cNvPr>
          <p:cNvSpPr>
            <a:spLocks noGrp="1"/>
          </p:cNvSpPr>
          <p:nvPr>
            <p:ph type="title"/>
          </p:nvPr>
        </p:nvSpPr>
        <p:spPr/>
        <p:txBody>
          <a:bodyPr/>
          <a:lstStyle/>
          <a:p>
            <a:r>
              <a:rPr lang="ja-JP" sz="3600" kern="100" dirty="0">
                <a:solidFill>
                  <a:schemeClr val="accent1">
                    <a:lumMod val="75000"/>
                  </a:schemeClr>
                </a:solidFill>
                <a:effectLst/>
                <a:latin typeface="Yu Mincho" panose="02020400000000000000" pitchFamily="18" charset="-128"/>
                <a:ea typeface="Yu Mincho" panose="02020400000000000000" pitchFamily="18" charset="-128"/>
                <a:cs typeface="Times New Roman" panose="02020603050405020304" pitchFamily="18" charset="0"/>
              </a:rPr>
              <a:t>スライド</a:t>
            </a:r>
            <a:r>
              <a:rPr lang="en-US" sz="3600" kern="100" dirty="0">
                <a:solidFill>
                  <a:schemeClr val="accent1">
                    <a:lumMod val="75000"/>
                  </a:schemeClr>
                </a:solidFill>
                <a:effectLst/>
                <a:latin typeface="Yu Mincho" panose="02020400000000000000" pitchFamily="18" charset="-128"/>
                <a:ea typeface="Yu Mincho" panose="02020400000000000000" pitchFamily="18" charset="-128"/>
                <a:cs typeface="Times New Roman" panose="02020603050405020304" pitchFamily="18" charset="0"/>
              </a:rPr>
              <a:t>17</a:t>
            </a:r>
            <a:br>
              <a:rPr lang="nl-NL" sz="1800" kern="100" dirty="0">
                <a:effectLst/>
                <a:latin typeface="Yu Mincho" panose="02020400000000000000" pitchFamily="18" charset="-128"/>
                <a:ea typeface="Yu Mincho" panose="02020400000000000000" pitchFamily="18" charset="-128"/>
                <a:cs typeface="Times New Roman" panose="02020603050405020304" pitchFamily="18" charset="0"/>
              </a:rPr>
            </a:br>
            <a:endParaRPr lang="nl-NL" dirty="0"/>
          </a:p>
        </p:txBody>
      </p:sp>
      <p:sp>
        <p:nvSpPr>
          <p:cNvPr id="3" name="Tijdelijke aanduiding voor inhoud 2">
            <a:extLst>
              <a:ext uri="{FF2B5EF4-FFF2-40B4-BE49-F238E27FC236}">
                <a16:creationId xmlns:a16="http://schemas.microsoft.com/office/drawing/2014/main" id="{5D6F5F14-CEB6-4218-9D63-922F56153A0A}"/>
              </a:ext>
            </a:extLst>
          </p:cNvPr>
          <p:cNvSpPr>
            <a:spLocks noGrp="1"/>
          </p:cNvSpPr>
          <p:nvPr>
            <p:ph idx="1"/>
          </p:nvPr>
        </p:nvSpPr>
        <p:spPr/>
        <p:txBody>
          <a:bodyPr>
            <a:normAutofit/>
          </a:bodyPr>
          <a:lstStyle/>
          <a:p>
            <a:pPr marL="0" indent="0">
              <a:buNone/>
            </a:pPr>
            <a:r>
              <a:rPr lang="ja-JP" sz="2400" dirty="0">
                <a:effectLst/>
                <a:ea typeface="Yu Mincho" panose="02020400000000000000" pitchFamily="18" charset="-128"/>
                <a:cs typeface="Times New Roman" panose="02020603050405020304" pitchFamily="18" charset="0"/>
              </a:rPr>
              <a:t>免疫系の勝ち？　ちょっとまって！　ヘルペスウイルスを筆頭に、一部の巧妙なウイルスは、抗原提示を妨害するように進化してきました。 ヒトの</a:t>
            </a:r>
            <a:r>
              <a:rPr lang="en-US" sz="2400" dirty="0">
                <a:effectLst/>
                <a:latin typeface="Yu Mincho" panose="02020400000000000000" pitchFamily="18" charset="-128"/>
                <a:cs typeface="Times New Roman" panose="02020603050405020304" pitchFamily="18" charset="0"/>
              </a:rPr>
              <a:t>60</a:t>
            </a:r>
            <a:r>
              <a:rPr lang="ja-JP" sz="2400" dirty="0">
                <a:effectLst/>
                <a:ea typeface="Yu Mincho" panose="02020400000000000000" pitchFamily="18" charset="-128"/>
                <a:cs typeface="Times New Roman" panose="02020603050405020304" pitchFamily="18" charset="0"/>
              </a:rPr>
              <a:t>％が感染するヒトサイトメガロウイルス</a:t>
            </a:r>
            <a:r>
              <a:rPr lang="en-US" sz="2400" dirty="0">
                <a:effectLst/>
                <a:latin typeface="Yu Mincho" panose="02020400000000000000" pitchFamily="18" charset="-128"/>
                <a:cs typeface="Times New Roman" panose="02020603050405020304" pitchFamily="18" charset="0"/>
              </a:rPr>
              <a:t>HCMV</a:t>
            </a:r>
            <a:r>
              <a:rPr lang="ja-JP" sz="2400" dirty="0">
                <a:effectLst/>
                <a:ea typeface="Yu Mincho" panose="02020400000000000000" pitchFamily="18" charset="-128"/>
                <a:cs typeface="Times New Roman" panose="02020603050405020304" pitchFamily="18" charset="0"/>
              </a:rPr>
              <a:t>は、ペプチド産生を制限したり、</a:t>
            </a:r>
            <a:r>
              <a:rPr lang="en-US" sz="2400" dirty="0">
                <a:effectLst/>
                <a:latin typeface="Yu Mincho" panose="02020400000000000000" pitchFamily="18" charset="-128"/>
                <a:cs typeface="Times New Roman" panose="02020603050405020304" pitchFamily="18" charset="0"/>
              </a:rPr>
              <a:t>HLA</a:t>
            </a:r>
            <a:r>
              <a:rPr lang="ja-JP" sz="2400" dirty="0">
                <a:effectLst/>
                <a:ea typeface="Yu Mincho" panose="02020400000000000000" pitchFamily="18" charset="-128"/>
                <a:cs typeface="Times New Roman" panose="02020603050405020304" pitchFamily="18" charset="0"/>
              </a:rPr>
              <a:t>クラス</a:t>
            </a:r>
            <a:r>
              <a:rPr lang="en-US" sz="2400" dirty="0">
                <a:effectLst/>
                <a:latin typeface="Yu Mincho" panose="02020400000000000000" pitchFamily="18" charset="-128"/>
                <a:cs typeface="Times New Roman" panose="02020603050405020304" pitchFamily="18" charset="0"/>
              </a:rPr>
              <a:t>I</a:t>
            </a:r>
            <a:r>
              <a:rPr lang="ja-JP" sz="2400" dirty="0">
                <a:effectLst/>
                <a:ea typeface="Yu Mincho" panose="02020400000000000000" pitchFamily="18" charset="-128"/>
                <a:cs typeface="Times New Roman" panose="02020603050405020304" pitchFamily="18" charset="0"/>
              </a:rPr>
              <a:t>分子機能を阻害したりできる一連のタンパク質（</a:t>
            </a:r>
            <a:r>
              <a:rPr lang="en-US" sz="2400" dirty="0">
                <a:effectLst/>
                <a:latin typeface="Yu Mincho" panose="02020400000000000000" pitchFamily="18" charset="-128"/>
                <a:cs typeface="Times New Roman" panose="02020603050405020304" pitchFamily="18" charset="0"/>
              </a:rPr>
              <a:t>US2</a:t>
            </a:r>
            <a:r>
              <a:rPr lang="ja-JP" sz="2400" dirty="0">
                <a:effectLst/>
                <a:ea typeface="Yu Mincho" panose="02020400000000000000" pitchFamily="18" charset="-128"/>
                <a:cs typeface="Times New Roman" panose="02020603050405020304" pitchFamily="18" charset="0"/>
              </a:rPr>
              <a:t>、</a:t>
            </a:r>
            <a:r>
              <a:rPr lang="en-US" sz="2400" dirty="0">
                <a:effectLst/>
                <a:latin typeface="Yu Mincho" panose="02020400000000000000" pitchFamily="18" charset="-128"/>
                <a:cs typeface="Times New Roman" panose="02020603050405020304" pitchFamily="18" charset="0"/>
              </a:rPr>
              <a:t>US3</a:t>
            </a:r>
            <a:r>
              <a:rPr lang="ja-JP" sz="2400" dirty="0">
                <a:effectLst/>
                <a:ea typeface="Yu Mincho" panose="02020400000000000000" pitchFamily="18" charset="-128"/>
                <a:cs typeface="Times New Roman" panose="02020603050405020304" pitchFamily="18" charset="0"/>
              </a:rPr>
              <a:t>、</a:t>
            </a:r>
            <a:r>
              <a:rPr lang="en-US" sz="2400" dirty="0">
                <a:effectLst/>
                <a:latin typeface="Yu Mincho" panose="02020400000000000000" pitchFamily="18" charset="-128"/>
                <a:cs typeface="Times New Roman" panose="02020603050405020304" pitchFamily="18" charset="0"/>
              </a:rPr>
              <a:t>US6</a:t>
            </a:r>
            <a:r>
              <a:rPr lang="ja-JP" sz="2400" dirty="0">
                <a:effectLst/>
                <a:ea typeface="Yu Mincho" panose="02020400000000000000" pitchFamily="18" charset="-128"/>
                <a:cs typeface="Times New Roman" panose="02020603050405020304" pitchFamily="18" charset="0"/>
              </a:rPr>
              <a:t>、</a:t>
            </a:r>
            <a:r>
              <a:rPr lang="en-US" sz="2400" dirty="0">
                <a:effectLst/>
                <a:latin typeface="Yu Mincho" panose="02020400000000000000" pitchFamily="18" charset="-128"/>
                <a:cs typeface="Times New Roman" panose="02020603050405020304" pitchFamily="18" charset="0"/>
              </a:rPr>
              <a:t>US11</a:t>
            </a:r>
            <a:r>
              <a:rPr lang="ja-JP" sz="2400" dirty="0">
                <a:effectLst/>
                <a:ea typeface="Yu Mincho" panose="02020400000000000000" pitchFamily="18" charset="-128"/>
                <a:cs typeface="Times New Roman" panose="02020603050405020304" pitchFamily="18" charset="0"/>
              </a:rPr>
              <a:t>、</a:t>
            </a:r>
            <a:r>
              <a:rPr lang="en-US" sz="2400" dirty="0">
                <a:effectLst/>
                <a:latin typeface="Yu Mincho" panose="02020400000000000000" pitchFamily="18" charset="-128"/>
                <a:cs typeface="Times New Roman" panose="02020603050405020304" pitchFamily="18" charset="0"/>
              </a:rPr>
              <a:t>US18</a:t>
            </a:r>
            <a:r>
              <a:rPr lang="ja-JP" sz="2400" dirty="0">
                <a:effectLst/>
                <a:ea typeface="Yu Mincho" panose="02020400000000000000" pitchFamily="18" charset="-128"/>
                <a:cs typeface="Times New Roman" panose="02020603050405020304" pitchFamily="18" charset="0"/>
              </a:rPr>
              <a:t>）を作っています。</a:t>
            </a:r>
            <a:endParaRPr lang="nl-NL" sz="2400" dirty="0"/>
          </a:p>
        </p:txBody>
      </p:sp>
      <p:pic>
        <p:nvPicPr>
          <p:cNvPr id="4" name="Afbeelding 8">
            <a:extLst>
              <a:ext uri="{FF2B5EF4-FFF2-40B4-BE49-F238E27FC236}">
                <a16:creationId xmlns:a16="http://schemas.microsoft.com/office/drawing/2014/main" id="{51126140-012D-4592-8287-62CC6BE3B1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3558285"/>
            <a:ext cx="5895109" cy="3184000"/>
          </a:xfrm>
          <a:prstGeom prst="rect">
            <a:avLst/>
          </a:prstGeom>
        </p:spPr>
      </p:pic>
    </p:spTree>
    <p:extLst>
      <p:ext uri="{BB962C8B-B14F-4D97-AF65-F5344CB8AC3E}">
        <p14:creationId xmlns:p14="http://schemas.microsoft.com/office/powerpoint/2010/main" val="10012488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DCB709-73A3-46A1-AA03-076BB7D5697A}"/>
              </a:ext>
            </a:extLst>
          </p:cNvPr>
          <p:cNvSpPr>
            <a:spLocks noGrp="1"/>
          </p:cNvSpPr>
          <p:nvPr>
            <p:ph type="title"/>
          </p:nvPr>
        </p:nvSpPr>
        <p:spPr/>
        <p:txBody>
          <a:bodyPr/>
          <a:lstStyle/>
          <a:p>
            <a:r>
              <a:rPr lang="ja-JP" sz="3600" kern="100" dirty="0">
                <a:solidFill>
                  <a:schemeClr val="accent1">
                    <a:lumMod val="75000"/>
                  </a:schemeClr>
                </a:solidFill>
                <a:effectLst/>
                <a:latin typeface="Yu Mincho" panose="02020400000000000000" pitchFamily="18" charset="-128"/>
                <a:ea typeface="Yu Mincho" panose="02020400000000000000" pitchFamily="18" charset="-128"/>
                <a:cs typeface="Times New Roman" panose="02020603050405020304" pitchFamily="18" charset="0"/>
              </a:rPr>
              <a:t>スライド</a:t>
            </a:r>
            <a:r>
              <a:rPr lang="en-US" sz="3600" kern="100" dirty="0">
                <a:solidFill>
                  <a:schemeClr val="accent1">
                    <a:lumMod val="75000"/>
                  </a:schemeClr>
                </a:solidFill>
                <a:effectLst/>
                <a:latin typeface="Yu Mincho" panose="02020400000000000000" pitchFamily="18" charset="-128"/>
                <a:ea typeface="Yu Mincho" panose="02020400000000000000" pitchFamily="18" charset="-128"/>
                <a:cs typeface="Times New Roman" panose="02020603050405020304" pitchFamily="18" charset="0"/>
              </a:rPr>
              <a:t>18</a:t>
            </a:r>
            <a:br>
              <a:rPr lang="nl-NL" sz="1800" kern="100" dirty="0">
                <a:effectLst/>
                <a:latin typeface="Yu Mincho" panose="02020400000000000000" pitchFamily="18" charset="-128"/>
                <a:ea typeface="Yu Mincho" panose="02020400000000000000" pitchFamily="18" charset="-128"/>
                <a:cs typeface="Times New Roman" panose="02020603050405020304" pitchFamily="18" charset="0"/>
              </a:rPr>
            </a:br>
            <a:endParaRPr lang="nl-NL" dirty="0"/>
          </a:p>
        </p:txBody>
      </p:sp>
      <p:sp>
        <p:nvSpPr>
          <p:cNvPr id="3" name="Tijdelijke aanduiding voor inhoud 2">
            <a:extLst>
              <a:ext uri="{FF2B5EF4-FFF2-40B4-BE49-F238E27FC236}">
                <a16:creationId xmlns:a16="http://schemas.microsoft.com/office/drawing/2014/main" id="{5D6F5F14-CEB6-4218-9D63-922F56153A0A}"/>
              </a:ext>
            </a:extLst>
          </p:cNvPr>
          <p:cNvSpPr>
            <a:spLocks noGrp="1"/>
          </p:cNvSpPr>
          <p:nvPr>
            <p:ph idx="1"/>
          </p:nvPr>
        </p:nvSpPr>
        <p:spPr/>
        <p:txBody>
          <a:bodyPr>
            <a:normAutofit/>
          </a:bodyPr>
          <a:lstStyle/>
          <a:p>
            <a:pPr indent="0" algn="just">
              <a:buNone/>
            </a:pP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では、</a:t>
            </a:r>
            <a:r>
              <a:rPr lang="en-US" sz="2400" kern="100" dirty="0">
                <a:effectLst/>
                <a:latin typeface="Yu Mincho" panose="02020400000000000000" pitchFamily="18" charset="-128"/>
                <a:ea typeface="Yu Mincho" panose="02020400000000000000" pitchFamily="18" charset="-128"/>
                <a:cs typeface="Times New Roman" panose="02020603050405020304" pitchFamily="18" charset="0"/>
              </a:rPr>
              <a:t>HLA</a:t>
            </a: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対立遺伝子の中には、ウイルス感染に強いものとそうでないものがあるのでしょうか？　実際、</a:t>
            </a:r>
            <a:r>
              <a:rPr lang="en-US" sz="2400" kern="100" dirty="0">
                <a:effectLst/>
                <a:latin typeface="Yu Mincho" panose="02020400000000000000" pitchFamily="18" charset="-128"/>
                <a:ea typeface="Yu Mincho" panose="02020400000000000000" pitchFamily="18" charset="-128"/>
                <a:cs typeface="Times New Roman" panose="02020603050405020304" pitchFamily="18" charset="0"/>
              </a:rPr>
              <a:t>HLA-B</a:t>
            </a: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対立遺伝子の中には、</a:t>
            </a:r>
            <a:r>
              <a:rPr lang="en-US" sz="2400" kern="100" dirty="0">
                <a:effectLst/>
                <a:latin typeface="Yu Mincho" panose="02020400000000000000" pitchFamily="18" charset="-128"/>
                <a:ea typeface="Yu Mincho" panose="02020400000000000000" pitchFamily="18" charset="-128"/>
                <a:cs typeface="Times New Roman" panose="02020603050405020304" pitchFamily="18" charset="0"/>
              </a:rPr>
              <a:t>HIV</a:t>
            </a: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に強いものもあれば、</a:t>
            </a:r>
            <a:r>
              <a:rPr lang="en-US" sz="2400" kern="100" dirty="0">
                <a:effectLst/>
                <a:latin typeface="Yu Mincho" panose="02020400000000000000" pitchFamily="18" charset="-128"/>
                <a:ea typeface="Yu Mincho" panose="02020400000000000000" pitchFamily="18" charset="-128"/>
                <a:cs typeface="Times New Roman" panose="02020603050405020304" pitchFamily="18" charset="0"/>
              </a:rPr>
              <a:t>COVID</a:t>
            </a: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に強いものもあります。異なる病原体に対処するために、長年にわたって異なる</a:t>
            </a:r>
            <a:r>
              <a:rPr lang="en-US" sz="2400" kern="100" dirty="0">
                <a:effectLst/>
                <a:latin typeface="Yu Mincho" panose="02020400000000000000" pitchFamily="18" charset="-128"/>
                <a:ea typeface="Yu Mincho" panose="02020400000000000000" pitchFamily="18" charset="-128"/>
                <a:cs typeface="Times New Roman" panose="02020603050405020304" pitchFamily="18" charset="0"/>
              </a:rPr>
              <a:t>HLA</a:t>
            </a: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対立遺伝子が選択されてきました。 例えば、</a:t>
            </a:r>
            <a:r>
              <a:rPr lang="en-US" sz="2400" kern="100" dirty="0">
                <a:effectLst/>
                <a:latin typeface="Yu Mincho" panose="02020400000000000000" pitchFamily="18" charset="-128"/>
                <a:ea typeface="Yu Mincho" panose="02020400000000000000" pitchFamily="18" charset="-128"/>
                <a:cs typeface="Times New Roman" panose="02020603050405020304" pitchFamily="18" charset="0"/>
              </a:rPr>
              <a:t>HLA-A2</a:t>
            </a: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はヨーロッパ人の</a:t>
            </a:r>
            <a:r>
              <a:rPr lang="en-US" sz="2400" kern="100" dirty="0">
                <a:effectLst/>
                <a:latin typeface="Yu Mincho" panose="02020400000000000000" pitchFamily="18" charset="-128"/>
                <a:ea typeface="Yu Mincho" panose="02020400000000000000" pitchFamily="18" charset="-128"/>
                <a:cs typeface="Times New Roman" panose="02020603050405020304" pitchFamily="18" charset="0"/>
              </a:rPr>
              <a:t>60</a:t>
            </a: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％に存在し、ある集団で最も多くの人が持つ</a:t>
            </a:r>
            <a:r>
              <a:rPr lang="en-US" sz="2400" kern="100" dirty="0">
                <a:effectLst/>
                <a:latin typeface="Yu Mincho" panose="02020400000000000000" pitchFamily="18" charset="-128"/>
                <a:ea typeface="Yu Mincho" panose="02020400000000000000" pitchFamily="18" charset="-128"/>
                <a:cs typeface="Times New Roman" panose="02020603050405020304" pitchFamily="18" charset="0"/>
              </a:rPr>
              <a:t>HLA</a:t>
            </a: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対立遺伝子である。 これは、過去のある時点で、</a:t>
            </a:r>
            <a:r>
              <a:rPr lang="en-US" sz="2400" kern="100" dirty="0">
                <a:effectLst/>
                <a:latin typeface="Yu Mincho" panose="02020400000000000000" pitchFamily="18" charset="-128"/>
                <a:ea typeface="Yu Mincho" panose="02020400000000000000" pitchFamily="18" charset="-128"/>
                <a:cs typeface="Times New Roman" panose="02020603050405020304" pitchFamily="18" charset="0"/>
              </a:rPr>
              <a:t>HLA-A2</a:t>
            </a: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が今はもうヒトの病気の主要な原因ではないと思われる、ある種の病原体を排除する能力を持っていたことに由来していると思われます。</a:t>
            </a:r>
            <a:endParaRPr lang="nl-NL" sz="2400" kern="100" dirty="0">
              <a:effectLst/>
              <a:latin typeface="Yu Mincho" panose="02020400000000000000" pitchFamily="18" charset="-128"/>
              <a:ea typeface="Yu Mincho" panose="02020400000000000000" pitchFamily="18" charset="-128"/>
              <a:cs typeface="Times New Roman" panose="02020603050405020304" pitchFamily="18" charset="0"/>
            </a:endParaRPr>
          </a:p>
        </p:txBody>
      </p:sp>
      <p:pic>
        <p:nvPicPr>
          <p:cNvPr id="4" name="Tijdelijke aanduiding voor inhoud 4">
            <a:extLst>
              <a:ext uri="{FF2B5EF4-FFF2-40B4-BE49-F238E27FC236}">
                <a16:creationId xmlns:a16="http://schemas.microsoft.com/office/drawing/2014/main" id="{57BDA866-F61A-4F39-BA2F-AD8AF135C2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4721802"/>
            <a:ext cx="2476500" cy="2136198"/>
          </a:xfrm>
          <a:prstGeom prst="rect">
            <a:avLst/>
          </a:prstGeom>
        </p:spPr>
      </p:pic>
    </p:spTree>
    <p:extLst>
      <p:ext uri="{BB962C8B-B14F-4D97-AF65-F5344CB8AC3E}">
        <p14:creationId xmlns:p14="http://schemas.microsoft.com/office/powerpoint/2010/main" val="22615217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033F58-5EB1-4141-A7B5-3EBDE164EBC2}"/>
              </a:ext>
            </a:extLst>
          </p:cNvPr>
          <p:cNvSpPr>
            <a:spLocks noGrp="1"/>
          </p:cNvSpPr>
          <p:nvPr>
            <p:ph type="title"/>
          </p:nvPr>
        </p:nvSpPr>
        <p:spPr/>
        <p:txBody>
          <a:bodyPr/>
          <a:lstStyle/>
          <a:p>
            <a:r>
              <a:rPr lang="ja-JP" sz="3600" kern="100" dirty="0">
                <a:solidFill>
                  <a:schemeClr val="accent1">
                    <a:lumMod val="75000"/>
                  </a:schemeClr>
                </a:solidFill>
                <a:effectLst/>
                <a:latin typeface="Yu Mincho" panose="02020400000000000000" pitchFamily="18" charset="-128"/>
                <a:ea typeface="Yu Mincho" panose="02020400000000000000" pitchFamily="18" charset="-128"/>
                <a:cs typeface="Times New Roman" panose="02020603050405020304" pitchFamily="18" charset="0"/>
              </a:rPr>
              <a:t>スライド</a:t>
            </a:r>
            <a:r>
              <a:rPr lang="en-US" sz="3600" kern="100" dirty="0">
                <a:solidFill>
                  <a:schemeClr val="accent1">
                    <a:lumMod val="75000"/>
                  </a:schemeClr>
                </a:solidFill>
                <a:effectLst/>
                <a:latin typeface="Yu Mincho" panose="02020400000000000000" pitchFamily="18" charset="-128"/>
                <a:ea typeface="Yu Mincho" panose="02020400000000000000" pitchFamily="18" charset="-128"/>
                <a:cs typeface="Times New Roman" panose="02020603050405020304" pitchFamily="18" charset="0"/>
              </a:rPr>
              <a:t>1</a:t>
            </a:r>
            <a:br>
              <a:rPr lang="nl-NL" sz="1800" kern="100" dirty="0">
                <a:effectLst/>
                <a:latin typeface="Yu Mincho" panose="02020400000000000000" pitchFamily="18" charset="-128"/>
                <a:ea typeface="Yu Mincho" panose="02020400000000000000" pitchFamily="18" charset="-128"/>
                <a:cs typeface="Times New Roman" panose="02020603050405020304" pitchFamily="18" charset="0"/>
              </a:rPr>
            </a:br>
            <a:endParaRPr lang="nl-NL" dirty="0"/>
          </a:p>
        </p:txBody>
      </p:sp>
      <p:sp>
        <p:nvSpPr>
          <p:cNvPr id="3" name="Tijdelijke aanduiding voor inhoud 2">
            <a:extLst>
              <a:ext uri="{FF2B5EF4-FFF2-40B4-BE49-F238E27FC236}">
                <a16:creationId xmlns:a16="http://schemas.microsoft.com/office/drawing/2014/main" id="{7E852AE4-D1CE-41C4-AFCC-76BDA0E9D58A}"/>
              </a:ext>
            </a:extLst>
          </p:cNvPr>
          <p:cNvSpPr>
            <a:spLocks noGrp="1"/>
          </p:cNvSpPr>
          <p:nvPr>
            <p:ph idx="1"/>
          </p:nvPr>
        </p:nvSpPr>
        <p:spPr/>
        <p:txBody>
          <a:bodyPr>
            <a:normAutofit/>
          </a:bodyPr>
          <a:lstStyle/>
          <a:p>
            <a:pPr indent="0" algn="just">
              <a:buNone/>
            </a:pP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約</a:t>
            </a:r>
            <a:r>
              <a:rPr lang="en-US" sz="2400" kern="100" dirty="0">
                <a:effectLst/>
                <a:latin typeface="Yu Mincho" panose="02020400000000000000" pitchFamily="18" charset="-128"/>
                <a:ea typeface="Yu Mincho" panose="02020400000000000000" pitchFamily="18" charset="-128"/>
                <a:cs typeface="Times New Roman" panose="02020603050405020304" pitchFamily="18" charset="0"/>
              </a:rPr>
              <a:t>1900</a:t>
            </a: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年前、アラブの兄弟で臨床医のコスマスとダミアヌスが記録上初の移植を行い、商人の壊疽した脚と奴隷の脚とを交換しました。この奴隷がどうなったかは歴史上不明ですが、自発的にドナーとなった可能性は低いです。</a:t>
            </a:r>
            <a:endParaRPr lang="nl-NL" sz="2400" kern="100" dirty="0">
              <a:effectLst/>
              <a:latin typeface="Yu Mincho" panose="02020400000000000000" pitchFamily="18" charset="-128"/>
              <a:ea typeface="Yu Mincho" panose="02020400000000000000" pitchFamily="18" charset="-128"/>
              <a:cs typeface="Times New Roman" panose="02020603050405020304" pitchFamily="18" charset="0"/>
            </a:endParaRPr>
          </a:p>
        </p:txBody>
      </p:sp>
      <p:pic>
        <p:nvPicPr>
          <p:cNvPr id="4" name="Tijdelijke aanduiding voor inhoud 8">
            <a:extLst>
              <a:ext uri="{FF2B5EF4-FFF2-40B4-BE49-F238E27FC236}">
                <a16:creationId xmlns:a16="http://schemas.microsoft.com/office/drawing/2014/main" id="{D509B77E-A36B-4503-90A2-461083826E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688" y="3202484"/>
            <a:ext cx="4626094" cy="3290391"/>
          </a:xfrm>
          <a:prstGeom prst="rect">
            <a:avLst/>
          </a:prstGeom>
        </p:spPr>
      </p:pic>
    </p:spTree>
    <p:extLst>
      <p:ext uri="{BB962C8B-B14F-4D97-AF65-F5344CB8AC3E}">
        <p14:creationId xmlns:p14="http://schemas.microsoft.com/office/powerpoint/2010/main" val="9521308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DCB709-73A3-46A1-AA03-076BB7D5697A}"/>
              </a:ext>
            </a:extLst>
          </p:cNvPr>
          <p:cNvSpPr>
            <a:spLocks noGrp="1"/>
          </p:cNvSpPr>
          <p:nvPr>
            <p:ph type="title"/>
          </p:nvPr>
        </p:nvSpPr>
        <p:spPr/>
        <p:txBody>
          <a:bodyPr/>
          <a:lstStyle/>
          <a:p>
            <a:r>
              <a:rPr lang="ja-JP" sz="3600" kern="100" dirty="0">
                <a:solidFill>
                  <a:schemeClr val="accent1">
                    <a:lumMod val="75000"/>
                  </a:schemeClr>
                </a:solidFill>
                <a:effectLst/>
                <a:latin typeface="Yu Mincho" panose="02020400000000000000" pitchFamily="18" charset="-128"/>
                <a:ea typeface="Yu Mincho" panose="02020400000000000000" pitchFamily="18" charset="-128"/>
                <a:cs typeface="Times New Roman" panose="02020603050405020304" pitchFamily="18" charset="0"/>
              </a:rPr>
              <a:t>スライド</a:t>
            </a:r>
            <a:r>
              <a:rPr lang="en-US" sz="3600" kern="100" dirty="0">
                <a:solidFill>
                  <a:schemeClr val="accent1">
                    <a:lumMod val="75000"/>
                  </a:schemeClr>
                </a:solidFill>
                <a:effectLst/>
                <a:latin typeface="Yu Mincho" panose="02020400000000000000" pitchFamily="18" charset="-128"/>
                <a:ea typeface="Yu Mincho" panose="02020400000000000000" pitchFamily="18" charset="-128"/>
                <a:cs typeface="Times New Roman" panose="02020603050405020304" pitchFamily="18" charset="0"/>
              </a:rPr>
              <a:t>19</a:t>
            </a:r>
            <a:br>
              <a:rPr lang="nl-NL" sz="1800" kern="100" dirty="0">
                <a:effectLst/>
                <a:latin typeface="Yu Mincho" panose="02020400000000000000" pitchFamily="18" charset="-128"/>
                <a:ea typeface="Yu Mincho" panose="02020400000000000000" pitchFamily="18" charset="-128"/>
                <a:cs typeface="Times New Roman" panose="02020603050405020304" pitchFamily="18" charset="0"/>
              </a:rPr>
            </a:br>
            <a:endParaRPr lang="nl-NL" dirty="0"/>
          </a:p>
        </p:txBody>
      </p:sp>
      <p:sp>
        <p:nvSpPr>
          <p:cNvPr id="3" name="Tijdelijke aanduiding voor inhoud 2">
            <a:extLst>
              <a:ext uri="{FF2B5EF4-FFF2-40B4-BE49-F238E27FC236}">
                <a16:creationId xmlns:a16="http://schemas.microsoft.com/office/drawing/2014/main" id="{5D6F5F14-CEB6-4218-9D63-922F56153A0A}"/>
              </a:ext>
            </a:extLst>
          </p:cNvPr>
          <p:cNvSpPr>
            <a:spLocks noGrp="1"/>
          </p:cNvSpPr>
          <p:nvPr>
            <p:ph idx="1"/>
          </p:nvPr>
        </p:nvSpPr>
        <p:spPr/>
        <p:txBody>
          <a:bodyPr/>
          <a:lstStyle/>
          <a:p>
            <a:pPr indent="0" algn="just">
              <a:buNone/>
            </a:pP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しかし、そこには副次的な影響があります。たとえば、</a:t>
            </a:r>
            <a:r>
              <a:rPr lang="en-US" sz="2400" kern="100" dirty="0">
                <a:effectLst/>
                <a:latin typeface="Yu Mincho" panose="02020400000000000000" pitchFamily="18" charset="-128"/>
                <a:ea typeface="Yu Mincho" panose="02020400000000000000" pitchFamily="18" charset="-128"/>
                <a:cs typeface="Times New Roman" panose="02020603050405020304" pitchFamily="18" charset="0"/>
              </a:rPr>
              <a:t>HLA</a:t>
            </a: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対立遺伝子</a:t>
            </a:r>
            <a:r>
              <a:rPr lang="en-US" sz="2400" kern="100" dirty="0">
                <a:effectLst/>
                <a:latin typeface="Yu Mincho" panose="02020400000000000000" pitchFamily="18" charset="-128"/>
                <a:ea typeface="Yu Mincho" panose="02020400000000000000" pitchFamily="18" charset="-128"/>
                <a:cs typeface="Times New Roman" panose="02020603050405020304" pitchFamily="18" charset="0"/>
              </a:rPr>
              <a:t>HLA-B27.05</a:t>
            </a: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について考えてみましょう。</a:t>
            </a:r>
            <a:r>
              <a:rPr lang="en-US" sz="2400" kern="100" dirty="0">
                <a:effectLst/>
                <a:latin typeface="Yu Mincho" panose="02020400000000000000" pitchFamily="18" charset="-128"/>
                <a:ea typeface="Yu Mincho" panose="02020400000000000000" pitchFamily="18" charset="-128"/>
                <a:cs typeface="Times New Roman" panose="02020603050405020304" pitchFamily="18" charset="0"/>
              </a:rPr>
              <a:t>HLA-B27.05</a:t>
            </a: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は白人人種の</a:t>
            </a:r>
            <a:r>
              <a:rPr lang="en-US" sz="2400" kern="100" dirty="0">
                <a:effectLst/>
                <a:latin typeface="Yu Mincho" panose="02020400000000000000" pitchFamily="18" charset="-128"/>
                <a:ea typeface="Yu Mincho" panose="02020400000000000000" pitchFamily="18" charset="-128"/>
                <a:cs typeface="Times New Roman" panose="02020603050405020304" pitchFamily="18" charset="0"/>
              </a:rPr>
              <a:t>8</a:t>
            </a: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％に存在し、脊椎に自己免疫</a:t>
            </a:r>
            <a:r>
              <a:rPr lang="en-US" sz="2400" kern="100" dirty="0">
                <a:effectLst/>
                <a:latin typeface="Yu Mincho" panose="02020400000000000000" pitchFamily="18" charset="-128"/>
                <a:ea typeface="Yu Mincho" panose="02020400000000000000" pitchFamily="18" charset="-128"/>
                <a:cs typeface="Times New Roman" panose="02020603050405020304" pitchFamily="18" charset="0"/>
              </a:rPr>
              <a:t>T</a:t>
            </a: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細胞反応を起こしやすい強直性脊椎炎の患者の</a:t>
            </a:r>
            <a:r>
              <a:rPr lang="en-US" sz="2400" kern="100" dirty="0">
                <a:effectLst/>
                <a:latin typeface="Yu Mincho" panose="02020400000000000000" pitchFamily="18" charset="-128"/>
                <a:ea typeface="Yu Mincho" panose="02020400000000000000" pitchFamily="18" charset="-128"/>
                <a:cs typeface="Times New Roman" panose="02020603050405020304" pitchFamily="18" charset="0"/>
              </a:rPr>
              <a:t>90</a:t>
            </a: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％以上に存在しています。免疫系は、効果的な免疫反応により、組織に損傷を与えずに自らを攻撃するという際どい状況でナイフの刃のように機能しています。</a:t>
            </a:r>
            <a:endParaRPr lang="nl-NL" sz="2400" kern="100" dirty="0">
              <a:effectLst/>
              <a:latin typeface="Yu Mincho" panose="02020400000000000000" pitchFamily="18" charset="-128"/>
              <a:ea typeface="Yu Mincho" panose="02020400000000000000" pitchFamily="18" charset="-128"/>
              <a:cs typeface="Times New Roman" panose="02020603050405020304" pitchFamily="18"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12A9A02A-04A3-4EDF-8704-3FBC506B8E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0391" y="3520872"/>
            <a:ext cx="4358929" cy="3337128"/>
          </a:xfrm>
          <a:prstGeom prst="rect">
            <a:avLst/>
          </a:prstGeom>
        </p:spPr>
      </p:pic>
    </p:spTree>
    <p:extLst>
      <p:ext uri="{BB962C8B-B14F-4D97-AF65-F5344CB8AC3E}">
        <p14:creationId xmlns:p14="http://schemas.microsoft.com/office/powerpoint/2010/main" val="26864530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DCB709-73A3-46A1-AA03-076BB7D5697A}"/>
              </a:ext>
            </a:extLst>
          </p:cNvPr>
          <p:cNvSpPr>
            <a:spLocks noGrp="1"/>
          </p:cNvSpPr>
          <p:nvPr>
            <p:ph type="title"/>
          </p:nvPr>
        </p:nvSpPr>
        <p:spPr/>
        <p:txBody>
          <a:bodyPr/>
          <a:lstStyle/>
          <a:p>
            <a:r>
              <a:rPr lang="ja-JP" sz="3600" kern="100" dirty="0">
                <a:solidFill>
                  <a:schemeClr val="accent1">
                    <a:lumMod val="75000"/>
                  </a:schemeClr>
                </a:solidFill>
                <a:effectLst/>
                <a:latin typeface="Yu Mincho" panose="02020400000000000000" pitchFamily="18" charset="-128"/>
                <a:ea typeface="Yu Mincho" panose="02020400000000000000" pitchFamily="18" charset="-128"/>
                <a:cs typeface="Times New Roman" panose="02020603050405020304" pitchFamily="18" charset="0"/>
              </a:rPr>
              <a:t>スライド</a:t>
            </a:r>
            <a:r>
              <a:rPr lang="en-US" sz="3600" kern="100" dirty="0">
                <a:solidFill>
                  <a:schemeClr val="accent1">
                    <a:lumMod val="75000"/>
                  </a:schemeClr>
                </a:solidFill>
                <a:effectLst/>
                <a:latin typeface="Yu Mincho" panose="02020400000000000000" pitchFamily="18" charset="-128"/>
                <a:ea typeface="Yu Mincho" panose="02020400000000000000" pitchFamily="18" charset="-128"/>
                <a:cs typeface="Times New Roman" panose="02020603050405020304" pitchFamily="18" charset="0"/>
              </a:rPr>
              <a:t>20</a:t>
            </a:r>
            <a:br>
              <a:rPr lang="nl-NL" sz="1800" kern="100" dirty="0">
                <a:effectLst/>
                <a:latin typeface="Yu Mincho" panose="02020400000000000000" pitchFamily="18" charset="-128"/>
                <a:ea typeface="Yu Mincho" panose="02020400000000000000" pitchFamily="18" charset="-128"/>
                <a:cs typeface="Times New Roman" panose="02020603050405020304" pitchFamily="18" charset="0"/>
              </a:rPr>
            </a:br>
            <a:endParaRPr lang="nl-NL" dirty="0"/>
          </a:p>
        </p:txBody>
      </p:sp>
      <p:sp>
        <p:nvSpPr>
          <p:cNvPr id="3" name="Tijdelijke aanduiding voor inhoud 2">
            <a:extLst>
              <a:ext uri="{FF2B5EF4-FFF2-40B4-BE49-F238E27FC236}">
                <a16:creationId xmlns:a16="http://schemas.microsoft.com/office/drawing/2014/main" id="{5D6F5F14-CEB6-4218-9D63-922F56153A0A}"/>
              </a:ext>
            </a:extLst>
          </p:cNvPr>
          <p:cNvSpPr>
            <a:spLocks noGrp="1"/>
          </p:cNvSpPr>
          <p:nvPr>
            <p:ph idx="1"/>
          </p:nvPr>
        </p:nvSpPr>
        <p:spPr/>
        <p:txBody>
          <a:bodyPr/>
          <a:lstStyle/>
          <a:p>
            <a:pPr indent="0" algn="just">
              <a:buNone/>
            </a:pPr>
            <a:r>
              <a:rPr lang="en-US" sz="2400" kern="100" dirty="0">
                <a:effectLst/>
                <a:latin typeface="Yu Mincho" panose="02020400000000000000" pitchFamily="18" charset="-128"/>
                <a:ea typeface="Yu Mincho" panose="02020400000000000000" pitchFamily="18" charset="-128"/>
                <a:cs typeface="Times New Roman" panose="02020603050405020304" pitchFamily="18" charset="0"/>
              </a:rPr>
              <a:t>T</a:t>
            </a: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細胞の自己免疫もまた有益です。がん細胞は、変異などの変化が蓄積されており、正常細胞とは異なるペプチドが生成されることが多いです。がん免疫療法は、免疫系がウイルスや細菌の感染を認識するメカニズムを利用して、がん細胞を死滅させるものです。</a:t>
            </a:r>
            <a:endParaRPr lang="nl-NL" sz="2400" kern="100" dirty="0">
              <a:effectLst/>
              <a:latin typeface="Yu Mincho" panose="02020400000000000000" pitchFamily="18" charset="-128"/>
              <a:ea typeface="Yu Mincho" panose="02020400000000000000" pitchFamily="18" charset="-128"/>
              <a:cs typeface="Times New Roman" panose="02020603050405020304" pitchFamily="18"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AB83F584-64EC-4B64-8C77-1FD032A910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3551958"/>
            <a:ext cx="5879980" cy="3119006"/>
          </a:xfrm>
          <a:prstGeom prst="rect">
            <a:avLst/>
          </a:prstGeom>
        </p:spPr>
      </p:pic>
    </p:spTree>
    <p:extLst>
      <p:ext uri="{BB962C8B-B14F-4D97-AF65-F5344CB8AC3E}">
        <p14:creationId xmlns:p14="http://schemas.microsoft.com/office/powerpoint/2010/main" val="41365469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DCB709-73A3-46A1-AA03-076BB7D5697A}"/>
              </a:ext>
            </a:extLst>
          </p:cNvPr>
          <p:cNvSpPr>
            <a:spLocks noGrp="1"/>
          </p:cNvSpPr>
          <p:nvPr>
            <p:ph type="title"/>
          </p:nvPr>
        </p:nvSpPr>
        <p:spPr/>
        <p:txBody>
          <a:bodyPr/>
          <a:lstStyle/>
          <a:p>
            <a:r>
              <a:rPr lang="ja-JP" sz="3600" kern="100" dirty="0">
                <a:solidFill>
                  <a:schemeClr val="accent1">
                    <a:lumMod val="75000"/>
                  </a:schemeClr>
                </a:solidFill>
                <a:effectLst/>
                <a:latin typeface="Yu Mincho" panose="02020400000000000000" pitchFamily="18" charset="-128"/>
                <a:ea typeface="Yu Mincho" panose="02020400000000000000" pitchFamily="18" charset="-128"/>
                <a:cs typeface="Times New Roman" panose="02020603050405020304" pitchFamily="18" charset="0"/>
              </a:rPr>
              <a:t>スライド</a:t>
            </a:r>
            <a:r>
              <a:rPr lang="en-US" sz="3600" kern="100" dirty="0">
                <a:solidFill>
                  <a:schemeClr val="accent1">
                    <a:lumMod val="75000"/>
                  </a:schemeClr>
                </a:solidFill>
                <a:effectLst/>
                <a:latin typeface="Yu Mincho" panose="02020400000000000000" pitchFamily="18" charset="-128"/>
                <a:ea typeface="Yu Mincho" panose="02020400000000000000" pitchFamily="18" charset="-128"/>
                <a:cs typeface="Times New Roman" panose="02020603050405020304" pitchFamily="18" charset="0"/>
              </a:rPr>
              <a:t>21</a:t>
            </a:r>
            <a:br>
              <a:rPr lang="nl-NL" sz="1800" kern="100" dirty="0">
                <a:effectLst/>
                <a:latin typeface="Yu Mincho" panose="02020400000000000000" pitchFamily="18" charset="-128"/>
                <a:ea typeface="Yu Mincho" panose="02020400000000000000" pitchFamily="18" charset="-128"/>
                <a:cs typeface="Times New Roman" panose="02020603050405020304" pitchFamily="18" charset="0"/>
              </a:rPr>
            </a:br>
            <a:endParaRPr lang="nl-NL" dirty="0"/>
          </a:p>
        </p:txBody>
      </p:sp>
      <p:sp>
        <p:nvSpPr>
          <p:cNvPr id="3" name="Tijdelijke aanduiding voor inhoud 2">
            <a:extLst>
              <a:ext uri="{FF2B5EF4-FFF2-40B4-BE49-F238E27FC236}">
                <a16:creationId xmlns:a16="http://schemas.microsoft.com/office/drawing/2014/main" id="{5D6F5F14-CEB6-4218-9D63-922F56153A0A}"/>
              </a:ext>
            </a:extLst>
          </p:cNvPr>
          <p:cNvSpPr>
            <a:spLocks noGrp="1"/>
          </p:cNvSpPr>
          <p:nvPr>
            <p:ph idx="1"/>
          </p:nvPr>
        </p:nvSpPr>
        <p:spPr/>
        <p:txBody>
          <a:bodyPr/>
          <a:lstStyle/>
          <a:p>
            <a:pPr indent="0" algn="just">
              <a:buNone/>
            </a:pP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しかし、</a:t>
            </a:r>
            <a:r>
              <a:rPr lang="en-US" sz="2400" kern="100" dirty="0">
                <a:effectLst/>
                <a:latin typeface="Yu Mincho" panose="02020400000000000000" pitchFamily="18" charset="-128"/>
                <a:ea typeface="Yu Mincho" panose="02020400000000000000" pitchFamily="18" charset="-128"/>
                <a:cs typeface="Times New Roman" panose="02020603050405020304" pitchFamily="18" charset="0"/>
              </a:rPr>
              <a:t>HLA-DR</a:t>
            </a: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a:t>
            </a:r>
            <a:r>
              <a:rPr lang="en-US" sz="2400" kern="100" dirty="0">
                <a:effectLst/>
                <a:latin typeface="Yu Mincho" panose="02020400000000000000" pitchFamily="18" charset="-128"/>
                <a:ea typeface="Yu Mincho" panose="02020400000000000000" pitchFamily="18" charset="-128"/>
                <a:cs typeface="Times New Roman" panose="02020603050405020304" pitchFamily="18" charset="0"/>
              </a:rPr>
              <a:t>-DQ</a:t>
            </a: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a:t>
            </a:r>
            <a:r>
              <a:rPr lang="en-US" sz="2400" kern="100" dirty="0">
                <a:effectLst/>
                <a:latin typeface="Yu Mincho" panose="02020400000000000000" pitchFamily="18" charset="-128"/>
                <a:ea typeface="Yu Mincho" panose="02020400000000000000" pitchFamily="18" charset="-128"/>
                <a:cs typeface="Times New Roman" panose="02020603050405020304" pitchFamily="18" charset="0"/>
              </a:rPr>
              <a:t>-DP </a:t>
            </a: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や</a:t>
            </a:r>
            <a:r>
              <a:rPr lang="en-US" sz="2400" kern="100" dirty="0">
                <a:effectLst/>
                <a:latin typeface="Yu Mincho" panose="02020400000000000000" pitchFamily="18" charset="-128"/>
                <a:ea typeface="Yu Mincho" panose="02020400000000000000" pitchFamily="18" charset="-128"/>
                <a:cs typeface="Times New Roman" panose="02020603050405020304" pitchFamily="18" charset="0"/>
              </a:rPr>
              <a:t>MHC</a:t>
            </a: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クラス</a:t>
            </a:r>
            <a:r>
              <a:rPr lang="en-US" sz="2400" kern="100" dirty="0">
                <a:effectLst/>
                <a:latin typeface="Yu Mincho" panose="02020400000000000000" pitchFamily="18" charset="-128"/>
                <a:ea typeface="Yu Mincho" panose="02020400000000000000" pitchFamily="18" charset="-128"/>
                <a:cs typeface="Times New Roman" panose="02020603050405020304" pitchFamily="18" charset="0"/>
              </a:rPr>
              <a:t>II</a:t>
            </a: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分子はどうでしょうか？これらの分子は、病気に関係のあるペプチドをヘルパー</a:t>
            </a:r>
            <a:r>
              <a:rPr lang="en-US" sz="2400" kern="100" dirty="0">
                <a:effectLst/>
                <a:latin typeface="Yu Mincho" panose="02020400000000000000" pitchFamily="18" charset="-128"/>
                <a:ea typeface="Yu Mincho" panose="02020400000000000000" pitchFamily="18" charset="-128"/>
                <a:cs typeface="Times New Roman" panose="02020603050405020304" pitchFamily="18" charset="0"/>
              </a:rPr>
              <a:t>T</a:t>
            </a: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細胞に提示し、ヘルパー</a:t>
            </a:r>
            <a:r>
              <a:rPr lang="en-US" sz="2400" kern="100" dirty="0">
                <a:effectLst/>
                <a:latin typeface="Yu Mincho" panose="02020400000000000000" pitchFamily="18" charset="-128"/>
                <a:ea typeface="Yu Mincho" panose="02020400000000000000" pitchFamily="18" charset="-128"/>
                <a:cs typeface="Times New Roman" panose="02020603050405020304" pitchFamily="18" charset="0"/>
              </a:rPr>
              <a:t>T</a:t>
            </a: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細胞はサイトカインを産生して</a:t>
            </a:r>
            <a:r>
              <a:rPr lang="en-US" sz="2400" kern="100" dirty="0">
                <a:effectLst/>
                <a:latin typeface="Yu Mincho" panose="02020400000000000000" pitchFamily="18" charset="-128"/>
                <a:ea typeface="Yu Mincho" panose="02020400000000000000" pitchFamily="18" charset="-128"/>
                <a:cs typeface="Times New Roman" panose="02020603050405020304" pitchFamily="18" charset="0"/>
              </a:rPr>
              <a:t>B</a:t>
            </a: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細胞が抗体産生工場へと分化するのを助けます。ヘルパー</a:t>
            </a:r>
            <a:r>
              <a:rPr lang="en-US" sz="2400" kern="100" dirty="0">
                <a:effectLst/>
                <a:latin typeface="Yu Mincho" panose="02020400000000000000" pitchFamily="18" charset="-128"/>
                <a:ea typeface="Yu Mincho" panose="02020400000000000000" pitchFamily="18" charset="-128"/>
                <a:cs typeface="Times New Roman" panose="02020603050405020304" pitchFamily="18" charset="0"/>
              </a:rPr>
              <a:t>T</a:t>
            </a: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細胞は、キラー</a:t>
            </a:r>
            <a:r>
              <a:rPr lang="en-US" sz="2400" kern="100" dirty="0">
                <a:effectLst/>
                <a:latin typeface="Yu Mincho" panose="02020400000000000000" pitchFamily="18" charset="-128"/>
                <a:ea typeface="Yu Mincho" panose="02020400000000000000" pitchFamily="18" charset="-128"/>
                <a:cs typeface="Times New Roman" panose="02020603050405020304" pitchFamily="18" charset="0"/>
              </a:rPr>
              <a:t>T</a:t>
            </a: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細胞の反応を最適化する働きも持っています。</a:t>
            </a:r>
            <a:endParaRPr lang="nl-NL" sz="2400" kern="100" dirty="0">
              <a:effectLst/>
              <a:latin typeface="Yu Mincho" panose="02020400000000000000" pitchFamily="18" charset="-128"/>
              <a:ea typeface="Yu Mincho" panose="02020400000000000000" pitchFamily="18" charset="-128"/>
              <a:cs typeface="Times New Roman" panose="02020603050405020304" pitchFamily="18" charset="0"/>
            </a:endParaRPr>
          </a:p>
          <a:p>
            <a:pPr indent="0" algn="just">
              <a:buNone/>
            </a:pPr>
            <a:r>
              <a:rPr lang="en-US" sz="2400" kern="100" dirty="0">
                <a:effectLst/>
                <a:latin typeface="Yu Mincho" panose="02020400000000000000" pitchFamily="18" charset="-128"/>
                <a:ea typeface="Yu Mincho" panose="02020400000000000000" pitchFamily="18" charset="-128"/>
                <a:cs typeface="Times New Roman" panose="02020603050405020304" pitchFamily="18" charset="0"/>
              </a:rPr>
              <a:t>MHC</a:t>
            </a: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クラス</a:t>
            </a:r>
            <a:r>
              <a:rPr lang="en-US" sz="2400" kern="100" dirty="0">
                <a:effectLst/>
                <a:latin typeface="Yu Mincho" panose="02020400000000000000" pitchFamily="18" charset="-128"/>
                <a:ea typeface="Yu Mincho" panose="02020400000000000000" pitchFamily="18" charset="-128"/>
                <a:cs typeface="Times New Roman" panose="02020603050405020304" pitchFamily="18" charset="0"/>
              </a:rPr>
              <a:t>II</a:t>
            </a: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分子は、形状が</a:t>
            </a:r>
            <a:r>
              <a:rPr lang="en-US" sz="2400" kern="100" dirty="0">
                <a:effectLst/>
                <a:latin typeface="Yu Mincho" panose="02020400000000000000" pitchFamily="18" charset="-128"/>
                <a:ea typeface="Yu Mincho" panose="02020400000000000000" pitchFamily="18" charset="-128"/>
                <a:cs typeface="Times New Roman" panose="02020603050405020304" pitchFamily="18" charset="0"/>
              </a:rPr>
              <a:t>MHC</a:t>
            </a: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クラス</a:t>
            </a:r>
            <a:r>
              <a:rPr lang="en-US" sz="2400" kern="100" dirty="0">
                <a:effectLst/>
                <a:latin typeface="Yu Mincho" panose="02020400000000000000" pitchFamily="18" charset="-128"/>
                <a:ea typeface="Yu Mincho" panose="02020400000000000000" pitchFamily="18" charset="-128"/>
                <a:cs typeface="Times New Roman" panose="02020603050405020304" pitchFamily="18" charset="0"/>
              </a:rPr>
              <a:t>I</a:t>
            </a: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分子とよく似ていますが、</a:t>
            </a:r>
            <a:r>
              <a:rPr lang="en-US" sz="2400" kern="100" dirty="0">
                <a:effectLst/>
                <a:latin typeface="Yu Mincho" panose="02020400000000000000" pitchFamily="18" charset="-128"/>
                <a:ea typeface="Yu Mincho" panose="02020400000000000000" pitchFamily="18" charset="-128"/>
                <a:cs typeface="Times New Roman" panose="02020603050405020304" pitchFamily="18" charset="0"/>
              </a:rPr>
              <a:t>MHC</a:t>
            </a: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クラスⅠ分子よりも長いタンパク質であり、細胞外由来のタンパク質を分解する細胞小器官であるリソソームで作られている。</a:t>
            </a:r>
            <a:endParaRPr lang="nl-NL" sz="2400" kern="100" dirty="0">
              <a:effectLst/>
              <a:latin typeface="Yu Mincho" panose="02020400000000000000" pitchFamily="18" charset="-128"/>
              <a:ea typeface="Yu Mincho" panose="02020400000000000000" pitchFamily="18" charset="-128"/>
              <a:cs typeface="Times New Roman" panose="02020603050405020304" pitchFamily="18"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3BA2BA31-EA9F-47FA-A678-A1CC86774A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8045" y="4722263"/>
            <a:ext cx="3531774" cy="1905693"/>
          </a:xfrm>
          <a:prstGeom prst="rect">
            <a:avLst/>
          </a:prstGeom>
        </p:spPr>
      </p:pic>
    </p:spTree>
    <p:extLst>
      <p:ext uri="{BB962C8B-B14F-4D97-AF65-F5344CB8AC3E}">
        <p14:creationId xmlns:p14="http://schemas.microsoft.com/office/powerpoint/2010/main" val="40020916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5C8F8FB1-7769-4F30-B5A3-B2FB73271572}"/>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ja-JP" sz="3600" kern="100" dirty="0">
                <a:solidFill>
                  <a:schemeClr val="accent1">
                    <a:lumMod val="75000"/>
                  </a:schemeClr>
                </a:solidFill>
                <a:latin typeface="Yu Mincho" panose="02020400000000000000" pitchFamily="18" charset="-128"/>
                <a:ea typeface="Yu Mincho" panose="02020400000000000000" pitchFamily="18" charset="-128"/>
                <a:cs typeface="Times New Roman" panose="02020603050405020304" pitchFamily="18" charset="0"/>
              </a:rPr>
              <a:t>スライド</a:t>
            </a:r>
            <a:r>
              <a:rPr lang="en-US" sz="3600" kern="100" dirty="0">
                <a:solidFill>
                  <a:schemeClr val="accent1">
                    <a:lumMod val="75000"/>
                  </a:schemeClr>
                </a:solidFill>
                <a:latin typeface="Yu Mincho" panose="02020400000000000000" pitchFamily="18" charset="-128"/>
                <a:ea typeface="Yu Mincho" panose="02020400000000000000" pitchFamily="18" charset="-128"/>
                <a:cs typeface="Times New Roman" panose="02020603050405020304" pitchFamily="18" charset="0"/>
              </a:rPr>
              <a:t>22</a:t>
            </a:r>
            <a:br>
              <a:rPr lang="nl-NL" sz="1800" kern="100" dirty="0">
                <a:latin typeface="Yu Mincho" panose="02020400000000000000" pitchFamily="18" charset="-128"/>
                <a:ea typeface="Yu Mincho" panose="02020400000000000000" pitchFamily="18" charset="-128"/>
                <a:cs typeface="Times New Roman" panose="02020603050405020304" pitchFamily="18" charset="0"/>
              </a:rPr>
            </a:br>
            <a:endParaRPr lang="nl-NL" dirty="0"/>
          </a:p>
        </p:txBody>
      </p:sp>
      <p:sp>
        <p:nvSpPr>
          <p:cNvPr id="5" name="Tijdelijke aanduiding voor inhoud 2">
            <a:extLst>
              <a:ext uri="{FF2B5EF4-FFF2-40B4-BE49-F238E27FC236}">
                <a16:creationId xmlns:a16="http://schemas.microsoft.com/office/drawing/2014/main" id="{4ADFC4D8-4B90-4E13-84C6-CD93D88E3460}"/>
              </a:ext>
            </a:extLst>
          </p:cNvPr>
          <p:cNvSpPr txBox="1">
            <a:spLocks/>
          </p:cNvSpPr>
          <p:nvPr/>
        </p:nvSpPr>
        <p:spPr>
          <a:xfrm>
            <a:off x="990600" y="1180306"/>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gn="just">
              <a:buNone/>
            </a:pP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詳しく説明すると、</a:t>
            </a:r>
            <a:r>
              <a:rPr lang="en-US" sz="2400" kern="100" dirty="0">
                <a:effectLst/>
                <a:latin typeface="Yu Mincho" panose="02020400000000000000" pitchFamily="18" charset="-128"/>
                <a:ea typeface="Yu Mincho" panose="02020400000000000000" pitchFamily="18" charset="-128"/>
                <a:cs typeface="Times New Roman" panose="02020603050405020304" pitchFamily="18" charset="0"/>
              </a:rPr>
              <a:t> MHC</a:t>
            </a: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クラス</a:t>
            </a:r>
            <a:r>
              <a:rPr lang="en-US" sz="2400" kern="100" dirty="0">
                <a:effectLst/>
                <a:latin typeface="Yu Mincho" panose="02020400000000000000" pitchFamily="18" charset="-128"/>
                <a:ea typeface="Yu Mincho" panose="02020400000000000000" pitchFamily="18" charset="-128"/>
                <a:cs typeface="Times New Roman" panose="02020603050405020304" pitchFamily="18" charset="0"/>
              </a:rPr>
              <a:t>II</a:t>
            </a: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分子は小胞体で作られ（他のタンパク質と同様に細胞外膜やリソソームに向かわなければならない）、そこでペプチドやシャペロン</a:t>
            </a:r>
            <a:r>
              <a:rPr lang="en-US" sz="2400" kern="100" dirty="0">
                <a:effectLst/>
                <a:latin typeface="Yu Mincho" panose="02020400000000000000" pitchFamily="18" charset="-128"/>
                <a:ea typeface="Yu Mincho" panose="02020400000000000000" pitchFamily="18" charset="-128"/>
                <a:cs typeface="Times New Roman" panose="02020603050405020304" pitchFamily="18" charset="0"/>
              </a:rPr>
              <a:t>MHC1</a:t>
            </a: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クラスⅡを模倣するタンパク質</a:t>
            </a:r>
            <a:r>
              <a:rPr lang="en-US" sz="2400" kern="100" dirty="0">
                <a:effectLst/>
                <a:latin typeface="Yu Mincho" panose="02020400000000000000" pitchFamily="18" charset="-128"/>
                <a:ea typeface="Yu Mincho" panose="02020400000000000000" pitchFamily="18" charset="-128"/>
                <a:cs typeface="Times New Roman" panose="02020603050405020304" pitchFamily="18" charset="0"/>
              </a:rPr>
              <a:t>(</a:t>
            </a: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不変鎖</a:t>
            </a:r>
            <a:r>
              <a:rPr lang="en-US" sz="2400" kern="100" dirty="0">
                <a:effectLst/>
                <a:latin typeface="Yu Mincho" panose="02020400000000000000" pitchFamily="18" charset="-128"/>
                <a:ea typeface="Yu Mincho" panose="02020400000000000000" pitchFamily="18" charset="-128"/>
                <a:cs typeface="Times New Roman" panose="02020603050405020304" pitchFamily="18" charset="0"/>
              </a:rPr>
              <a:t>)</a:t>
            </a: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に結合しリソソームに向かいます。ここでは不変鎖が取り除かれ、リソソームで作られたペプチドと交換されます。このプロセスは、別のタイプの</a:t>
            </a:r>
            <a:r>
              <a:rPr lang="en-US" sz="2400" kern="100" dirty="0">
                <a:effectLst/>
                <a:latin typeface="Yu Mincho" panose="02020400000000000000" pitchFamily="18" charset="-128"/>
                <a:ea typeface="Yu Mincho" panose="02020400000000000000" pitchFamily="18" charset="-128"/>
                <a:cs typeface="Times New Roman" panose="02020603050405020304" pitchFamily="18" charset="0"/>
              </a:rPr>
              <a:t>MHC</a:t>
            </a: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分子（</a:t>
            </a:r>
            <a:r>
              <a:rPr lang="en-US" sz="2400" kern="100" dirty="0">
                <a:effectLst/>
                <a:latin typeface="Yu Mincho" panose="02020400000000000000" pitchFamily="18" charset="-128"/>
                <a:ea typeface="Yu Mincho" panose="02020400000000000000" pitchFamily="18" charset="-128"/>
                <a:cs typeface="Times New Roman" panose="02020603050405020304" pitchFamily="18" charset="0"/>
              </a:rPr>
              <a:t>HLA-DM</a:t>
            </a: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は、</a:t>
            </a:r>
            <a:r>
              <a:rPr lang="en-US" sz="2400" kern="100" dirty="0">
                <a:effectLst/>
                <a:latin typeface="Yu Mincho" panose="02020400000000000000" pitchFamily="18" charset="-128"/>
                <a:ea typeface="Yu Mincho" panose="02020400000000000000" pitchFamily="18" charset="-128"/>
                <a:cs typeface="Times New Roman" panose="02020603050405020304" pitchFamily="18" charset="0"/>
              </a:rPr>
              <a:t>MHC</a:t>
            </a: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クラス</a:t>
            </a:r>
            <a:r>
              <a:rPr lang="en-US" sz="2400" kern="100" dirty="0">
                <a:effectLst/>
                <a:latin typeface="Yu Mincho" panose="02020400000000000000" pitchFamily="18" charset="-128"/>
                <a:ea typeface="Yu Mincho" panose="02020400000000000000" pitchFamily="18" charset="-128"/>
                <a:cs typeface="Times New Roman" panose="02020603050405020304" pitchFamily="18" charset="0"/>
              </a:rPr>
              <a:t>II</a:t>
            </a: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に似ており、一部の細胞で別のクラス</a:t>
            </a:r>
            <a:r>
              <a:rPr lang="en-US" sz="2400" kern="100" dirty="0">
                <a:effectLst/>
                <a:latin typeface="Yu Mincho" panose="02020400000000000000" pitchFamily="18" charset="-128"/>
                <a:ea typeface="Yu Mincho" panose="02020400000000000000" pitchFamily="18" charset="-128"/>
                <a:cs typeface="Times New Roman" panose="02020603050405020304" pitchFamily="18" charset="0"/>
              </a:rPr>
              <a:t>II</a:t>
            </a: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分子である</a:t>
            </a:r>
            <a:r>
              <a:rPr lang="en-US" sz="2400" kern="100" dirty="0">
                <a:effectLst/>
                <a:latin typeface="Yu Mincho" panose="02020400000000000000" pitchFamily="18" charset="-128"/>
                <a:ea typeface="Yu Mincho" panose="02020400000000000000" pitchFamily="18" charset="-128"/>
                <a:cs typeface="Times New Roman" panose="02020603050405020304" pitchFamily="18" charset="0"/>
              </a:rPr>
              <a:t>HLA-DO</a:t>
            </a: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と協働して機能します。進化はとても遅く、動作するモジュールを開発すると、それをコピーして修正し、新しい機能を獲得する）によって最適化されます。この複雑な過程は、最終的に</a:t>
            </a:r>
            <a:r>
              <a:rPr lang="en-US" sz="2400" kern="100" dirty="0">
                <a:effectLst/>
                <a:latin typeface="Yu Mincho" panose="02020400000000000000" pitchFamily="18" charset="-128"/>
                <a:ea typeface="Yu Mincho" panose="02020400000000000000" pitchFamily="18" charset="-128"/>
                <a:cs typeface="Times New Roman" panose="02020603050405020304" pitchFamily="18" charset="0"/>
              </a:rPr>
              <a:t>MHC</a:t>
            </a: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クラスⅡ分子がペプチドと共に細胞表面に送られて、ヘルパー</a:t>
            </a:r>
            <a:r>
              <a:rPr lang="en-US" sz="2400" kern="100" dirty="0">
                <a:effectLst/>
                <a:latin typeface="Yu Mincho" panose="02020400000000000000" pitchFamily="18" charset="-128"/>
                <a:ea typeface="Yu Mincho" panose="02020400000000000000" pitchFamily="18" charset="-128"/>
                <a:cs typeface="Times New Roman" panose="02020603050405020304" pitchFamily="18" charset="0"/>
              </a:rPr>
              <a:t>T</a:t>
            </a: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細胞が活性化できるようにするのです。</a:t>
            </a:r>
            <a:endParaRPr lang="nl-NL" sz="2400" kern="100" dirty="0">
              <a:effectLst/>
              <a:latin typeface="Yu Mincho" panose="02020400000000000000" pitchFamily="18" charset="-128"/>
              <a:ea typeface="Yu Mincho" panose="02020400000000000000" pitchFamily="18" charset="-128"/>
              <a:cs typeface="Times New Roman" panose="02020603050405020304" pitchFamily="18" charset="0"/>
            </a:endParaRPr>
          </a:p>
          <a:p>
            <a:pPr marL="0" indent="0">
              <a:buFont typeface="Arial" panose="020B0604020202020204" pitchFamily="34" charset="0"/>
              <a:buNone/>
            </a:pPr>
            <a:endParaRPr lang="nl-NL" dirty="0"/>
          </a:p>
        </p:txBody>
      </p:sp>
      <p:pic>
        <p:nvPicPr>
          <p:cNvPr id="6" name="Tijdelijke aanduiding voor inhoud 6">
            <a:extLst>
              <a:ext uri="{FF2B5EF4-FFF2-40B4-BE49-F238E27FC236}">
                <a16:creationId xmlns:a16="http://schemas.microsoft.com/office/drawing/2014/main" id="{EF3D7456-431E-4BF9-8B74-CF775D4015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6569" y="4693015"/>
            <a:ext cx="2629186" cy="2101102"/>
          </a:xfrm>
          <a:prstGeom prst="rect">
            <a:avLst/>
          </a:prstGeom>
        </p:spPr>
      </p:pic>
    </p:spTree>
    <p:extLst>
      <p:ext uri="{BB962C8B-B14F-4D97-AF65-F5344CB8AC3E}">
        <p14:creationId xmlns:p14="http://schemas.microsoft.com/office/powerpoint/2010/main" val="14672655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DCB709-73A3-46A1-AA03-076BB7D5697A}"/>
              </a:ext>
            </a:extLst>
          </p:cNvPr>
          <p:cNvSpPr>
            <a:spLocks noGrp="1"/>
          </p:cNvSpPr>
          <p:nvPr>
            <p:ph type="title"/>
          </p:nvPr>
        </p:nvSpPr>
        <p:spPr/>
        <p:txBody>
          <a:bodyPr/>
          <a:lstStyle/>
          <a:p>
            <a:r>
              <a:rPr lang="ja-JP" sz="3600" kern="100" dirty="0">
                <a:solidFill>
                  <a:schemeClr val="accent1">
                    <a:lumMod val="75000"/>
                  </a:schemeClr>
                </a:solidFill>
                <a:effectLst/>
                <a:latin typeface="Yu Mincho" panose="02020400000000000000" pitchFamily="18" charset="-128"/>
                <a:ea typeface="Yu Mincho" panose="02020400000000000000" pitchFamily="18" charset="-128"/>
                <a:cs typeface="Times New Roman" panose="02020603050405020304" pitchFamily="18" charset="0"/>
              </a:rPr>
              <a:t>スライド</a:t>
            </a:r>
            <a:r>
              <a:rPr lang="en-US" sz="3600" kern="100" dirty="0">
                <a:solidFill>
                  <a:schemeClr val="accent1">
                    <a:lumMod val="75000"/>
                  </a:schemeClr>
                </a:solidFill>
                <a:effectLst/>
                <a:latin typeface="Yu Mincho" panose="02020400000000000000" pitchFamily="18" charset="-128"/>
                <a:ea typeface="Yu Mincho" panose="02020400000000000000" pitchFamily="18" charset="-128"/>
                <a:cs typeface="Times New Roman" panose="02020603050405020304" pitchFamily="18" charset="0"/>
              </a:rPr>
              <a:t>23</a:t>
            </a:r>
            <a:br>
              <a:rPr lang="nl-NL" sz="1800" kern="100" dirty="0">
                <a:effectLst/>
                <a:latin typeface="Yu Mincho" panose="02020400000000000000" pitchFamily="18" charset="-128"/>
                <a:ea typeface="Yu Mincho" panose="02020400000000000000" pitchFamily="18" charset="-128"/>
                <a:cs typeface="Times New Roman" panose="02020603050405020304" pitchFamily="18" charset="0"/>
              </a:rPr>
            </a:br>
            <a:endParaRPr lang="nl-NL" dirty="0"/>
          </a:p>
        </p:txBody>
      </p:sp>
      <p:sp>
        <p:nvSpPr>
          <p:cNvPr id="3" name="Tijdelijke aanduiding voor inhoud 2">
            <a:extLst>
              <a:ext uri="{FF2B5EF4-FFF2-40B4-BE49-F238E27FC236}">
                <a16:creationId xmlns:a16="http://schemas.microsoft.com/office/drawing/2014/main" id="{5D6F5F14-CEB6-4218-9D63-922F56153A0A}"/>
              </a:ext>
            </a:extLst>
          </p:cNvPr>
          <p:cNvSpPr>
            <a:spLocks noGrp="1"/>
          </p:cNvSpPr>
          <p:nvPr>
            <p:ph idx="1"/>
          </p:nvPr>
        </p:nvSpPr>
        <p:spPr/>
        <p:txBody>
          <a:bodyPr/>
          <a:lstStyle/>
          <a:p>
            <a:pPr indent="0" algn="just">
              <a:buNone/>
            </a:pP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免疫系が病原体を認識するこのプロセスは複雑で、時間がかかるプロセスです。初めてウイルスに遭遇したとき、免疫系がその抗ウイルス反応の準備をするのに時間がかかります。運が悪ければ、ウイルス複製が制御不能となって、病気や死に至る可能性があります。ワクチン接種は、免疫系が感染に備えることができ、場合によっては感染を完全に防ぎ、そうでなかったとしても免疫系がより速く効果的に反応し、重症化する可能性を大幅に減らします。</a:t>
            </a:r>
            <a:endParaRPr lang="nl-NL" sz="2400" kern="100" dirty="0">
              <a:effectLst/>
              <a:latin typeface="Yu Mincho" panose="02020400000000000000" pitchFamily="18" charset="-128"/>
              <a:ea typeface="Yu Mincho" panose="02020400000000000000" pitchFamily="18" charset="-128"/>
              <a:cs typeface="Times New Roman" panose="02020603050405020304" pitchFamily="18"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D157D122-E4A2-41AB-AFC4-BA6D91295C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68436" y="3940911"/>
            <a:ext cx="4856449" cy="2551964"/>
          </a:xfrm>
          <a:prstGeom prst="rect">
            <a:avLst/>
          </a:prstGeom>
        </p:spPr>
      </p:pic>
    </p:spTree>
    <p:extLst>
      <p:ext uri="{BB962C8B-B14F-4D97-AF65-F5344CB8AC3E}">
        <p14:creationId xmlns:p14="http://schemas.microsoft.com/office/powerpoint/2010/main" val="39795217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DCB709-73A3-46A1-AA03-076BB7D5697A}"/>
              </a:ext>
            </a:extLst>
          </p:cNvPr>
          <p:cNvSpPr>
            <a:spLocks noGrp="1"/>
          </p:cNvSpPr>
          <p:nvPr>
            <p:ph type="title"/>
          </p:nvPr>
        </p:nvSpPr>
        <p:spPr/>
        <p:txBody>
          <a:bodyPr/>
          <a:lstStyle/>
          <a:p>
            <a:r>
              <a:rPr lang="ja-JP" sz="3600" kern="100" dirty="0">
                <a:solidFill>
                  <a:schemeClr val="accent1">
                    <a:lumMod val="75000"/>
                  </a:schemeClr>
                </a:solidFill>
                <a:effectLst/>
                <a:latin typeface="Yu Mincho" panose="02020400000000000000" pitchFamily="18" charset="-128"/>
                <a:ea typeface="Yu Mincho" panose="02020400000000000000" pitchFamily="18" charset="-128"/>
                <a:cs typeface="Times New Roman" panose="02020603050405020304" pitchFamily="18" charset="0"/>
              </a:rPr>
              <a:t>スライド</a:t>
            </a:r>
            <a:r>
              <a:rPr lang="en-US" sz="3600" kern="100" dirty="0">
                <a:solidFill>
                  <a:schemeClr val="accent1">
                    <a:lumMod val="75000"/>
                  </a:schemeClr>
                </a:solidFill>
                <a:effectLst/>
                <a:latin typeface="Yu Mincho" panose="02020400000000000000" pitchFamily="18" charset="-128"/>
                <a:ea typeface="Yu Mincho" panose="02020400000000000000" pitchFamily="18" charset="-128"/>
                <a:cs typeface="Times New Roman" panose="02020603050405020304" pitchFamily="18" charset="0"/>
              </a:rPr>
              <a:t>24</a:t>
            </a:r>
            <a:br>
              <a:rPr lang="nl-NL" sz="1800" kern="100" dirty="0">
                <a:effectLst/>
                <a:latin typeface="Yu Mincho" panose="02020400000000000000" pitchFamily="18" charset="-128"/>
                <a:ea typeface="Yu Mincho" panose="02020400000000000000" pitchFamily="18" charset="-128"/>
                <a:cs typeface="Times New Roman" panose="02020603050405020304" pitchFamily="18" charset="0"/>
              </a:rPr>
            </a:br>
            <a:endParaRPr lang="nl-NL" dirty="0"/>
          </a:p>
        </p:txBody>
      </p:sp>
      <p:sp>
        <p:nvSpPr>
          <p:cNvPr id="3" name="Tijdelijke aanduiding voor inhoud 2">
            <a:extLst>
              <a:ext uri="{FF2B5EF4-FFF2-40B4-BE49-F238E27FC236}">
                <a16:creationId xmlns:a16="http://schemas.microsoft.com/office/drawing/2014/main" id="{5D6F5F14-CEB6-4218-9D63-922F56153A0A}"/>
              </a:ext>
            </a:extLst>
          </p:cNvPr>
          <p:cNvSpPr>
            <a:spLocks noGrp="1"/>
          </p:cNvSpPr>
          <p:nvPr>
            <p:ph idx="1"/>
          </p:nvPr>
        </p:nvSpPr>
        <p:spPr>
          <a:xfrm>
            <a:off x="838200" y="1150216"/>
            <a:ext cx="10515600" cy="4351338"/>
          </a:xfrm>
        </p:spPr>
        <p:txBody>
          <a:bodyPr>
            <a:normAutofit/>
          </a:bodyPr>
          <a:lstStyle/>
          <a:p>
            <a:pPr marL="0" indent="0">
              <a:buNone/>
            </a:pPr>
            <a:r>
              <a:rPr lang="en-US" sz="2400" dirty="0">
                <a:effectLst/>
                <a:latin typeface="Yu Mincho" panose="02020400000000000000" pitchFamily="18" charset="-128"/>
                <a:cs typeface="Times New Roman" panose="02020603050405020304" pitchFamily="18" charset="0"/>
              </a:rPr>
              <a:t>MHC</a:t>
            </a:r>
            <a:r>
              <a:rPr lang="ja-JP" sz="2400" dirty="0">
                <a:effectLst/>
                <a:ea typeface="Yu Mincho" panose="02020400000000000000" pitchFamily="18" charset="-128"/>
                <a:cs typeface="Times New Roman" panose="02020603050405020304" pitchFamily="18" charset="0"/>
              </a:rPr>
              <a:t>分子はワクチン接種において重要な役割を果たします。すべてのワクチンは、</a:t>
            </a:r>
            <a:r>
              <a:rPr lang="en-US" sz="2400" dirty="0">
                <a:effectLst/>
                <a:latin typeface="Yu Mincho" panose="02020400000000000000" pitchFamily="18" charset="-128"/>
                <a:cs typeface="Times New Roman" panose="02020603050405020304" pitchFamily="18" charset="0"/>
              </a:rPr>
              <a:t>MHC</a:t>
            </a:r>
            <a:r>
              <a:rPr lang="ja-JP" sz="2400" dirty="0">
                <a:effectLst/>
                <a:ea typeface="Yu Mincho" panose="02020400000000000000" pitchFamily="18" charset="-128"/>
                <a:cs typeface="Times New Roman" panose="02020603050405020304" pitchFamily="18" charset="0"/>
              </a:rPr>
              <a:t>クラス</a:t>
            </a:r>
            <a:r>
              <a:rPr lang="en-US" sz="2400" dirty="0">
                <a:effectLst/>
                <a:latin typeface="Yu Mincho" panose="02020400000000000000" pitchFamily="18" charset="-128"/>
                <a:cs typeface="Times New Roman" panose="02020603050405020304" pitchFamily="18" charset="0"/>
              </a:rPr>
              <a:t>II</a:t>
            </a:r>
            <a:r>
              <a:rPr lang="ja-JP" sz="2400" dirty="0">
                <a:effectLst/>
                <a:ea typeface="Yu Mincho" panose="02020400000000000000" pitchFamily="18" charset="-128"/>
                <a:cs typeface="Times New Roman" panose="02020603050405020304" pitchFamily="18" charset="0"/>
              </a:rPr>
              <a:t>分子を利用して、抗体反応に必要なヘルパー</a:t>
            </a:r>
            <a:r>
              <a:rPr lang="en-US" sz="2400" dirty="0">
                <a:effectLst/>
                <a:latin typeface="Yu Mincho" panose="02020400000000000000" pitchFamily="18" charset="-128"/>
                <a:cs typeface="Times New Roman" panose="02020603050405020304" pitchFamily="18" charset="0"/>
              </a:rPr>
              <a:t>T</a:t>
            </a:r>
            <a:r>
              <a:rPr lang="ja-JP" sz="2400" dirty="0">
                <a:effectLst/>
                <a:ea typeface="Yu Mincho" panose="02020400000000000000" pitchFamily="18" charset="-128"/>
                <a:cs typeface="Times New Roman" panose="02020603050405020304" pitchFamily="18" charset="0"/>
              </a:rPr>
              <a:t>細胞を誘導し、抗体反応の対象となるタンパク質を作ります。アデノウイルスワクチンや</a:t>
            </a:r>
            <a:r>
              <a:rPr lang="en-US" sz="2400" dirty="0">
                <a:effectLst/>
                <a:latin typeface="Yu Mincho" panose="02020400000000000000" pitchFamily="18" charset="-128"/>
                <a:cs typeface="Times New Roman" panose="02020603050405020304" pitchFamily="18" charset="0"/>
              </a:rPr>
              <a:t>mRNA</a:t>
            </a:r>
            <a:r>
              <a:rPr lang="ja-JP" sz="2400" dirty="0">
                <a:effectLst/>
                <a:ea typeface="Yu Mincho" panose="02020400000000000000" pitchFamily="18" charset="-128"/>
                <a:cs typeface="Times New Roman" panose="02020603050405020304" pitchFamily="18" charset="0"/>
              </a:rPr>
              <a:t>ワクチンも、キラー</a:t>
            </a:r>
            <a:r>
              <a:rPr lang="en-US" sz="2400" dirty="0">
                <a:effectLst/>
                <a:latin typeface="Yu Mincho" panose="02020400000000000000" pitchFamily="18" charset="-128"/>
                <a:cs typeface="Times New Roman" panose="02020603050405020304" pitchFamily="18" charset="0"/>
              </a:rPr>
              <a:t>T</a:t>
            </a:r>
            <a:r>
              <a:rPr lang="ja-JP" sz="2400" dirty="0">
                <a:effectLst/>
                <a:ea typeface="Yu Mincho" panose="02020400000000000000" pitchFamily="18" charset="-128"/>
                <a:cs typeface="Times New Roman" panose="02020603050405020304" pitchFamily="18" charset="0"/>
              </a:rPr>
              <a:t>細胞を誘導するために</a:t>
            </a:r>
            <a:r>
              <a:rPr lang="en-US" sz="2400" dirty="0">
                <a:effectLst/>
                <a:latin typeface="Yu Mincho" panose="02020400000000000000" pitchFamily="18" charset="-128"/>
                <a:cs typeface="Times New Roman" panose="02020603050405020304" pitchFamily="18" charset="0"/>
              </a:rPr>
              <a:t>MHC</a:t>
            </a:r>
            <a:r>
              <a:rPr lang="ja-JP" sz="2400" dirty="0">
                <a:effectLst/>
                <a:ea typeface="Yu Mincho" panose="02020400000000000000" pitchFamily="18" charset="-128"/>
                <a:cs typeface="Times New Roman" panose="02020603050405020304" pitchFamily="18" charset="0"/>
              </a:rPr>
              <a:t>クラス</a:t>
            </a:r>
            <a:r>
              <a:rPr lang="en-US" sz="2400" dirty="0">
                <a:effectLst/>
                <a:latin typeface="Yu Mincho" panose="02020400000000000000" pitchFamily="18" charset="-128"/>
                <a:cs typeface="Times New Roman" panose="02020603050405020304" pitchFamily="18" charset="0"/>
              </a:rPr>
              <a:t>I</a:t>
            </a:r>
            <a:r>
              <a:rPr lang="ja-JP" sz="2400" dirty="0">
                <a:effectLst/>
                <a:ea typeface="Yu Mincho" panose="02020400000000000000" pitchFamily="18" charset="-128"/>
                <a:cs typeface="Times New Roman" panose="02020603050405020304" pitchFamily="18" charset="0"/>
              </a:rPr>
              <a:t>分子を利用します。ワクチンによって誘導された</a:t>
            </a:r>
            <a:r>
              <a:rPr lang="en-US" sz="2400" dirty="0">
                <a:effectLst/>
                <a:latin typeface="Yu Mincho" panose="02020400000000000000" pitchFamily="18" charset="-128"/>
                <a:cs typeface="Times New Roman" panose="02020603050405020304" pitchFamily="18" charset="0"/>
              </a:rPr>
              <a:t>T</a:t>
            </a:r>
            <a:r>
              <a:rPr lang="ja-JP" sz="2400" dirty="0">
                <a:effectLst/>
                <a:ea typeface="Yu Mincho" panose="02020400000000000000" pitchFamily="18" charset="-128"/>
                <a:cs typeface="Times New Roman" panose="02020603050405020304" pitchFamily="18" charset="0"/>
              </a:rPr>
              <a:t>細胞は何年も、場合によっては何十年も存続し、感染した事があるウイルスの再感染に対して常に警戒しています。ワクチンは、そのほかすべての医療介入を合わせた場合よりもはるかに多くの命を救います。病気を広めないためにも、このメッセージを広め、ワクチンを接種しましょう！</a:t>
            </a:r>
            <a:endParaRPr lang="nl-NL" sz="2400" dirty="0"/>
          </a:p>
        </p:txBody>
      </p:sp>
      <p:pic>
        <p:nvPicPr>
          <p:cNvPr id="4" name="Tijdelijke aanduiding voor inhoud 4">
            <a:extLst>
              <a:ext uri="{FF2B5EF4-FFF2-40B4-BE49-F238E27FC236}">
                <a16:creationId xmlns:a16="http://schemas.microsoft.com/office/drawing/2014/main" id="{477B5497-72A5-4AAE-9F3F-C957449DF5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3876" y="4286410"/>
            <a:ext cx="3492651" cy="2571589"/>
          </a:xfrm>
          <a:prstGeom prst="rect">
            <a:avLst/>
          </a:prstGeom>
        </p:spPr>
      </p:pic>
    </p:spTree>
    <p:extLst>
      <p:ext uri="{BB962C8B-B14F-4D97-AF65-F5344CB8AC3E}">
        <p14:creationId xmlns:p14="http://schemas.microsoft.com/office/powerpoint/2010/main" val="30295119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DCB709-73A3-46A1-AA03-076BB7D5697A}"/>
              </a:ext>
            </a:extLst>
          </p:cNvPr>
          <p:cNvSpPr>
            <a:spLocks noGrp="1"/>
          </p:cNvSpPr>
          <p:nvPr>
            <p:ph type="title"/>
          </p:nvPr>
        </p:nvSpPr>
        <p:spPr/>
        <p:txBody>
          <a:bodyPr/>
          <a:lstStyle/>
          <a:p>
            <a:r>
              <a:rPr lang="ja-JP" sz="3600" kern="100" dirty="0">
                <a:solidFill>
                  <a:schemeClr val="accent1">
                    <a:lumMod val="75000"/>
                  </a:schemeClr>
                </a:solidFill>
                <a:effectLst/>
                <a:latin typeface="Yu Mincho" panose="02020400000000000000" pitchFamily="18" charset="-128"/>
                <a:ea typeface="Yu Mincho" panose="02020400000000000000" pitchFamily="18" charset="-128"/>
                <a:cs typeface="Times New Roman" panose="02020603050405020304" pitchFamily="18" charset="0"/>
              </a:rPr>
              <a:t>スライド</a:t>
            </a:r>
            <a:r>
              <a:rPr lang="en-US" sz="3600" kern="100" dirty="0">
                <a:solidFill>
                  <a:schemeClr val="accent1">
                    <a:lumMod val="75000"/>
                  </a:schemeClr>
                </a:solidFill>
                <a:effectLst/>
                <a:latin typeface="Yu Mincho" panose="02020400000000000000" pitchFamily="18" charset="-128"/>
                <a:ea typeface="Yu Mincho" panose="02020400000000000000" pitchFamily="18" charset="-128"/>
                <a:cs typeface="Times New Roman" panose="02020603050405020304" pitchFamily="18" charset="0"/>
              </a:rPr>
              <a:t>25</a:t>
            </a:r>
            <a:br>
              <a:rPr lang="nl-NL" sz="1800" kern="100" dirty="0">
                <a:effectLst/>
                <a:latin typeface="Yu Mincho" panose="02020400000000000000" pitchFamily="18" charset="-128"/>
                <a:ea typeface="Yu Mincho" panose="02020400000000000000" pitchFamily="18" charset="-128"/>
                <a:cs typeface="Times New Roman" panose="02020603050405020304" pitchFamily="18" charset="0"/>
              </a:rPr>
            </a:br>
            <a:endParaRPr lang="nl-NL" dirty="0"/>
          </a:p>
        </p:txBody>
      </p:sp>
      <p:sp>
        <p:nvSpPr>
          <p:cNvPr id="3" name="Tijdelijke aanduiding voor inhoud 2">
            <a:extLst>
              <a:ext uri="{FF2B5EF4-FFF2-40B4-BE49-F238E27FC236}">
                <a16:creationId xmlns:a16="http://schemas.microsoft.com/office/drawing/2014/main" id="{5D6F5F14-CEB6-4218-9D63-922F56153A0A}"/>
              </a:ext>
            </a:extLst>
          </p:cNvPr>
          <p:cNvSpPr>
            <a:spLocks noGrp="1"/>
          </p:cNvSpPr>
          <p:nvPr>
            <p:ph idx="1"/>
          </p:nvPr>
        </p:nvSpPr>
        <p:spPr/>
        <p:txBody>
          <a:bodyPr/>
          <a:lstStyle/>
          <a:p>
            <a:pPr marL="0" indent="0" algn="just">
              <a:buNone/>
            </a:pP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最後に</a:t>
            </a:r>
            <a:r>
              <a:rPr lang="nl-NL" altLang="ja-JP" sz="2400" kern="100" dirty="0">
                <a:latin typeface="Yu Mincho" panose="02020400000000000000" pitchFamily="18" charset="-128"/>
                <a:ea typeface="Yu Mincho" panose="02020400000000000000" pitchFamily="18" charset="-128"/>
                <a:cs typeface="Times New Roman" panose="02020603050405020304" pitchFamily="18" charset="0"/>
              </a:rPr>
              <a:t> </a:t>
            </a:r>
            <a:r>
              <a:rPr lang="en-US" sz="2400" kern="100" dirty="0">
                <a:effectLst/>
                <a:latin typeface="Yu Mincho" panose="02020400000000000000" pitchFamily="18" charset="-128"/>
                <a:ea typeface="Yu Mincho" panose="02020400000000000000" pitchFamily="18" charset="-128"/>
                <a:cs typeface="Times New Roman" panose="02020603050405020304" pitchFamily="18" charset="0"/>
              </a:rPr>
              <a:t>MHC</a:t>
            </a: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分子は、感染症の制御や免疫応答を調節しており、現在ではがん治療にも役立っています。これは、自己免疫と移植拒絶反応などの欠点があったとしても非常に価値があります。だからこそ、病原体だらけの世界に生きているあなたは、この漫画を読むために生きているのです。より長く生き残る方法の詳細は、参考文献</a:t>
            </a:r>
            <a:r>
              <a:rPr lang="en-US" sz="2400" kern="100" dirty="0">
                <a:effectLst/>
                <a:latin typeface="Yu Mincho" panose="02020400000000000000" pitchFamily="18" charset="-128"/>
                <a:ea typeface="Yu Mincho" panose="02020400000000000000" pitchFamily="18" charset="-128"/>
                <a:cs typeface="Times New Roman" panose="02020603050405020304" pitchFamily="18" charset="0"/>
              </a:rPr>
              <a:t>1</a:t>
            </a: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a:t>
            </a:r>
            <a:r>
              <a:rPr lang="en-US" sz="2400" kern="100" dirty="0">
                <a:effectLst/>
                <a:latin typeface="Yu Mincho" panose="02020400000000000000" pitchFamily="18" charset="-128"/>
                <a:ea typeface="Yu Mincho" panose="02020400000000000000" pitchFamily="18" charset="-128"/>
                <a:cs typeface="Times New Roman" panose="02020603050405020304" pitchFamily="18" charset="0"/>
              </a:rPr>
              <a:t>6</a:t>
            </a: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を参照してください。</a:t>
            </a:r>
            <a:endParaRPr lang="nl-NL" sz="2400" kern="100" dirty="0">
              <a:effectLst/>
              <a:latin typeface="Yu Mincho" panose="02020400000000000000" pitchFamily="18" charset="-128"/>
              <a:ea typeface="Yu Mincho" panose="02020400000000000000" pitchFamily="18" charset="-128"/>
              <a:cs typeface="Times New Roman" panose="02020603050405020304" pitchFamily="18" charset="0"/>
            </a:endParaRPr>
          </a:p>
          <a:p>
            <a:pPr marL="0" indent="0">
              <a:buNone/>
            </a:pPr>
            <a:endParaRPr lang="nl-NL" dirty="0"/>
          </a:p>
        </p:txBody>
      </p:sp>
    </p:spTree>
    <p:extLst>
      <p:ext uri="{BB962C8B-B14F-4D97-AF65-F5344CB8AC3E}">
        <p14:creationId xmlns:p14="http://schemas.microsoft.com/office/powerpoint/2010/main" val="9563405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A61651-276C-4204-84ED-598E3DCDCCFB}"/>
              </a:ext>
            </a:extLst>
          </p:cNvPr>
          <p:cNvSpPr>
            <a:spLocks noGrp="1"/>
          </p:cNvSpPr>
          <p:nvPr>
            <p:ph type="title"/>
          </p:nvPr>
        </p:nvSpPr>
        <p:spPr/>
        <p:txBody>
          <a:bodyPr/>
          <a:lstStyle/>
          <a:p>
            <a:r>
              <a:rPr lang="ja-JP" sz="3600" kern="100" dirty="0">
                <a:solidFill>
                  <a:schemeClr val="accent1">
                    <a:lumMod val="75000"/>
                  </a:schemeClr>
                </a:solidFill>
                <a:effectLst/>
                <a:latin typeface="Yu Mincho" panose="02020400000000000000" pitchFamily="18" charset="-128"/>
                <a:ea typeface="Yu Mincho" panose="02020400000000000000" pitchFamily="18" charset="-128"/>
                <a:cs typeface="Times New Roman" panose="02020603050405020304" pitchFamily="18" charset="0"/>
              </a:rPr>
              <a:t>スライド</a:t>
            </a:r>
            <a:r>
              <a:rPr lang="en-US" sz="3600" kern="100" dirty="0">
                <a:solidFill>
                  <a:schemeClr val="accent1">
                    <a:lumMod val="75000"/>
                  </a:schemeClr>
                </a:solidFill>
                <a:effectLst/>
                <a:latin typeface="Yu Mincho" panose="02020400000000000000" pitchFamily="18" charset="-128"/>
                <a:ea typeface="Yu Mincho" panose="02020400000000000000" pitchFamily="18" charset="-128"/>
                <a:cs typeface="Times New Roman" panose="02020603050405020304" pitchFamily="18" charset="0"/>
              </a:rPr>
              <a:t>2</a:t>
            </a:r>
            <a:br>
              <a:rPr lang="nl-NL" sz="1800" kern="100" dirty="0">
                <a:effectLst/>
                <a:latin typeface="Yu Mincho" panose="02020400000000000000" pitchFamily="18" charset="-128"/>
                <a:ea typeface="Yu Mincho" panose="02020400000000000000" pitchFamily="18" charset="-128"/>
                <a:cs typeface="Times New Roman" panose="02020603050405020304" pitchFamily="18" charset="0"/>
              </a:rPr>
            </a:br>
            <a:endParaRPr lang="nl-NL" dirty="0"/>
          </a:p>
        </p:txBody>
      </p:sp>
      <p:sp>
        <p:nvSpPr>
          <p:cNvPr id="3" name="Tijdelijke aanduiding voor inhoud 2">
            <a:extLst>
              <a:ext uri="{FF2B5EF4-FFF2-40B4-BE49-F238E27FC236}">
                <a16:creationId xmlns:a16="http://schemas.microsoft.com/office/drawing/2014/main" id="{00B86AAE-4666-4060-B780-CDA68D7C24D8}"/>
              </a:ext>
            </a:extLst>
          </p:cNvPr>
          <p:cNvSpPr>
            <a:spLocks noGrp="1"/>
          </p:cNvSpPr>
          <p:nvPr>
            <p:ph idx="1"/>
          </p:nvPr>
        </p:nvSpPr>
        <p:spPr/>
        <p:txBody>
          <a:bodyPr>
            <a:normAutofit/>
          </a:bodyPr>
          <a:lstStyle/>
          <a:p>
            <a:pPr indent="0" algn="just">
              <a:buNone/>
            </a:pP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この「奇跡的」な移植をきっかけに、二人の兄弟は移植の守護聖人に列せられることになりました。キリスト教を信仰していたため、彼らが仮に斬首されたとしても、天に召された後に是正されるでしょうから、大きな影響はなかったと思います。</a:t>
            </a:r>
            <a:endParaRPr lang="nl-NL" sz="2400" kern="100" dirty="0">
              <a:effectLst/>
              <a:latin typeface="Yu Mincho" panose="02020400000000000000" pitchFamily="18" charset="-128"/>
              <a:ea typeface="Yu Mincho" panose="02020400000000000000" pitchFamily="18" charset="-128"/>
              <a:cs typeface="Times New Roman" panose="02020603050405020304" pitchFamily="18" charset="0"/>
            </a:endParaRPr>
          </a:p>
        </p:txBody>
      </p:sp>
      <p:pic>
        <p:nvPicPr>
          <p:cNvPr id="4" name="Picture 3">
            <a:extLst>
              <a:ext uri="{FF2B5EF4-FFF2-40B4-BE49-F238E27FC236}">
                <a16:creationId xmlns:a16="http://schemas.microsoft.com/office/drawing/2014/main" id="{AE482819-8A40-4DFF-A2DF-65C58C8D4400}"/>
              </a:ext>
            </a:extLst>
          </p:cNvPr>
          <p:cNvPicPr>
            <a:picLocks noChangeAspect="1"/>
          </p:cNvPicPr>
          <p:nvPr/>
        </p:nvPicPr>
        <p:blipFill>
          <a:blip r:embed="rId2"/>
          <a:stretch>
            <a:fillRect/>
          </a:stretch>
        </p:blipFill>
        <p:spPr>
          <a:xfrm>
            <a:off x="998081" y="3318129"/>
            <a:ext cx="3719391" cy="3174746"/>
          </a:xfrm>
          <a:prstGeom prst="rect">
            <a:avLst/>
          </a:prstGeom>
        </p:spPr>
      </p:pic>
    </p:spTree>
    <p:extLst>
      <p:ext uri="{BB962C8B-B14F-4D97-AF65-F5344CB8AC3E}">
        <p14:creationId xmlns:p14="http://schemas.microsoft.com/office/powerpoint/2010/main" val="35203777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A83862-7B0F-482A-92A8-C0FC4844FC9A}"/>
              </a:ext>
            </a:extLst>
          </p:cNvPr>
          <p:cNvSpPr>
            <a:spLocks noGrp="1"/>
          </p:cNvSpPr>
          <p:nvPr>
            <p:ph type="title"/>
          </p:nvPr>
        </p:nvSpPr>
        <p:spPr/>
        <p:txBody>
          <a:bodyPr/>
          <a:lstStyle/>
          <a:p>
            <a:r>
              <a:rPr lang="ja-JP" sz="3600" kern="100" dirty="0">
                <a:solidFill>
                  <a:schemeClr val="accent1">
                    <a:lumMod val="75000"/>
                  </a:schemeClr>
                </a:solidFill>
                <a:effectLst/>
                <a:latin typeface="Yu Mincho" panose="02020400000000000000" pitchFamily="18" charset="-128"/>
                <a:ea typeface="Yu Mincho" panose="02020400000000000000" pitchFamily="18" charset="-128"/>
                <a:cs typeface="Times New Roman" panose="02020603050405020304" pitchFamily="18" charset="0"/>
              </a:rPr>
              <a:t>スライド</a:t>
            </a:r>
            <a:r>
              <a:rPr lang="en-US" sz="3600" kern="100" dirty="0">
                <a:solidFill>
                  <a:schemeClr val="accent1">
                    <a:lumMod val="75000"/>
                  </a:schemeClr>
                </a:solidFill>
                <a:effectLst/>
                <a:latin typeface="Yu Mincho" panose="02020400000000000000" pitchFamily="18" charset="-128"/>
                <a:ea typeface="Yu Mincho" panose="02020400000000000000" pitchFamily="18" charset="-128"/>
                <a:cs typeface="Times New Roman" panose="02020603050405020304" pitchFamily="18" charset="0"/>
              </a:rPr>
              <a:t>3</a:t>
            </a:r>
            <a:br>
              <a:rPr lang="nl-NL" sz="1800" kern="100" dirty="0">
                <a:effectLst/>
                <a:latin typeface="Yu Mincho" panose="02020400000000000000" pitchFamily="18" charset="-128"/>
                <a:ea typeface="Yu Mincho" panose="02020400000000000000" pitchFamily="18" charset="-128"/>
                <a:cs typeface="Times New Roman" panose="02020603050405020304" pitchFamily="18" charset="0"/>
              </a:rPr>
            </a:br>
            <a:endParaRPr lang="nl-NL" dirty="0"/>
          </a:p>
        </p:txBody>
      </p:sp>
      <p:sp>
        <p:nvSpPr>
          <p:cNvPr id="3" name="Tijdelijke aanduiding voor inhoud 2">
            <a:extLst>
              <a:ext uri="{FF2B5EF4-FFF2-40B4-BE49-F238E27FC236}">
                <a16:creationId xmlns:a16="http://schemas.microsoft.com/office/drawing/2014/main" id="{5E08F3D2-2311-464E-A6BF-ECD2FB0285B7}"/>
              </a:ext>
            </a:extLst>
          </p:cNvPr>
          <p:cNvSpPr>
            <a:spLocks noGrp="1"/>
          </p:cNvSpPr>
          <p:nvPr>
            <p:ph idx="1"/>
          </p:nvPr>
        </p:nvSpPr>
        <p:spPr/>
        <p:txBody>
          <a:bodyPr/>
          <a:lstStyle/>
          <a:p>
            <a:pPr indent="0" algn="just">
              <a:buNone/>
            </a:pP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なぜ移植はとても難しいのか？　進歩の要因？　ダーウィンでさえそれについて考えていたに違いないでしょうが、ほぼすべての多細胞真核生物が発現している独特のタンパク質のクラス（構造）があることを知りませんでした。</a:t>
            </a:r>
            <a:endParaRPr lang="nl-NL" sz="2400" kern="100" dirty="0">
              <a:effectLst/>
              <a:latin typeface="Yu Mincho" panose="02020400000000000000" pitchFamily="18" charset="-128"/>
              <a:ea typeface="Yu Mincho" panose="02020400000000000000" pitchFamily="18" charset="-128"/>
              <a:cs typeface="Times New Roman" panose="02020603050405020304" pitchFamily="18"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7A8AFD84-38AA-407E-949E-C5A85EA933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8265" y="3367449"/>
            <a:ext cx="4300092" cy="2997345"/>
          </a:xfrm>
          <a:prstGeom prst="rect">
            <a:avLst/>
          </a:prstGeom>
        </p:spPr>
      </p:pic>
    </p:spTree>
    <p:extLst>
      <p:ext uri="{BB962C8B-B14F-4D97-AF65-F5344CB8AC3E}">
        <p14:creationId xmlns:p14="http://schemas.microsoft.com/office/powerpoint/2010/main" val="1107409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373D24-510C-4082-964E-CE2A5746FF56}"/>
              </a:ext>
            </a:extLst>
          </p:cNvPr>
          <p:cNvSpPr>
            <a:spLocks noGrp="1"/>
          </p:cNvSpPr>
          <p:nvPr>
            <p:ph type="title"/>
          </p:nvPr>
        </p:nvSpPr>
        <p:spPr/>
        <p:txBody>
          <a:bodyPr/>
          <a:lstStyle/>
          <a:p>
            <a:r>
              <a:rPr lang="ja-JP" sz="3600" kern="100" dirty="0">
                <a:solidFill>
                  <a:schemeClr val="accent1">
                    <a:lumMod val="75000"/>
                  </a:schemeClr>
                </a:solidFill>
                <a:effectLst/>
                <a:latin typeface="Yu Mincho" panose="02020400000000000000" pitchFamily="18" charset="-128"/>
                <a:ea typeface="Yu Mincho" panose="02020400000000000000" pitchFamily="18" charset="-128"/>
                <a:cs typeface="Times New Roman" panose="02020603050405020304" pitchFamily="18" charset="0"/>
              </a:rPr>
              <a:t>スライド</a:t>
            </a:r>
            <a:r>
              <a:rPr lang="en-US" sz="3600" kern="100" dirty="0">
                <a:solidFill>
                  <a:schemeClr val="accent1">
                    <a:lumMod val="75000"/>
                  </a:schemeClr>
                </a:solidFill>
                <a:effectLst/>
                <a:latin typeface="Yu Mincho" panose="02020400000000000000" pitchFamily="18" charset="-128"/>
                <a:ea typeface="Yu Mincho" panose="02020400000000000000" pitchFamily="18" charset="-128"/>
                <a:cs typeface="Times New Roman" panose="02020603050405020304" pitchFamily="18" charset="0"/>
              </a:rPr>
              <a:t>4</a:t>
            </a:r>
            <a:br>
              <a:rPr lang="nl-NL" sz="1800" kern="100" dirty="0">
                <a:effectLst/>
                <a:latin typeface="Yu Mincho" panose="02020400000000000000" pitchFamily="18" charset="-128"/>
                <a:ea typeface="Yu Mincho" panose="02020400000000000000" pitchFamily="18" charset="-128"/>
                <a:cs typeface="Times New Roman" panose="02020603050405020304" pitchFamily="18" charset="0"/>
              </a:rPr>
            </a:br>
            <a:endParaRPr lang="nl-NL" dirty="0"/>
          </a:p>
        </p:txBody>
      </p:sp>
      <p:sp>
        <p:nvSpPr>
          <p:cNvPr id="3" name="Tijdelijke aanduiding voor inhoud 2">
            <a:extLst>
              <a:ext uri="{FF2B5EF4-FFF2-40B4-BE49-F238E27FC236}">
                <a16:creationId xmlns:a16="http://schemas.microsoft.com/office/drawing/2014/main" id="{9D3DA351-0039-4A1D-A448-4881821C8A8F}"/>
              </a:ext>
            </a:extLst>
          </p:cNvPr>
          <p:cNvSpPr>
            <a:spLocks noGrp="1"/>
          </p:cNvSpPr>
          <p:nvPr>
            <p:ph idx="1"/>
          </p:nvPr>
        </p:nvSpPr>
        <p:spPr/>
        <p:txBody>
          <a:bodyPr>
            <a:normAutofit/>
          </a:bodyPr>
          <a:lstStyle/>
          <a:p>
            <a:pPr indent="0" algn="just">
              <a:buNone/>
            </a:pP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まず私たちの体に存在する、きわめて高い多型性（個人差がある）を持つ、</a:t>
            </a:r>
            <a:r>
              <a:rPr lang="en-US" sz="2400" kern="100" dirty="0">
                <a:effectLst/>
                <a:latin typeface="Yu Mincho" panose="02020400000000000000" pitchFamily="18" charset="-128"/>
                <a:ea typeface="Yu Mincho" panose="02020400000000000000" pitchFamily="18" charset="-128"/>
                <a:cs typeface="Times New Roman" panose="02020603050405020304" pitchFamily="18" charset="0"/>
              </a:rPr>
              <a:t>2</a:t>
            </a: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つの独特なタンパク質について、現在わかっていることを説明しましょう。他のすべてのタンパク質が、ヒトの間でほぼ同じである、という点で独特です。これらの多型タンパク質は「移植抗原」であり、一般に</a:t>
            </a:r>
            <a:r>
              <a:rPr lang="en-US" sz="2400" kern="100" dirty="0">
                <a:effectLst/>
                <a:latin typeface="Yu Mincho" panose="02020400000000000000" pitchFamily="18" charset="-128"/>
                <a:ea typeface="Yu Mincho" panose="02020400000000000000" pitchFamily="18" charset="-128"/>
                <a:cs typeface="Times New Roman" panose="02020603050405020304" pitchFamily="18" charset="0"/>
              </a:rPr>
              <a:t>MHC</a:t>
            </a: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クラス</a:t>
            </a:r>
            <a:r>
              <a:rPr lang="en-US" sz="2400" kern="100" dirty="0">
                <a:effectLst/>
                <a:latin typeface="Yu Mincho" panose="02020400000000000000" pitchFamily="18" charset="-128"/>
                <a:ea typeface="Yu Mincho" panose="02020400000000000000" pitchFamily="18" charset="-128"/>
                <a:cs typeface="Times New Roman" panose="02020603050405020304" pitchFamily="18" charset="0"/>
              </a:rPr>
              <a:t>I</a:t>
            </a: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分子、</a:t>
            </a:r>
            <a:r>
              <a:rPr lang="en-US" sz="2400" kern="100" dirty="0">
                <a:effectLst/>
                <a:latin typeface="Yu Mincho" panose="02020400000000000000" pitchFamily="18" charset="-128"/>
                <a:ea typeface="Yu Mincho" panose="02020400000000000000" pitchFamily="18" charset="-128"/>
                <a:cs typeface="Times New Roman" panose="02020603050405020304" pitchFamily="18" charset="0"/>
              </a:rPr>
              <a:t>MHC</a:t>
            </a: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クラス</a:t>
            </a:r>
            <a:r>
              <a:rPr lang="en-US" sz="2400" kern="100" dirty="0">
                <a:effectLst/>
                <a:latin typeface="Yu Mincho" panose="02020400000000000000" pitchFamily="18" charset="-128"/>
                <a:ea typeface="Yu Mincho" panose="02020400000000000000" pitchFamily="18" charset="-128"/>
                <a:cs typeface="Times New Roman" panose="02020603050405020304" pitchFamily="18" charset="0"/>
              </a:rPr>
              <a:t>II</a:t>
            </a: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分子と呼ばれます。ヒトでは、それらはヒト白血球抗原（以下、</a:t>
            </a:r>
            <a:r>
              <a:rPr lang="en-US" sz="2400" kern="100" dirty="0">
                <a:effectLst/>
                <a:latin typeface="Yu Mincho" panose="02020400000000000000" pitchFamily="18" charset="-128"/>
                <a:ea typeface="Yu Mincho" panose="02020400000000000000" pitchFamily="18" charset="-128"/>
                <a:cs typeface="Times New Roman" panose="02020603050405020304" pitchFamily="18" charset="0"/>
              </a:rPr>
              <a:t>HLA</a:t>
            </a: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）クラス</a:t>
            </a:r>
            <a:r>
              <a:rPr lang="en-US" sz="2400" kern="100" dirty="0">
                <a:effectLst/>
                <a:latin typeface="Yu Mincho" panose="02020400000000000000" pitchFamily="18" charset="-128"/>
                <a:ea typeface="Yu Mincho" panose="02020400000000000000" pitchFamily="18" charset="-128"/>
                <a:cs typeface="Times New Roman" panose="02020603050405020304" pitchFamily="18" charset="0"/>
              </a:rPr>
              <a:t>I</a:t>
            </a: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a:t>
            </a:r>
            <a:r>
              <a:rPr lang="en-US" sz="2400" kern="100" dirty="0">
                <a:effectLst/>
                <a:latin typeface="Yu Mincho" panose="02020400000000000000" pitchFamily="18" charset="-128"/>
                <a:ea typeface="Yu Mincho" panose="02020400000000000000" pitchFamily="18" charset="-128"/>
                <a:cs typeface="Times New Roman" panose="02020603050405020304" pitchFamily="18" charset="0"/>
              </a:rPr>
              <a:t>II</a:t>
            </a: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分子と呼ばれます。</a:t>
            </a:r>
            <a:endParaRPr lang="nl-NL" sz="2400" kern="100" dirty="0">
              <a:effectLst/>
              <a:latin typeface="Yu Mincho" panose="02020400000000000000" pitchFamily="18" charset="-128"/>
              <a:ea typeface="Yu Mincho" panose="02020400000000000000" pitchFamily="18" charset="-128"/>
              <a:cs typeface="Times New Roman" panose="02020603050405020304" pitchFamily="18" charset="0"/>
            </a:endParaRPr>
          </a:p>
        </p:txBody>
      </p:sp>
      <p:pic>
        <p:nvPicPr>
          <p:cNvPr id="4" name="Tijdelijke aanduiding voor inhoud 4">
            <a:extLst>
              <a:ext uri="{FF2B5EF4-FFF2-40B4-BE49-F238E27FC236}">
                <a16:creationId xmlns:a16="http://schemas.microsoft.com/office/drawing/2014/main" id="{BB9941AC-4881-4302-A4FD-2327762966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1878" y="3991506"/>
            <a:ext cx="3931232" cy="2501369"/>
          </a:xfrm>
          <a:prstGeom prst="rect">
            <a:avLst/>
          </a:prstGeom>
        </p:spPr>
      </p:pic>
    </p:spTree>
    <p:extLst>
      <p:ext uri="{BB962C8B-B14F-4D97-AF65-F5344CB8AC3E}">
        <p14:creationId xmlns:p14="http://schemas.microsoft.com/office/powerpoint/2010/main" val="14515677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0F7A9A-AD73-4540-B0DC-F1F4D822EE10}"/>
              </a:ext>
            </a:extLst>
          </p:cNvPr>
          <p:cNvSpPr>
            <a:spLocks noGrp="1"/>
          </p:cNvSpPr>
          <p:nvPr>
            <p:ph type="title"/>
          </p:nvPr>
        </p:nvSpPr>
        <p:spPr/>
        <p:txBody>
          <a:bodyPr/>
          <a:lstStyle/>
          <a:p>
            <a:r>
              <a:rPr lang="ja-JP" sz="3600" kern="100" dirty="0">
                <a:solidFill>
                  <a:schemeClr val="accent1">
                    <a:lumMod val="75000"/>
                  </a:schemeClr>
                </a:solidFill>
                <a:effectLst/>
                <a:latin typeface="Yu Mincho" panose="02020400000000000000" pitchFamily="18" charset="-128"/>
                <a:ea typeface="Yu Mincho" panose="02020400000000000000" pitchFamily="18" charset="-128"/>
                <a:cs typeface="Times New Roman" panose="02020603050405020304" pitchFamily="18" charset="0"/>
              </a:rPr>
              <a:t>スライド</a:t>
            </a:r>
            <a:r>
              <a:rPr lang="en-US" sz="3600" kern="100" dirty="0">
                <a:solidFill>
                  <a:schemeClr val="accent1">
                    <a:lumMod val="75000"/>
                  </a:schemeClr>
                </a:solidFill>
                <a:effectLst/>
                <a:latin typeface="Yu Mincho" panose="02020400000000000000" pitchFamily="18" charset="-128"/>
                <a:ea typeface="Yu Mincho" panose="02020400000000000000" pitchFamily="18" charset="-128"/>
                <a:cs typeface="Times New Roman" panose="02020603050405020304" pitchFamily="18" charset="0"/>
              </a:rPr>
              <a:t>5</a:t>
            </a:r>
            <a:br>
              <a:rPr lang="nl-NL" sz="1800" kern="100" dirty="0">
                <a:effectLst/>
                <a:latin typeface="Yu Mincho" panose="02020400000000000000" pitchFamily="18" charset="-128"/>
                <a:ea typeface="Yu Mincho" panose="02020400000000000000" pitchFamily="18" charset="-128"/>
                <a:cs typeface="Times New Roman" panose="02020603050405020304" pitchFamily="18" charset="0"/>
              </a:rPr>
            </a:br>
            <a:endParaRPr lang="nl-NL" dirty="0"/>
          </a:p>
        </p:txBody>
      </p:sp>
      <p:sp>
        <p:nvSpPr>
          <p:cNvPr id="3" name="Tijdelijke aanduiding voor inhoud 2">
            <a:extLst>
              <a:ext uri="{FF2B5EF4-FFF2-40B4-BE49-F238E27FC236}">
                <a16:creationId xmlns:a16="http://schemas.microsoft.com/office/drawing/2014/main" id="{16480D1E-289E-47CC-A418-61182DA9FB7B}"/>
              </a:ext>
            </a:extLst>
          </p:cNvPr>
          <p:cNvSpPr>
            <a:spLocks noGrp="1"/>
          </p:cNvSpPr>
          <p:nvPr>
            <p:ph idx="1"/>
          </p:nvPr>
        </p:nvSpPr>
        <p:spPr/>
        <p:txBody>
          <a:bodyPr>
            <a:normAutofit/>
          </a:bodyPr>
          <a:lstStyle/>
          <a:p>
            <a:pPr indent="0" algn="just">
              <a:buNone/>
            </a:pP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移植に最も重要な</a:t>
            </a:r>
            <a:r>
              <a:rPr lang="en-US" sz="2400" kern="100" dirty="0">
                <a:effectLst/>
                <a:latin typeface="Yu Mincho" panose="02020400000000000000" pitchFamily="18" charset="-128"/>
                <a:ea typeface="Yu Mincho" panose="02020400000000000000" pitchFamily="18" charset="-128"/>
                <a:cs typeface="Times New Roman" panose="02020603050405020304" pitchFamily="18" charset="0"/>
              </a:rPr>
              <a:t>HLA</a:t>
            </a: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分子は、</a:t>
            </a:r>
            <a:r>
              <a:rPr lang="en-US" sz="2400" kern="100" dirty="0">
                <a:effectLst/>
                <a:latin typeface="Yu Mincho" panose="02020400000000000000" pitchFamily="18" charset="-128"/>
                <a:ea typeface="Yu Mincho" panose="02020400000000000000" pitchFamily="18" charset="-128"/>
                <a:cs typeface="Times New Roman" panose="02020603050405020304" pitchFamily="18" charset="0"/>
              </a:rPr>
              <a:t>MHC</a:t>
            </a: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クラス</a:t>
            </a:r>
            <a:r>
              <a:rPr lang="en-US" sz="2400" kern="100" dirty="0">
                <a:effectLst/>
                <a:latin typeface="Yu Mincho" panose="02020400000000000000" pitchFamily="18" charset="-128"/>
                <a:ea typeface="Yu Mincho" panose="02020400000000000000" pitchFamily="18" charset="-128"/>
                <a:cs typeface="Times New Roman" panose="02020603050405020304" pitchFamily="18" charset="0"/>
              </a:rPr>
              <a:t>I</a:t>
            </a: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の中の</a:t>
            </a:r>
            <a:r>
              <a:rPr lang="en-US" sz="2400" kern="100" dirty="0">
                <a:effectLst/>
                <a:latin typeface="Yu Mincho" panose="02020400000000000000" pitchFamily="18" charset="-128"/>
                <a:ea typeface="Yu Mincho" panose="02020400000000000000" pitchFamily="18" charset="-128"/>
                <a:cs typeface="Times New Roman" panose="02020603050405020304" pitchFamily="18" charset="0"/>
              </a:rPr>
              <a:t>HLA-A</a:t>
            </a: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a:t>
            </a:r>
            <a:r>
              <a:rPr lang="en-US" sz="2400" kern="100" dirty="0">
                <a:effectLst/>
                <a:latin typeface="Yu Mincho" panose="02020400000000000000" pitchFamily="18" charset="-128"/>
                <a:ea typeface="Yu Mincho" panose="02020400000000000000" pitchFamily="18" charset="-128"/>
                <a:cs typeface="Times New Roman" panose="02020603050405020304" pitchFamily="18" charset="0"/>
              </a:rPr>
              <a:t>HLA-B</a:t>
            </a: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a:t>
            </a:r>
            <a:r>
              <a:rPr lang="en-US" sz="2400" kern="100" dirty="0">
                <a:effectLst/>
                <a:latin typeface="Yu Mincho" panose="02020400000000000000" pitchFamily="18" charset="-128"/>
                <a:ea typeface="Yu Mincho" panose="02020400000000000000" pitchFamily="18" charset="-128"/>
                <a:cs typeface="Times New Roman" panose="02020603050405020304" pitchFamily="18" charset="0"/>
              </a:rPr>
              <a:t>HLA-C</a:t>
            </a: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と、</a:t>
            </a:r>
            <a:r>
              <a:rPr lang="en-US" sz="2400" kern="100" dirty="0">
                <a:effectLst/>
                <a:latin typeface="Yu Mincho" panose="02020400000000000000" pitchFamily="18" charset="-128"/>
                <a:ea typeface="Yu Mincho" panose="02020400000000000000" pitchFamily="18" charset="-128"/>
                <a:cs typeface="Times New Roman" panose="02020603050405020304" pitchFamily="18" charset="0"/>
              </a:rPr>
              <a:t>MHC</a:t>
            </a: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クラス</a:t>
            </a:r>
            <a:r>
              <a:rPr lang="en-US" sz="2400" kern="100" dirty="0">
                <a:effectLst/>
                <a:latin typeface="Yu Mincho" panose="02020400000000000000" pitchFamily="18" charset="-128"/>
                <a:ea typeface="Yu Mincho" panose="02020400000000000000" pitchFamily="18" charset="-128"/>
                <a:cs typeface="Times New Roman" panose="02020603050405020304" pitchFamily="18" charset="0"/>
              </a:rPr>
              <a:t>II</a:t>
            </a: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の中の</a:t>
            </a:r>
            <a:r>
              <a:rPr lang="en-US" sz="2400" kern="100" dirty="0">
                <a:effectLst/>
                <a:latin typeface="Yu Mincho" panose="02020400000000000000" pitchFamily="18" charset="-128"/>
                <a:ea typeface="Yu Mincho" panose="02020400000000000000" pitchFamily="18" charset="-128"/>
                <a:cs typeface="Times New Roman" panose="02020603050405020304" pitchFamily="18" charset="0"/>
              </a:rPr>
              <a:t>HLA-DR</a:t>
            </a: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a:t>
            </a:r>
            <a:r>
              <a:rPr lang="en-US" sz="2400" kern="100" dirty="0">
                <a:effectLst/>
                <a:latin typeface="Yu Mincho" panose="02020400000000000000" pitchFamily="18" charset="-128"/>
                <a:ea typeface="Yu Mincho" panose="02020400000000000000" pitchFamily="18" charset="-128"/>
                <a:cs typeface="Times New Roman" panose="02020603050405020304" pitchFamily="18" charset="0"/>
              </a:rPr>
              <a:t>HLA-DQ</a:t>
            </a: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a:t>
            </a:r>
            <a:r>
              <a:rPr lang="en-US" sz="2400" kern="100" dirty="0">
                <a:effectLst/>
                <a:latin typeface="Yu Mincho" panose="02020400000000000000" pitchFamily="18" charset="-128"/>
                <a:ea typeface="Yu Mincho" panose="02020400000000000000" pitchFamily="18" charset="-128"/>
                <a:cs typeface="Times New Roman" panose="02020603050405020304" pitchFamily="18" charset="0"/>
              </a:rPr>
              <a:t>HLA-DP</a:t>
            </a: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です。</a:t>
            </a:r>
            <a:r>
              <a:rPr lang="en-US" sz="2400" kern="100" dirty="0">
                <a:effectLst/>
                <a:latin typeface="Yu Mincho" panose="02020400000000000000" pitchFamily="18" charset="-128"/>
                <a:ea typeface="Yu Mincho" panose="02020400000000000000" pitchFamily="18" charset="-128"/>
                <a:cs typeface="Times New Roman" panose="02020603050405020304" pitchFamily="18" charset="0"/>
              </a:rPr>
              <a:t> HLA-A</a:t>
            </a: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a:t>
            </a:r>
            <a:r>
              <a:rPr lang="en-US" sz="2400" kern="100" dirty="0">
                <a:effectLst/>
                <a:latin typeface="Yu Mincho" panose="02020400000000000000" pitchFamily="18" charset="-128"/>
                <a:ea typeface="Yu Mincho" panose="02020400000000000000" pitchFamily="18" charset="-128"/>
                <a:cs typeface="Times New Roman" panose="02020603050405020304" pitchFamily="18" charset="0"/>
              </a:rPr>
              <a:t>HLA-B</a:t>
            </a: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a:t>
            </a:r>
            <a:r>
              <a:rPr lang="en-US" sz="2400" kern="100" dirty="0">
                <a:effectLst/>
                <a:latin typeface="Yu Mincho" panose="02020400000000000000" pitchFamily="18" charset="-128"/>
                <a:ea typeface="Yu Mincho" panose="02020400000000000000" pitchFamily="18" charset="-128"/>
                <a:cs typeface="Times New Roman" panose="02020603050405020304" pitchFamily="18" charset="0"/>
              </a:rPr>
              <a:t>HLA-C</a:t>
            </a: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は赤血球以外のほとんどすべての細胞に、</a:t>
            </a:r>
            <a:r>
              <a:rPr lang="en-US" sz="2400" kern="100" dirty="0">
                <a:effectLst/>
                <a:latin typeface="Yu Mincho" panose="02020400000000000000" pitchFamily="18" charset="-128"/>
                <a:ea typeface="Yu Mincho" panose="02020400000000000000" pitchFamily="18" charset="-128"/>
                <a:cs typeface="Times New Roman" panose="02020603050405020304" pitchFamily="18" charset="0"/>
              </a:rPr>
              <a:t>HLA-DR</a:t>
            </a: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a:t>
            </a:r>
            <a:r>
              <a:rPr lang="en-US" sz="2400" kern="100" dirty="0">
                <a:effectLst/>
                <a:latin typeface="Yu Mincho" panose="02020400000000000000" pitchFamily="18" charset="-128"/>
                <a:ea typeface="Yu Mincho" panose="02020400000000000000" pitchFamily="18" charset="-128"/>
                <a:cs typeface="Times New Roman" panose="02020603050405020304" pitchFamily="18" charset="0"/>
              </a:rPr>
              <a:t>HLA-DQ</a:t>
            </a: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a:t>
            </a:r>
            <a:r>
              <a:rPr lang="en-US" sz="2400" kern="100" dirty="0">
                <a:effectLst/>
                <a:latin typeface="Yu Mincho" panose="02020400000000000000" pitchFamily="18" charset="-128"/>
                <a:ea typeface="Yu Mincho" panose="02020400000000000000" pitchFamily="18" charset="-128"/>
                <a:cs typeface="Times New Roman" panose="02020603050405020304" pitchFamily="18" charset="0"/>
              </a:rPr>
              <a:t>HLA-DP</a:t>
            </a: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は主に免疫細胞に存在します。</a:t>
            </a:r>
            <a:endParaRPr lang="nl-NL" sz="2400" kern="100" dirty="0">
              <a:effectLst/>
              <a:latin typeface="Yu Mincho" panose="02020400000000000000" pitchFamily="18" charset="-128"/>
              <a:ea typeface="Yu Mincho" panose="02020400000000000000" pitchFamily="18" charset="-128"/>
              <a:cs typeface="Times New Roman" panose="02020603050405020304" pitchFamily="18" charset="0"/>
            </a:endParaRPr>
          </a:p>
        </p:txBody>
      </p:sp>
      <p:pic>
        <p:nvPicPr>
          <p:cNvPr id="4" name="Tijdelijke aanduiding voor inhoud 6">
            <a:extLst>
              <a:ext uri="{FF2B5EF4-FFF2-40B4-BE49-F238E27FC236}">
                <a16:creationId xmlns:a16="http://schemas.microsoft.com/office/drawing/2014/main" id="{EC3316EC-046B-44D5-89F5-8E588FEB5A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3639962"/>
            <a:ext cx="4690947" cy="3001584"/>
          </a:xfrm>
          <a:prstGeom prst="rect">
            <a:avLst/>
          </a:prstGeom>
        </p:spPr>
      </p:pic>
    </p:spTree>
    <p:extLst>
      <p:ext uri="{BB962C8B-B14F-4D97-AF65-F5344CB8AC3E}">
        <p14:creationId xmlns:p14="http://schemas.microsoft.com/office/powerpoint/2010/main" val="20702888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0CCBCE-B240-416E-9B14-CC68D1BCE0A3}"/>
              </a:ext>
            </a:extLst>
          </p:cNvPr>
          <p:cNvSpPr>
            <a:spLocks noGrp="1"/>
          </p:cNvSpPr>
          <p:nvPr>
            <p:ph type="title"/>
          </p:nvPr>
        </p:nvSpPr>
        <p:spPr/>
        <p:txBody>
          <a:bodyPr/>
          <a:lstStyle/>
          <a:p>
            <a:r>
              <a:rPr lang="ja-JP" sz="3600" kern="100" dirty="0">
                <a:solidFill>
                  <a:schemeClr val="accent1">
                    <a:lumMod val="75000"/>
                  </a:schemeClr>
                </a:solidFill>
                <a:effectLst/>
                <a:latin typeface="Yu Mincho" panose="02020400000000000000" pitchFamily="18" charset="-128"/>
                <a:ea typeface="Yu Mincho" panose="02020400000000000000" pitchFamily="18" charset="-128"/>
                <a:cs typeface="Times New Roman" panose="02020603050405020304" pitchFamily="18" charset="0"/>
              </a:rPr>
              <a:t>スライド</a:t>
            </a:r>
            <a:r>
              <a:rPr lang="en-US" sz="3600" kern="100" dirty="0">
                <a:solidFill>
                  <a:schemeClr val="accent1">
                    <a:lumMod val="75000"/>
                  </a:schemeClr>
                </a:solidFill>
                <a:effectLst/>
                <a:latin typeface="Yu Mincho" panose="02020400000000000000" pitchFamily="18" charset="-128"/>
                <a:ea typeface="Yu Mincho" panose="02020400000000000000" pitchFamily="18" charset="-128"/>
                <a:cs typeface="Times New Roman" panose="02020603050405020304" pitchFamily="18" charset="0"/>
              </a:rPr>
              <a:t>6</a:t>
            </a:r>
            <a:br>
              <a:rPr lang="nl-NL" sz="1800" kern="100" dirty="0">
                <a:effectLst/>
                <a:latin typeface="Yu Mincho" panose="02020400000000000000" pitchFamily="18" charset="-128"/>
                <a:ea typeface="Yu Mincho" panose="02020400000000000000" pitchFamily="18" charset="-128"/>
                <a:cs typeface="Times New Roman" panose="02020603050405020304" pitchFamily="18" charset="0"/>
              </a:rPr>
            </a:br>
            <a:endParaRPr lang="nl-NL" dirty="0"/>
          </a:p>
        </p:txBody>
      </p:sp>
      <p:sp>
        <p:nvSpPr>
          <p:cNvPr id="3" name="Tijdelijke aanduiding voor inhoud 2">
            <a:extLst>
              <a:ext uri="{FF2B5EF4-FFF2-40B4-BE49-F238E27FC236}">
                <a16:creationId xmlns:a16="http://schemas.microsoft.com/office/drawing/2014/main" id="{9C55BDD2-0174-4079-ACB3-5D58C46AADB7}"/>
              </a:ext>
            </a:extLst>
          </p:cNvPr>
          <p:cNvSpPr>
            <a:spLocks noGrp="1"/>
          </p:cNvSpPr>
          <p:nvPr>
            <p:ph idx="1"/>
          </p:nvPr>
        </p:nvSpPr>
        <p:spPr>
          <a:xfrm>
            <a:off x="838200" y="1108652"/>
            <a:ext cx="10515600" cy="4351338"/>
          </a:xfrm>
        </p:spPr>
        <p:txBody>
          <a:bodyPr>
            <a:normAutofit/>
          </a:bodyPr>
          <a:lstStyle/>
          <a:p>
            <a:pPr indent="0" algn="just">
              <a:buNone/>
            </a:pPr>
            <a:r>
              <a:rPr lang="en-US" sz="2400" kern="100" dirty="0">
                <a:effectLst/>
                <a:latin typeface="Yu Mincho" panose="02020400000000000000" pitchFamily="18" charset="-128"/>
                <a:ea typeface="Yu Mincho" panose="02020400000000000000" pitchFamily="18" charset="-128"/>
                <a:cs typeface="Times New Roman" panose="02020603050405020304" pitchFamily="18" charset="0"/>
              </a:rPr>
              <a:t>HLA</a:t>
            </a: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分子は非常に多型であるため、妊婦は胎児の父親と異なる</a:t>
            </a:r>
            <a:r>
              <a:rPr lang="en-US" sz="2400" kern="100" dirty="0">
                <a:effectLst/>
                <a:latin typeface="Yu Mincho" panose="02020400000000000000" pitchFamily="18" charset="-128"/>
                <a:ea typeface="Yu Mincho" panose="02020400000000000000" pitchFamily="18" charset="-128"/>
                <a:cs typeface="Times New Roman" panose="02020603050405020304" pitchFamily="18" charset="0"/>
              </a:rPr>
              <a:t>HLA</a:t>
            </a: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型に対する抗体を作り出すことが多いです。遺伝子検査が利用可能になるまでは、この方法で子供の父親を判別できます。しかし、妊婦の血清は組織移植にも使われます。ワークショップでは、これらの女性の血清が検査室間で交換され、異なる血清反応に</a:t>
            </a:r>
            <a:r>
              <a:rPr lang="en-US" sz="2400" kern="100" dirty="0">
                <a:effectLst/>
                <a:latin typeface="Yu Mincho" panose="02020400000000000000" pitchFamily="18" charset="-128"/>
                <a:ea typeface="Yu Mincho" panose="02020400000000000000" pitchFamily="18" charset="-128"/>
                <a:cs typeface="Times New Roman" panose="02020603050405020304" pitchFamily="18" charset="0"/>
              </a:rPr>
              <a:t>HLA</a:t>
            </a: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ワークショップの名前が付けられました。このように、</a:t>
            </a:r>
            <a:r>
              <a:rPr lang="en-US" sz="2400" kern="100" dirty="0">
                <a:effectLst/>
                <a:latin typeface="Yu Mincho" panose="02020400000000000000" pitchFamily="18" charset="-128"/>
                <a:ea typeface="Yu Mincho" panose="02020400000000000000" pitchFamily="18" charset="-128"/>
                <a:cs typeface="Times New Roman" panose="02020603050405020304" pitchFamily="18" charset="0"/>
              </a:rPr>
              <a:t>HLA-A</a:t>
            </a: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a:t>
            </a:r>
            <a:r>
              <a:rPr lang="en-US" sz="2400" kern="100" dirty="0">
                <a:effectLst/>
                <a:latin typeface="Yu Mincho" panose="02020400000000000000" pitchFamily="18" charset="-128"/>
                <a:ea typeface="Yu Mincho" panose="02020400000000000000" pitchFamily="18" charset="-128"/>
                <a:cs typeface="Times New Roman" panose="02020603050405020304" pitchFamily="18" charset="0"/>
              </a:rPr>
              <a:t>-B</a:t>
            </a: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a:t>
            </a:r>
            <a:r>
              <a:rPr lang="en-US" sz="2400" kern="100" dirty="0">
                <a:effectLst/>
                <a:latin typeface="Yu Mincho" panose="02020400000000000000" pitchFamily="18" charset="-128"/>
                <a:ea typeface="Yu Mincho" panose="02020400000000000000" pitchFamily="18" charset="-128"/>
                <a:cs typeface="Times New Roman" panose="02020603050405020304" pitchFamily="18" charset="0"/>
              </a:rPr>
              <a:t>-C</a:t>
            </a: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とそのこの異なる形式が特定されるのです。単純に</a:t>
            </a:r>
            <a:r>
              <a:rPr lang="en-US" sz="2400" kern="100" dirty="0">
                <a:effectLst/>
                <a:latin typeface="Yu Mincho" panose="02020400000000000000" pitchFamily="18" charset="-128"/>
                <a:ea typeface="Yu Mincho" panose="02020400000000000000" pitchFamily="18" charset="-128"/>
                <a:cs typeface="Times New Roman" panose="02020603050405020304" pitchFamily="18" charset="0"/>
              </a:rPr>
              <a:t>HLA-A1</a:t>
            </a: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、次は</a:t>
            </a:r>
            <a:r>
              <a:rPr lang="en-US" sz="2400" kern="100" dirty="0">
                <a:effectLst/>
                <a:latin typeface="Yu Mincho" panose="02020400000000000000" pitchFamily="18" charset="-128"/>
                <a:ea typeface="Yu Mincho" panose="02020400000000000000" pitchFamily="18" charset="-128"/>
                <a:cs typeface="Times New Roman" panose="02020603050405020304" pitchFamily="18" charset="0"/>
              </a:rPr>
              <a:t>HLA-A2</a:t>
            </a: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というように番号が振られます。この命名法は、</a:t>
            </a:r>
            <a:r>
              <a:rPr lang="en-US" sz="2400" kern="100" dirty="0">
                <a:effectLst/>
                <a:latin typeface="Yu Mincho" panose="02020400000000000000" pitchFamily="18" charset="-128"/>
                <a:ea typeface="Yu Mincho" panose="02020400000000000000" pitchFamily="18" charset="-128"/>
                <a:cs typeface="Times New Roman" panose="02020603050405020304" pitchFamily="18" charset="0"/>
              </a:rPr>
              <a:t>HLA-DR</a:t>
            </a: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a:t>
            </a:r>
            <a:r>
              <a:rPr lang="en-US" sz="2400" kern="100" dirty="0">
                <a:effectLst/>
                <a:latin typeface="Yu Mincho" panose="02020400000000000000" pitchFamily="18" charset="-128"/>
                <a:ea typeface="Yu Mincho" panose="02020400000000000000" pitchFamily="18" charset="-128"/>
                <a:cs typeface="Times New Roman" panose="02020603050405020304" pitchFamily="18" charset="0"/>
              </a:rPr>
              <a:t>-DQ</a:t>
            </a: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、および</a:t>
            </a:r>
            <a:r>
              <a:rPr lang="en-US" sz="2400" kern="100" dirty="0">
                <a:effectLst/>
                <a:latin typeface="Yu Mincho" panose="02020400000000000000" pitchFamily="18" charset="-128"/>
                <a:ea typeface="Yu Mincho" panose="02020400000000000000" pitchFamily="18" charset="-128"/>
                <a:cs typeface="Times New Roman" panose="02020603050405020304" pitchFamily="18" charset="0"/>
              </a:rPr>
              <a:t>-DP</a:t>
            </a: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分子にも使われました。つまり、あなたの組織は、（例えば）母親から</a:t>
            </a:r>
            <a:r>
              <a:rPr lang="en-US" sz="2400" kern="100" dirty="0">
                <a:effectLst/>
                <a:latin typeface="Yu Mincho" panose="02020400000000000000" pitchFamily="18" charset="-128"/>
                <a:ea typeface="Yu Mincho" panose="02020400000000000000" pitchFamily="18" charset="-128"/>
                <a:cs typeface="Times New Roman" panose="02020603050405020304" pitchFamily="18" charset="0"/>
              </a:rPr>
              <a:t>HLA-A1</a:t>
            </a: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a:t>
            </a:r>
            <a:r>
              <a:rPr lang="en-US" sz="2400" kern="100" dirty="0">
                <a:effectLst/>
                <a:latin typeface="Yu Mincho" panose="02020400000000000000" pitchFamily="18" charset="-128"/>
                <a:ea typeface="Yu Mincho" panose="02020400000000000000" pitchFamily="18" charset="-128"/>
                <a:cs typeface="Times New Roman" panose="02020603050405020304" pitchFamily="18" charset="0"/>
              </a:rPr>
              <a:t>-B8</a:t>
            </a: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a:t>
            </a:r>
            <a:r>
              <a:rPr lang="en-US" sz="2400" kern="100" dirty="0">
                <a:effectLst/>
                <a:latin typeface="Yu Mincho" panose="02020400000000000000" pitchFamily="18" charset="-128"/>
                <a:ea typeface="Yu Mincho" panose="02020400000000000000" pitchFamily="18" charset="-128"/>
                <a:cs typeface="Times New Roman" panose="02020603050405020304" pitchFamily="18" charset="0"/>
              </a:rPr>
              <a:t>-Cw7</a:t>
            </a: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a:t>
            </a:r>
            <a:r>
              <a:rPr lang="en-US" sz="2400" kern="100" dirty="0">
                <a:effectLst/>
                <a:latin typeface="Yu Mincho" panose="02020400000000000000" pitchFamily="18" charset="-128"/>
                <a:ea typeface="Yu Mincho" panose="02020400000000000000" pitchFamily="18" charset="-128"/>
                <a:cs typeface="Times New Roman" panose="02020603050405020304" pitchFamily="18" charset="0"/>
              </a:rPr>
              <a:t>-DR3</a:t>
            </a: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a:t>
            </a:r>
            <a:r>
              <a:rPr lang="en-US" sz="2400" kern="100" dirty="0">
                <a:effectLst/>
                <a:latin typeface="Yu Mincho" panose="02020400000000000000" pitchFamily="18" charset="-128"/>
                <a:ea typeface="Yu Mincho" panose="02020400000000000000" pitchFamily="18" charset="-128"/>
                <a:cs typeface="Times New Roman" panose="02020603050405020304" pitchFamily="18" charset="0"/>
              </a:rPr>
              <a:t>-DQ2</a:t>
            </a: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a:t>
            </a:r>
            <a:r>
              <a:rPr lang="en-US" sz="2400" kern="100" dirty="0">
                <a:effectLst/>
                <a:latin typeface="Yu Mincho" panose="02020400000000000000" pitchFamily="18" charset="-128"/>
                <a:ea typeface="Yu Mincho" panose="02020400000000000000" pitchFamily="18" charset="-128"/>
                <a:cs typeface="Times New Roman" panose="02020603050405020304" pitchFamily="18" charset="0"/>
              </a:rPr>
              <a:t>DPw1</a:t>
            </a: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タンパク質と父親からの</a:t>
            </a:r>
            <a:r>
              <a:rPr lang="en-US" sz="2400" kern="100" dirty="0">
                <a:effectLst/>
                <a:latin typeface="Yu Mincho" panose="02020400000000000000" pitchFamily="18" charset="-128"/>
                <a:ea typeface="Yu Mincho" panose="02020400000000000000" pitchFamily="18" charset="-128"/>
                <a:cs typeface="Times New Roman" panose="02020603050405020304" pitchFamily="18" charset="0"/>
              </a:rPr>
              <a:t>HLA-A2</a:t>
            </a: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a:t>
            </a:r>
            <a:r>
              <a:rPr lang="en-US" sz="2400" kern="100" dirty="0">
                <a:effectLst/>
                <a:latin typeface="Yu Mincho" panose="02020400000000000000" pitchFamily="18" charset="-128"/>
                <a:ea typeface="Yu Mincho" panose="02020400000000000000" pitchFamily="18" charset="-128"/>
                <a:cs typeface="Times New Roman" panose="02020603050405020304" pitchFamily="18" charset="0"/>
              </a:rPr>
              <a:t>-B27</a:t>
            </a: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a:t>
            </a:r>
            <a:r>
              <a:rPr lang="en-US" sz="2400" kern="100" dirty="0">
                <a:effectLst/>
                <a:latin typeface="Yu Mincho" panose="02020400000000000000" pitchFamily="18" charset="-128"/>
                <a:ea typeface="Yu Mincho" panose="02020400000000000000" pitchFamily="18" charset="-128"/>
                <a:cs typeface="Times New Roman" panose="02020603050405020304" pitchFamily="18" charset="0"/>
              </a:rPr>
              <a:t>-Cw1</a:t>
            </a: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a:t>
            </a:r>
            <a:r>
              <a:rPr lang="en-US" sz="2400" kern="100" dirty="0">
                <a:effectLst/>
                <a:latin typeface="Yu Mincho" panose="02020400000000000000" pitchFamily="18" charset="-128"/>
                <a:ea typeface="Yu Mincho" panose="02020400000000000000" pitchFamily="18" charset="-128"/>
                <a:cs typeface="Times New Roman" panose="02020603050405020304" pitchFamily="18" charset="0"/>
              </a:rPr>
              <a:t>-DR4</a:t>
            </a: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a:t>
            </a:r>
            <a:r>
              <a:rPr lang="en-US" sz="2400" kern="100" dirty="0">
                <a:effectLst/>
                <a:latin typeface="Yu Mincho" panose="02020400000000000000" pitchFamily="18" charset="-128"/>
                <a:ea typeface="Yu Mincho" panose="02020400000000000000" pitchFamily="18" charset="-128"/>
                <a:cs typeface="Times New Roman" panose="02020603050405020304" pitchFamily="18" charset="0"/>
              </a:rPr>
              <a:t>-DQ3</a:t>
            </a: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および</a:t>
            </a:r>
            <a:r>
              <a:rPr lang="en-US" sz="2400" kern="100" dirty="0">
                <a:effectLst/>
                <a:latin typeface="Yu Mincho" panose="02020400000000000000" pitchFamily="18" charset="-128"/>
                <a:ea typeface="Yu Mincho" panose="02020400000000000000" pitchFamily="18" charset="-128"/>
                <a:cs typeface="Times New Roman" panose="02020603050405020304" pitchFamily="18" charset="0"/>
              </a:rPr>
              <a:t>DPw4</a:t>
            </a: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タンパク質を持っているかもしれません。</a:t>
            </a:r>
            <a:endParaRPr lang="nl-NL" sz="2400" kern="100" dirty="0">
              <a:effectLst/>
              <a:latin typeface="Yu Mincho" panose="02020400000000000000" pitchFamily="18" charset="-128"/>
              <a:ea typeface="Yu Mincho" panose="02020400000000000000" pitchFamily="18" charset="-128"/>
              <a:cs typeface="Times New Roman" panose="02020603050405020304" pitchFamily="18" charset="0"/>
            </a:endParaRPr>
          </a:p>
          <a:p>
            <a:pPr marL="0" indent="0" algn="just">
              <a:buNone/>
            </a:pPr>
            <a:r>
              <a:rPr lang="en-US" sz="1800" kern="100" dirty="0">
                <a:effectLst/>
                <a:latin typeface="Yu Mincho" panose="02020400000000000000" pitchFamily="18" charset="-128"/>
                <a:ea typeface="Yu Mincho" panose="02020400000000000000" pitchFamily="18" charset="-128"/>
                <a:cs typeface="Times New Roman" panose="02020603050405020304" pitchFamily="18" charset="0"/>
              </a:rPr>
              <a:t> </a:t>
            </a:r>
            <a:endParaRPr lang="nl-NL" sz="1800" kern="100" dirty="0">
              <a:effectLst/>
              <a:latin typeface="Yu Mincho" panose="02020400000000000000" pitchFamily="18" charset="-128"/>
              <a:ea typeface="Yu Mincho" panose="02020400000000000000" pitchFamily="18" charset="-128"/>
              <a:cs typeface="Times New Roman" panose="02020603050405020304" pitchFamily="18" charset="0"/>
            </a:endParaRPr>
          </a:p>
        </p:txBody>
      </p:sp>
      <p:pic>
        <p:nvPicPr>
          <p:cNvPr id="4" name="Tijdelijke aanduiding voor inhoud 4">
            <a:extLst>
              <a:ext uri="{FF2B5EF4-FFF2-40B4-BE49-F238E27FC236}">
                <a16:creationId xmlns:a16="http://schemas.microsoft.com/office/drawing/2014/main" id="{74B66EC1-7CF8-4279-B219-0E144FD2A1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0458" y="4798094"/>
            <a:ext cx="3081943" cy="2059906"/>
          </a:xfrm>
          <a:prstGeom prst="rect">
            <a:avLst/>
          </a:prstGeom>
        </p:spPr>
      </p:pic>
    </p:spTree>
    <p:extLst>
      <p:ext uri="{BB962C8B-B14F-4D97-AF65-F5344CB8AC3E}">
        <p14:creationId xmlns:p14="http://schemas.microsoft.com/office/powerpoint/2010/main" val="35941543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780A4F-C62D-4D76-8F75-C4D75B096347}"/>
              </a:ext>
            </a:extLst>
          </p:cNvPr>
          <p:cNvSpPr>
            <a:spLocks noGrp="1"/>
          </p:cNvSpPr>
          <p:nvPr>
            <p:ph type="title"/>
          </p:nvPr>
        </p:nvSpPr>
        <p:spPr/>
        <p:txBody>
          <a:bodyPr/>
          <a:lstStyle/>
          <a:p>
            <a:r>
              <a:rPr lang="ja-JP" sz="3600" kern="100" dirty="0">
                <a:solidFill>
                  <a:schemeClr val="accent1">
                    <a:lumMod val="75000"/>
                  </a:schemeClr>
                </a:solidFill>
                <a:effectLst/>
                <a:latin typeface="Yu Mincho" panose="02020400000000000000" pitchFamily="18" charset="-128"/>
                <a:ea typeface="Yu Mincho" panose="02020400000000000000" pitchFamily="18" charset="-128"/>
                <a:cs typeface="Times New Roman" panose="02020603050405020304" pitchFamily="18" charset="0"/>
              </a:rPr>
              <a:t>スライド</a:t>
            </a:r>
            <a:r>
              <a:rPr lang="en-US" sz="3600" kern="100" dirty="0">
                <a:solidFill>
                  <a:schemeClr val="accent1">
                    <a:lumMod val="75000"/>
                  </a:schemeClr>
                </a:solidFill>
                <a:effectLst/>
                <a:latin typeface="Yu Mincho" panose="02020400000000000000" pitchFamily="18" charset="-128"/>
                <a:ea typeface="Yu Mincho" panose="02020400000000000000" pitchFamily="18" charset="-128"/>
                <a:cs typeface="Times New Roman" panose="02020603050405020304" pitchFamily="18" charset="0"/>
              </a:rPr>
              <a:t>7</a:t>
            </a:r>
            <a:br>
              <a:rPr lang="nl-NL" sz="1800" kern="100" dirty="0">
                <a:effectLst/>
                <a:latin typeface="Yu Mincho" panose="02020400000000000000" pitchFamily="18" charset="-128"/>
                <a:ea typeface="Yu Mincho" panose="02020400000000000000" pitchFamily="18" charset="-128"/>
                <a:cs typeface="Times New Roman" panose="02020603050405020304" pitchFamily="18" charset="0"/>
              </a:rPr>
            </a:br>
            <a:endParaRPr lang="nl-NL" dirty="0"/>
          </a:p>
        </p:txBody>
      </p:sp>
      <p:sp>
        <p:nvSpPr>
          <p:cNvPr id="3" name="Tijdelijke aanduiding voor inhoud 2">
            <a:extLst>
              <a:ext uri="{FF2B5EF4-FFF2-40B4-BE49-F238E27FC236}">
                <a16:creationId xmlns:a16="http://schemas.microsoft.com/office/drawing/2014/main" id="{AC0A9360-B9C9-4E4B-AC0E-6B026A5D949A}"/>
              </a:ext>
            </a:extLst>
          </p:cNvPr>
          <p:cNvSpPr>
            <a:spLocks noGrp="1"/>
          </p:cNvSpPr>
          <p:nvPr>
            <p:ph idx="1"/>
          </p:nvPr>
        </p:nvSpPr>
        <p:spPr/>
        <p:txBody>
          <a:bodyPr>
            <a:normAutofit/>
          </a:bodyPr>
          <a:lstStyle/>
          <a:p>
            <a:pPr indent="0" algn="just">
              <a:buNone/>
            </a:pP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現在では、</a:t>
            </a:r>
            <a:r>
              <a:rPr lang="en-US" sz="2400" kern="100" dirty="0">
                <a:effectLst/>
                <a:latin typeface="Yu Mincho" panose="02020400000000000000" pitchFamily="18" charset="-128"/>
                <a:ea typeface="Yu Mincho" panose="02020400000000000000" pitchFamily="18" charset="-128"/>
                <a:cs typeface="Times New Roman" panose="02020603050405020304" pitchFamily="18" charset="0"/>
              </a:rPr>
              <a:t>HLA</a:t>
            </a: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分類は</a:t>
            </a:r>
            <a:r>
              <a:rPr lang="en-US" sz="2400" kern="100" dirty="0">
                <a:effectLst/>
                <a:latin typeface="Yu Mincho" panose="02020400000000000000" pitchFamily="18" charset="-128"/>
                <a:ea typeface="Yu Mincho" panose="02020400000000000000" pitchFamily="18" charset="-128"/>
                <a:cs typeface="Times New Roman" panose="02020603050405020304" pitchFamily="18" charset="0"/>
              </a:rPr>
              <a:t>DNA</a:t>
            </a: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解析により行われるのが一般的です。女性は男性の</a:t>
            </a:r>
            <a:r>
              <a:rPr lang="en-US" sz="2400" kern="100" dirty="0">
                <a:effectLst/>
                <a:latin typeface="Yu Mincho" panose="02020400000000000000" pitchFamily="18" charset="-128"/>
                <a:ea typeface="Yu Mincho" panose="02020400000000000000" pitchFamily="18" charset="-128"/>
                <a:cs typeface="Times New Roman" panose="02020603050405020304" pitchFamily="18" charset="0"/>
              </a:rPr>
              <a:t>HLA</a:t>
            </a: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型の違いを匂いで感知し、遺伝型の異なる相手を選ぶのに役立てる、という証拠があります。</a:t>
            </a:r>
            <a:endParaRPr lang="nl-NL" sz="2400" kern="100" dirty="0">
              <a:effectLst/>
              <a:latin typeface="Yu Mincho" panose="02020400000000000000" pitchFamily="18" charset="-128"/>
              <a:ea typeface="Yu Mincho" panose="02020400000000000000" pitchFamily="18" charset="-128"/>
              <a:cs typeface="Times New Roman" panose="02020603050405020304" pitchFamily="18" charset="0"/>
            </a:endParaRPr>
          </a:p>
        </p:txBody>
      </p:sp>
      <p:pic>
        <p:nvPicPr>
          <p:cNvPr id="4" name="Tijdelijke aanduiding voor inhoud 5">
            <a:extLst>
              <a:ext uri="{FF2B5EF4-FFF2-40B4-BE49-F238E27FC236}">
                <a16:creationId xmlns:a16="http://schemas.microsoft.com/office/drawing/2014/main" id="{5F718CE1-B297-4DBD-91FD-FCE94E1A81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1714" y="3367658"/>
            <a:ext cx="4172178" cy="3125217"/>
          </a:xfrm>
          <a:prstGeom prst="rect">
            <a:avLst/>
          </a:prstGeom>
        </p:spPr>
      </p:pic>
    </p:spTree>
    <p:extLst>
      <p:ext uri="{BB962C8B-B14F-4D97-AF65-F5344CB8AC3E}">
        <p14:creationId xmlns:p14="http://schemas.microsoft.com/office/powerpoint/2010/main" val="31528003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DCB709-73A3-46A1-AA03-076BB7D5697A}"/>
              </a:ext>
            </a:extLst>
          </p:cNvPr>
          <p:cNvSpPr>
            <a:spLocks noGrp="1"/>
          </p:cNvSpPr>
          <p:nvPr>
            <p:ph type="title"/>
          </p:nvPr>
        </p:nvSpPr>
        <p:spPr/>
        <p:txBody>
          <a:bodyPr/>
          <a:lstStyle/>
          <a:p>
            <a:r>
              <a:rPr lang="ja-JP" sz="3600" kern="100" dirty="0">
                <a:solidFill>
                  <a:schemeClr val="accent1">
                    <a:lumMod val="75000"/>
                  </a:schemeClr>
                </a:solidFill>
                <a:effectLst/>
                <a:latin typeface="Yu Mincho" panose="02020400000000000000" pitchFamily="18" charset="-128"/>
                <a:ea typeface="Yu Mincho" panose="02020400000000000000" pitchFamily="18" charset="-128"/>
                <a:cs typeface="Times New Roman" panose="02020603050405020304" pitchFamily="18" charset="0"/>
              </a:rPr>
              <a:t>スライド</a:t>
            </a:r>
            <a:r>
              <a:rPr lang="en-US" sz="3600" kern="100" dirty="0">
                <a:solidFill>
                  <a:schemeClr val="accent1">
                    <a:lumMod val="75000"/>
                  </a:schemeClr>
                </a:solidFill>
                <a:effectLst/>
                <a:latin typeface="Yu Mincho" panose="02020400000000000000" pitchFamily="18" charset="-128"/>
                <a:ea typeface="Yu Mincho" panose="02020400000000000000" pitchFamily="18" charset="-128"/>
                <a:cs typeface="Times New Roman" panose="02020603050405020304" pitchFamily="18" charset="0"/>
              </a:rPr>
              <a:t>8</a:t>
            </a:r>
            <a:br>
              <a:rPr lang="nl-NL" sz="1800" kern="100" dirty="0">
                <a:effectLst/>
                <a:latin typeface="Yu Mincho" panose="02020400000000000000" pitchFamily="18" charset="-128"/>
                <a:ea typeface="Yu Mincho" panose="02020400000000000000" pitchFamily="18" charset="-128"/>
                <a:cs typeface="Times New Roman" panose="02020603050405020304" pitchFamily="18" charset="0"/>
              </a:rPr>
            </a:br>
            <a:endParaRPr lang="nl-NL" dirty="0"/>
          </a:p>
        </p:txBody>
      </p:sp>
      <p:sp>
        <p:nvSpPr>
          <p:cNvPr id="3" name="Tijdelijke aanduiding voor inhoud 2">
            <a:extLst>
              <a:ext uri="{FF2B5EF4-FFF2-40B4-BE49-F238E27FC236}">
                <a16:creationId xmlns:a16="http://schemas.microsoft.com/office/drawing/2014/main" id="{5D6F5F14-CEB6-4218-9D63-922F56153A0A}"/>
              </a:ext>
            </a:extLst>
          </p:cNvPr>
          <p:cNvSpPr>
            <a:spLocks noGrp="1"/>
          </p:cNvSpPr>
          <p:nvPr>
            <p:ph idx="1"/>
          </p:nvPr>
        </p:nvSpPr>
        <p:spPr/>
        <p:txBody>
          <a:bodyPr/>
          <a:lstStyle/>
          <a:p>
            <a:pPr indent="0" algn="just">
              <a:buNone/>
            </a:pPr>
            <a:r>
              <a:rPr lang="en-US" sz="2400" kern="100" dirty="0">
                <a:effectLst/>
                <a:latin typeface="Yu Mincho" panose="02020400000000000000" pitchFamily="18" charset="-128"/>
                <a:ea typeface="Yu Mincho" panose="02020400000000000000" pitchFamily="18" charset="-128"/>
                <a:cs typeface="Times New Roman" panose="02020603050405020304" pitchFamily="18" charset="0"/>
              </a:rPr>
              <a:t>HLA</a:t>
            </a: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多型は人類の多様性に寄与するものですが、臓器移植の成功にとって大きな障壁です。移植を成功させるためには、レシピエントとドナーの</a:t>
            </a:r>
            <a:r>
              <a:rPr lang="en-US" sz="2400" kern="100" dirty="0">
                <a:effectLst/>
                <a:latin typeface="Yu Mincho" panose="02020400000000000000" pitchFamily="18" charset="-128"/>
                <a:ea typeface="Yu Mincho" panose="02020400000000000000" pitchFamily="18" charset="-128"/>
                <a:cs typeface="Times New Roman" panose="02020603050405020304" pitchFamily="18" charset="0"/>
              </a:rPr>
              <a:t>HLA</a:t>
            </a:r>
            <a:r>
              <a:rPr lang="ja-JP" sz="2400" kern="100" dirty="0">
                <a:effectLst/>
                <a:latin typeface="Yu Mincho" panose="02020400000000000000" pitchFamily="18" charset="-128"/>
                <a:ea typeface="Yu Mincho" panose="02020400000000000000" pitchFamily="18" charset="-128"/>
                <a:cs typeface="Times New Roman" panose="02020603050405020304" pitchFamily="18" charset="0"/>
              </a:rPr>
              <a:t>型を可能な限り近づける必要があります。完全に一致しない場合は、臓器拒絶反応を防ぐために免疫抑制薬が使われます。</a:t>
            </a:r>
            <a:endParaRPr lang="nl-NL" sz="2400" kern="100" dirty="0">
              <a:effectLst/>
              <a:latin typeface="Yu Mincho" panose="02020400000000000000" pitchFamily="18" charset="-128"/>
              <a:ea typeface="Yu Mincho" panose="02020400000000000000" pitchFamily="18" charset="-128"/>
              <a:cs typeface="Times New Roman" panose="02020603050405020304" pitchFamily="18" charset="0"/>
            </a:endParaRPr>
          </a:p>
          <a:p>
            <a:pPr marL="0" indent="0">
              <a:buNone/>
            </a:pPr>
            <a:endParaRPr lang="nl-NL" dirty="0"/>
          </a:p>
        </p:txBody>
      </p:sp>
      <p:pic>
        <p:nvPicPr>
          <p:cNvPr id="4" name="Tijdelijke aanduiding voor inhoud 6">
            <a:extLst>
              <a:ext uri="{FF2B5EF4-FFF2-40B4-BE49-F238E27FC236}">
                <a16:creationId xmlns:a16="http://schemas.microsoft.com/office/drawing/2014/main" id="{54FCFC19-00DB-4296-B6F8-28293211FF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7516" y="3326403"/>
            <a:ext cx="4362047" cy="3531597"/>
          </a:xfrm>
          <a:prstGeom prst="rect">
            <a:avLst/>
          </a:prstGeom>
        </p:spPr>
      </p:pic>
    </p:spTree>
    <p:extLst>
      <p:ext uri="{BB962C8B-B14F-4D97-AF65-F5344CB8AC3E}">
        <p14:creationId xmlns:p14="http://schemas.microsoft.com/office/powerpoint/2010/main" val="1855911248"/>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438</TotalTime>
  <Words>5163</Words>
  <Application>Microsoft Office PowerPoint</Application>
  <PresentationFormat>Widescreen</PresentationFormat>
  <Paragraphs>64</Paragraphs>
  <Slides>26</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Yu Mincho</vt:lpstr>
      <vt:lpstr>Arial</vt:lpstr>
      <vt:lpstr>BIZ UDPゴシック</vt:lpstr>
      <vt:lpstr>BlinkMacSystemFont</vt:lpstr>
      <vt:lpstr>Calibri</vt:lpstr>
      <vt:lpstr>Calibri Light</vt:lpstr>
      <vt:lpstr>Open Sans</vt:lpstr>
      <vt:lpstr>Kantoorthema</vt:lpstr>
      <vt:lpstr>PowerPoint Presentation</vt:lpstr>
      <vt:lpstr>スライド1 </vt:lpstr>
      <vt:lpstr>スライド2 </vt:lpstr>
      <vt:lpstr>スライド3 </vt:lpstr>
      <vt:lpstr>スライド4 </vt:lpstr>
      <vt:lpstr>スライド5 </vt:lpstr>
      <vt:lpstr>スライド6 </vt:lpstr>
      <vt:lpstr>スライド7 </vt:lpstr>
      <vt:lpstr>スライド8 </vt:lpstr>
      <vt:lpstr>スライド9 </vt:lpstr>
      <vt:lpstr>スライド10 </vt:lpstr>
      <vt:lpstr>スライド11 </vt:lpstr>
      <vt:lpstr>スライド12 </vt:lpstr>
      <vt:lpstr>スライド13 </vt:lpstr>
      <vt:lpstr>スライド14 </vt:lpstr>
      <vt:lpstr>スライド15 </vt:lpstr>
      <vt:lpstr>スライド16 </vt:lpstr>
      <vt:lpstr>スライド17 </vt:lpstr>
      <vt:lpstr>スライド18 </vt:lpstr>
      <vt:lpstr>スライド19 </vt:lpstr>
      <vt:lpstr>スライド20 </vt:lpstr>
      <vt:lpstr>スライド21 </vt:lpstr>
      <vt:lpstr>PowerPoint Presentation</vt:lpstr>
      <vt:lpstr>スライド23 </vt:lpstr>
      <vt:lpstr>スライド24 </vt:lpstr>
      <vt:lpstr>スライド25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Neefjes, J.J.C. (CCB)</dc:creator>
  <cp:lastModifiedBy>Sloos, W.C.R. (CCB)</cp:lastModifiedBy>
  <cp:revision>21</cp:revision>
  <dcterms:created xsi:type="dcterms:W3CDTF">2022-03-12T15:41:54Z</dcterms:created>
  <dcterms:modified xsi:type="dcterms:W3CDTF">2022-07-29T08:29:48Z</dcterms:modified>
</cp:coreProperties>
</file>