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9" r:id="rId2"/>
    <p:sldId id="264" r:id="rId3"/>
    <p:sldId id="310" r:id="rId4"/>
    <p:sldId id="256" r:id="rId5"/>
    <p:sldId id="284" r:id="rId6"/>
    <p:sldId id="257" r:id="rId7"/>
    <p:sldId id="311" r:id="rId8"/>
    <p:sldId id="258" r:id="rId9"/>
    <p:sldId id="312" r:id="rId10"/>
    <p:sldId id="259" r:id="rId11"/>
    <p:sldId id="287" r:id="rId12"/>
    <p:sldId id="260" r:id="rId13"/>
    <p:sldId id="313" r:id="rId14"/>
    <p:sldId id="261" r:id="rId15"/>
    <p:sldId id="314" r:id="rId16"/>
    <p:sldId id="262" r:id="rId17"/>
    <p:sldId id="290" r:id="rId18"/>
    <p:sldId id="263" r:id="rId19"/>
    <p:sldId id="291" r:id="rId20"/>
    <p:sldId id="265" r:id="rId21"/>
    <p:sldId id="315" r:id="rId22"/>
    <p:sldId id="266" r:id="rId23"/>
    <p:sldId id="293" r:id="rId24"/>
    <p:sldId id="267" r:id="rId25"/>
    <p:sldId id="316" r:id="rId26"/>
    <p:sldId id="268" r:id="rId27"/>
    <p:sldId id="317" r:id="rId28"/>
    <p:sldId id="269" r:id="rId29"/>
    <p:sldId id="318" r:id="rId30"/>
    <p:sldId id="270" r:id="rId31"/>
    <p:sldId id="319" r:id="rId32"/>
    <p:sldId id="271" r:id="rId33"/>
    <p:sldId id="320" r:id="rId34"/>
    <p:sldId id="272" r:id="rId35"/>
    <p:sldId id="321" r:id="rId36"/>
    <p:sldId id="273" r:id="rId37"/>
    <p:sldId id="322" r:id="rId38"/>
    <p:sldId id="274" r:id="rId39"/>
    <p:sldId id="301" r:id="rId40"/>
    <p:sldId id="275" r:id="rId41"/>
    <p:sldId id="302" r:id="rId42"/>
    <p:sldId id="276" r:id="rId43"/>
    <p:sldId id="303" r:id="rId44"/>
    <p:sldId id="306" r:id="rId45"/>
    <p:sldId id="323" r:id="rId46"/>
    <p:sldId id="277" r:id="rId47"/>
    <p:sldId id="324" r:id="rId48"/>
    <p:sldId id="278" r:id="rId49"/>
    <p:sldId id="325" r:id="rId50"/>
    <p:sldId id="279" r:id="rId51"/>
    <p:sldId id="326"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1791A35-639A-9730-F22F-6DBD6F96EED1}" name="ieva GUTOVSKA" initials="iG" userId="78334c946ee24901"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7" autoAdjust="0"/>
    <p:restoredTop sz="94660"/>
  </p:normalViewPr>
  <p:slideViewPr>
    <p:cSldViewPr snapToGrid="0">
      <p:cViewPr varScale="1">
        <p:scale>
          <a:sx n="122" d="100"/>
          <a:sy n="122" d="100"/>
        </p:scale>
        <p:origin x="96" y="282"/>
      </p:cViewPr>
      <p:guideLst/>
    </p:cSldViewPr>
  </p:slideViewPr>
  <p:notesTextViewPr>
    <p:cViewPr>
      <p:scale>
        <a:sx n="1" d="1"/>
        <a:sy n="1" d="1"/>
      </p:scale>
      <p:origin x="0" y="0"/>
    </p:cViewPr>
  </p:notesTextViewPr>
  <p:sorterViewPr>
    <p:cViewPr>
      <p:scale>
        <a:sx n="100" d="100"/>
        <a:sy n="100" d="100"/>
      </p:scale>
      <p:origin x="0" y="-5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8B46FF-8C0C-40E5-9CE8-292761CB9F4F}"/>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57213FE-A2CF-4709-8D5A-C7EAC33F5B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5692A82-FC9D-4423-B046-75BD8BDEAE22}"/>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5" name="Tijdelijke aanduiding voor voettekst 4">
            <a:extLst>
              <a:ext uri="{FF2B5EF4-FFF2-40B4-BE49-F238E27FC236}">
                <a16:creationId xmlns:a16="http://schemas.microsoft.com/office/drawing/2014/main" id="{DAD45DA3-F0DE-4DAA-A406-47340738B0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FE715DE-6D3E-459B-83B0-3D64F96386F6}"/>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69914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17101-0318-4210-A49A-FC3741A6277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A5DC7D-BE10-4EA4-A8DB-D06811A95D8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C20964-206A-45C6-A539-F3ED9F46BCF8}"/>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5" name="Tijdelijke aanduiding voor voettekst 4">
            <a:extLst>
              <a:ext uri="{FF2B5EF4-FFF2-40B4-BE49-F238E27FC236}">
                <a16:creationId xmlns:a16="http://schemas.microsoft.com/office/drawing/2014/main" id="{00354C4E-D31D-4673-9857-8F915A93101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1355DEE-CE8A-472C-ACD9-987F173F50F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98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11686EF3-9ED5-4429-9FB0-3D0CDA3B738A}"/>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9835590-1931-4BDB-98B4-2D1F33BCF76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FC590CE-BE71-4A7B-B912-C89DC81608EB}"/>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5" name="Tijdelijke aanduiding voor voettekst 4">
            <a:extLst>
              <a:ext uri="{FF2B5EF4-FFF2-40B4-BE49-F238E27FC236}">
                <a16:creationId xmlns:a16="http://schemas.microsoft.com/office/drawing/2014/main" id="{1A7F7FA7-2DA0-4BDD-BA16-D96EDB4045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B1CA9C7-9B9E-48A3-8146-F15B84F3C54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2331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85806-D2F5-4772-9B17-4A6E12C1377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D48C5A7-3C8B-40BB-B2F4-BCDF4BE6D524}"/>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85EDD87-EA3C-4845-8C01-1865D2295BF2}"/>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5" name="Tijdelijke aanduiding voor voettekst 4">
            <a:extLst>
              <a:ext uri="{FF2B5EF4-FFF2-40B4-BE49-F238E27FC236}">
                <a16:creationId xmlns:a16="http://schemas.microsoft.com/office/drawing/2014/main" id="{C571673E-E806-4796-BB1D-831DF13BC15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080459-9B03-42EF-9ED4-7BB022C04850}"/>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4361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5F8036-BD86-49F3-B15C-3DAA2408F4AD}"/>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15F2034-4B26-4BDD-99BB-35CF1D2917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F0B35F-E285-425B-9622-92D1BA4CBFCF}"/>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5" name="Tijdelijke aanduiding voor voettekst 4">
            <a:extLst>
              <a:ext uri="{FF2B5EF4-FFF2-40B4-BE49-F238E27FC236}">
                <a16:creationId xmlns:a16="http://schemas.microsoft.com/office/drawing/2014/main" id="{A290D04D-1BC0-4521-9477-68E65831E80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7D72352-BBBF-4C02-A83E-7BD18BAE604C}"/>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948513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DBE2D-2497-490F-96A5-01ABA6DE9EE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2658B46-BB34-4462-AB65-483055E04D6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C0663A6-934C-4177-926B-EC411B139B0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8B51B42C-7D55-4C80-8674-D2C8A23A5134}"/>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6" name="Tijdelijke aanduiding voor voettekst 5">
            <a:extLst>
              <a:ext uri="{FF2B5EF4-FFF2-40B4-BE49-F238E27FC236}">
                <a16:creationId xmlns:a16="http://schemas.microsoft.com/office/drawing/2014/main" id="{F64AEC42-034E-4DB9-B250-9700C3116B1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A8BB0C9-5245-44CD-82EF-57FD5A163BAE}"/>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4496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88B83A-DAC9-469F-A03F-55502E442F4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12436164-8C12-4608-A84B-7845A8C98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B78FA3AE-BFB1-49C3-8A0E-A474AC3DF54D}"/>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55A0C78-43D4-4A05-9D3F-556CCFA41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6F24BA2-C478-48D0-BA0D-5521285DEB0D}"/>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9627CAED-EA17-43A1-B4B9-0352B974A8D6}"/>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8" name="Tijdelijke aanduiding voor voettekst 7">
            <a:extLst>
              <a:ext uri="{FF2B5EF4-FFF2-40B4-BE49-F238E27FC236}">
                <a16:creationId xmlns:a16="http://schemas.microsoft.com/office/drawing/2014/main" id="{9B1173DC-E6A5-410E-8ABF-C9136659E09F}"/>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421D9D36-46B6-4DC0-AAC9-48144B4E22E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3694524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DB3C7A-EE05-492B-BBE6-E71297B80AA7}"/>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286D291-BAA0-4C38-AEC9-88748F0D857C}"/>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4" name="Tijdelijke aanduiding voor voettekst 3">
            <a:extLst>
              <a:ext uri="{FF2B5EF4-FFF2-40B4-BE49-F238E27FC236}">
                <a16:creationId xmlns:a16="http://schemas.microsoft.com/office/drawing/2014/main" id="{457DB52A-AE61-4002-9D4B-30D672FC12C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6EC41AB-57BB-4B44-9954-DEDE4C5506B4}"/>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847061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984B307-607D-41FF-8635-9A52623378A0}"/>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3" name="Tijdelijke aanduiding voor voettekst 2">
            <a:extLst>
              <a:ext uri="{FF2B5EF4-FFF2-40B4-BE49-F238E27FC236}">
                <a16:creationId xmlns:a16="http://schemas.microsoft.com/office/drawing/2014/main" id="{E0640CCE-FC14-4E54-BA50-425DC589B17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D68CED7-865F-4FB7-9191-B1D5D9A7B531}"/>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537065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250905-D94D-4ABA-8D93-BC206336362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631CABBB-3F6C-41C8-81A1-CEA6D8F7D8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DB533CF-0F8A-4D7F-B35F-A928CE9FBC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364BAB9-8752-49D9-8371-9F33D9FE5DCD}"/>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6" name="Tijdelijke aanduiding voor voettekst 5">
            <a:extLst>
              <a:ext uri="{FF2B5EF4-FFF2-40B4-BE49-F238E27FC236}">
                <a16:creationId xmlns:a16="http://schemas.microsoft.com/office/drawing/2014/main" id="{627149A9-1343-4EC9-AF98-563CA8425C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FE55D11-72B2-4680-9BC0-6A81E972C662}"/>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2064965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33D8C4-583C-48D5-BF22-5C520D03555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8467242-9DF9-4551-8944-FF1C1155F7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75CC8910-EAB3-4095-9BDC-1180490D7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88030AC-39CC-4391-BC09-0C2C2B8E5DE4}"/>
              </a:ext>
            </a:extLst>
          </p:cNvPr>
          <p:cNvSpPr>
            <a:spLocks noGrp="1"/>
          </p:cNvSpPr>
          <p:nvPr>
            <p:ph type="dt" sz="half" idx="10"/>
          </p:nvPr>
        </p:nvSpPr>
        <p:spPr/>
        <p:txBody>
          <a:bodyPr/>
          <a:lstStyle/>
          <a:p>
            <a:fld id="{C4C58651-E4C3-4BFF-92A4-E925E9128C45}" type="datetimeFigureOut">
              <a:rPr lang="nl-NL" smtClean="0"/>
              <a:t>15-12-2022</a:t>
            </a:fld>
            <a:endParaRPr lang="nl-NL"/>
          </a:p>
        </p:txBody>
      </p:sp>
      <p:sp>
        <p:nvSpPr>
          <p:cNvPr id="6" name="Tijdelijke aanduiding voor voettekst 5">
            <a:extLst>
              <a:ext uri="{FF2B5EF4-FFF2-40B4-BE49-F238E27FC236}">
                <a16:creationId xmlns:a16="http://schemas.microsoft.com/office/drawing/2014/main" id="{CAF4CE8F-B36C-42B5-B34D-24D3FD97778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7A0CA59C-B5BB-4FC7-AB99-7FD2AF253EBB}"/>
              </a:ext>
            </a:extLst>
          </p:cNvPr>
          <p:cNvSpPr>
            <a:spLocks noGrp="1"/>
          </p:cNvSpPr>
          <p:nvPr>
            <p:ph type="sldNum" sz="quarter" idx="12"/>
          </p:nvPr>
        </p:nvSpPr>
        <p:spPr/>
        <p:txBody>
          <a:bodyPr/>
          <a:lstStyle/>
          <a:p>
            <a:fld id="{C95E690B-131F-4487-8FCB-E2F38D41B183}" type="slidenum">
              <a:rPr lang="nl-NL" smtClean="0"/>
              <a:t>‹#›</a:t>
            </a:fld>
            <a:endParaRPr lang="nl-NL"/>
          </a:p>
        </p:txBody>
      </p:sp>
    </p:spTree>
    <p:extLst>
      <p:ext uri="{BB962C8B-B14F-4D97-AF65-F5344CB8AC3E}">
        <p14:creationId xmlns:p14="http://schemas.microsoft.com/office/powerpoint/2010/main" val="4209634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1925F65-10F3-415F-A1BD-8497240883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E76976C4-D7EA-4FFA-91F7-23572D3C42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2F49841-6D59-4328-8224-EA18781601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C58651-E4C3-4BFF-92A4-E925E9128C45}" type="datetimeFigureOut">
              <a:rPr lang="nl-NL" smtClean="0"/>
              <a:t>15-12-2022</a:t>
            </a:fld>
            <a:endParaRPr lang="nl-NL"/>
          </a:p>
        </p:txBody>
      </p:sp>
      <p:sp>
        <p:nvSpPr>
          <p:cNvPr id="5" name="Tijdelijke aanduiding voor voettekst 4">
            <a:extLst>
              <a:ext uri="{FF2B5EF4-FFF2-40B4-BE49-F238E27FC236}">
                <a16:creationId xmlns:a16="http://schemas.microsoft.com/office/drawing/2014/main" id="{14F74D8A-72C7-4D2D-8946-5D129FB7F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D8A15769-1678-42B6-A7BE-B32BCC167B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5E690B-131F-4487-8FCB-E2F38D41B183}" type="slidenum">
              <a:rPr lang="nl-NL" smtClean="0"/>
              <a:t>‹#›</a:t>
            </a:fld>
            <a:endParaRPr lang="nl-NL"/>
          </a:p>
        </p:txBody>
      </p:sp>
    </p:spTree>
    <p:extLst>
      <p:ext uri="{BB962C8B-B14F-4D97-AF65-F5344CB8AC3E}">
        <p14:creationId xmlns:p14="http://schemas.microsoft.com/office/powerpoint/2010/main" val="1869996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j.c.neefjes@lumc.nl" TargetMode="External"/><Relationship Id="rId2" Type="http://schemas.openxmlformats.org/officeDocument/2006/relationships/hyperlink" Target="mailto:e.a.reits@amc.uva.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D3A2A8E-ECD7-44FC-A1C2-89537900E8A5}"/>
              </a:ext>
            </a:extLst>
          </p:cNvPr>
          <p:cNvSpPr txBox="1"/>
          <p:nvPr/>
        </p:nvSpPr>
        <p:spPr>
          <a:xfrm>
            <a:off x="438151" y="859065"/>
            <a:ext cx="11334750" cy="5478423"/>
          </a:xfrm>
          <a:prstGeom prst="rect">
            <a:avLst/>
          </a:prstGeom>
          <a:noFill/>
        </p:spPr>
        <p:txBody>
          <a:bodyPr wrap="square" rtlCol="0">
            <a:spAutoFit/>
          </a:bodyPr>
          <a:lstStyle/>
          <a:p>
            <a:pPr algn="ctr"/>
            <a:r>
              <a:rPr lang="nl-NL" sz="3200" dirty="0">
                <a:solidFill>
                  <a:srgbClr val="FF0000"/>
                </a:solidFill>
              </a:rPr>
              <a:t>HLA </a:t>
            </a:r>
            <a:r>
              <a:rPr lang="nl-NL" sz="3200" dirty="0" err="1">
                <a:solidFill>
                  <a:srgbClr val="FF0000"/>
                </a:solidFill>
              </a:rPr>
              <a:t>molekulas</a:t>
            </a:r>
            <a:r>
              <a:rPr lang="nl-NL" sz="3200" dirty="0">
                <a:solidFill>
                  <a:srgbClr val="FF0000"/>
                </a:solidFill>
              </a:rPr>
              <a:t> </a:t>
            </a:r>
            <a:r>
              <a:rPr lang="nl-NL" sz="3200" dirty="0" err="1">
                <a:solidFill>
                  <a:srgbClr val="FF0000"/>
                </a:solidFill>
              </a:rPr>
              <a:t>transplantācijā</a:t>
            </a:r>
            <a:r>
              <a:rPr lang="nl-NL" sz="3200" dirty="0">
                <a:solidFill>
                  <a:srgbClr val="FF0000"/>
                </a:solidFill>
              </a:rPr>
              <a:t>, </a:t>
            </a:r>
            <a:r>
              <a:rPr lang="nl-NL" sz="3200" dirty="0" err="1">
                <a:solidFill>
                  <a:srgbClr val="FF0000"/>
                </a:solidFill>
              </a:rPr>
              <a:t>autoimunitātē</a:t>
            </a:r>
            <a:r>
              <a:rPr lang="nl-NL" sz="3200" dirty="0">
                <a:solidFill>
                  <a:srgbClr val="FF0000"/>
                </a:solidFill>
              </a:rPr>
              <a:t> </a:t>
            </a:r>
            <a:r>
              <a:rPr lang="nl-NL" sz="3200" dirty="0" err="1">
                <a:solidFill>
                  <a:srgbClr val="FF0000"/>
                </a:solidFill>
              </a:rPr>
              <a:t>un</a:t>
            </a:r>
            <a:r>
              <a:rPr lang="nl-NL" sz="3200" dirty="0">
                <a:solidFill>
                  <a:srgbClr val="FF0000"/>
                </a:solidFill>
              </a:rPr>
              <a:t> </a:t>
            </a:r>
            <a:r>
              <a:rPr lang="nl-NL" sz="3200" dirty="0" err="1">
                <a:solidFill>
                  <a:srgbClr val="FF0000"/>
                </a:solidFill>
              </a:rPr>
              <a:t>infekciju</a:t>
            </a:r>
            <a:r>
              <a:rPr lang="nl-NL" sz="3200" dirty="0">
                <a:solidFill>
                  <a:srgbClr val="FF0000"/>
                </a:solidFill>
              </a:rPr>
              <a:t> </a:t>
            </a:r>
            <a:r>
              <a:rPr lang="nl-NL" sz="3200" dirty="0" err="1">
                <a:solidFill>
                  <a:srgbClr val="FF0000"/>
                </a:solidFill>
              </a:rPr>
              <a:t>kontrolē</a:t>
            </a:r>
            <a:r>
              <a:rPr lang="nl-NL" sz="3200" dirty="0">
                <a:solidFill>
                  <a:srgbClr val="FF0000"/>
                </a:solidFill>
              </a:rPr>
              <a:t>.</a:t>
            </a:r>
          </a:p>
          <a:p>
            <a:pPr algn="ctr"/>
            <a:r>
              <a:rPr lang="nl-NL" sz="3200" dirty="0" err="1">
                <a:solidFill>
                  <a:srgbClr val="FF0000"/>
                </a:solidFill>
              </a:rPr>
              <a:t>Piedzīvojums</a:t>
            </a:r>
            <a:r>
              <a:rPr lang="nl-NL" sz="3200" dirty="0">
                <a:solidFill>
                  <a:srgbClr val="FF0000"/>
                </a:solidFill>
              </a:rPr>
              <a:t> </a:t>
            </a:r>
            <a:r>
              <a:rPr lang="nl-NL" sz="3200" dirty="0" err="1">
                <a:solidFill>
                  <a:srgbClr val="FF0000"/>
                </a:solidFill>
              </a:rPr>
              <a:t>komiksu</a:t>
            </a:r>
            <a:r>
              <a:rPr lang="nl-NL" sz="3200" dirty="0">
                <a:solidFill>
                  <a:srgbClr val="FF0000"/>
                </a:solidFill>
              </a:rPr>
              <a:t> </a:t>
            </a:r>
            <a:r>
              <a:rPr lang="nl-NL" sz="3200" dirty="0" err="1">
                <a:solidFill>
                  <a:srgbClr val="FF0000"/>
                </a:solidFill>
              </a:rPr>
              <a:t>grāmatā</a:t>
            </a:r>
            <a:r>
              <a:rPr lang="nl-NL" sz="3200" dirty="0">
                <a:solidFill>
                  <a:srgbClr val="FF0000"/>
                </a:solidFill>
              </a:rPr>
              <a:t>.</a:t>
            </a:r>
          </a:p>
          <a:p>
            <a:pPr algn="ctr"/>
            <a:endParaRPr lang="nl-NL" sz="3200" dirty="0">
              <a:solidFill>
                <a:srgbClr val="FF0000"/>
              </a:solidFill>
            </a:endParaRPr>
          </a:p>
          <a:p>
            <a:pPr algn="ctr"/>
            <a:endParaRPr lang="nl-NL" sz="3200" dirty="0">
              <a:solidFill>
                <a:srgbClr val="FF0000"/>
              </a:solidFill>
            </a:endParaRPr>
          </a:p>
          <a:p>
            <a:pPr algn="ctr"/>
            <a:r>
              <a:rPr lang="nl-NL" sz="3200" dirty="0" err="1">
                <a:solidFill>
                  <a:srgbClr val="FF0000"/>
                </a:solidFill>
              </a:rPr>
              <a:t>Autori</a:t>
            </a:r>
            <a:endParaRPr lang="nl-NL" sz="3200" dirty="0">
              <a:solidFill>
                <a:srgbClr val="FF0000"/>
              </a:solidFill>
            </a:endParaRPr>
          </a:p>
          <a:p>
            <a:pPr algn="ctr"/>
            <a:r>
              <a:rPr lang="nl-NL" sz="3200" dirty="0" err="1">
                <a:solidFill>
                  <a:srgbClr val="FF0000"/>
                </a:solidFill>
              </a:rPr>
              <a:t>Ēriks</a:t>
            </a:r>
            <a:r>
              <a:rPr lang="nl-NL" sz="3200" dirty="0">
                <a:solidFill>
                  <a:srgbClr val="FF0000"/>
                </a:solidFill>
              </a:rPr>
              <a:t> </a:t>
            </a:r>
            <a:r>
              <a:rPr lang="nl-NL" sz="3200" dirty="0" err="1">
                <a:solidFill>
                  <a:srgbClr val="FF0000"/>
                </a:solidFill>
              </a:rPr>
              <a:t>Reits</a:t>
            </a:r>
            <a:r>
              <a:rPr lang="nl-NL" sz="3200" dirty="0">
                <a:solidFill>
                  <a:srgbClr val="FF0000"/>
                </a:solidFill>
              </a:rPr>
              <a:t> (Eric </a:t>
            </a:r>
            <a:r>
              <a:rPr lang="nl-NL" sz="3200" dirty="0" err="1">
                <a:solidFill>
                  <a:srgbClr val="FF0000"/>
                </a:solidFill>
              </a:rPr>
              <a:t>Reits</a:t>
            </a:r>
            <a:r>
              <a:rPr lang="nl-NL" sz="3200" dirty="0">
                <a:solidFill>
                  <a:srgbClr val="FF0000"/>
                </a:solidFill>
              </a:rPr>
              <a:t>) </a:t>
            </a:r>
            <a:r>
              <a:rPr lang="nl-NL" sz="3200" dirty="0" err="1">
                <a:solidFill>
                  <a:srgbClr val="FF0000"/>
                </a:solidFill>
              </a:rPr>
              <a:t>un</a:t>
            </a:r>
            <a:r>
              <a:rPr lang="nl-NL" sz="3200" dirty="0">
                <a:solidFill>
                  <a:srgbClr val="FF0000"/>
                </a:solidFill>
              </a:rPr>
              <a:t> </a:t>
            </a:r>
            <a:r>
              <a:rPr lang="nl-NL" sz="3200" dirty="0" err="1">
                <a:solidFill>
                  <a:srgbClr val="FF0000"/>
                </a:solidFill>
              </a:rPr>
              <a:t>Žaks</a:t>
            </a:r>
            <a:r>
              <a:rPr lang="nl-NL" sz="3200" dirty="0">
                <a:solidFill>
                  <a:srgbClr val="FF0000"/>
                </a:solidFill>
              </a:rPr>
              <a:t> </a:t>
            </a:r>
            <a:r>
              <a:rPr lang="nl-NL" sz="3200" dirty="0" err="1">
                <a:solidFill>
                  <a:srgbClr val="FF0000"/>
                </a:solidFill>
              </a:rPr>
              <a:t>Nēfjes</a:t>
            </a:r>
            <a:r>
              <a:rPr lang="nl-NL" sz="3200" dirty="0">
                <a:solidFill>
                  <a:srgbClr val="FF0000"/>
                </a:solidFill>
              </a:rPr>
              <a:t> (Jacques Neefjes)</a:t>
            </a:r>
          </a:p>
          <a:p>
            <a:pPr algn="ctr"/>
            <a:endParaRPr lang="nl-NL" sz="3200" dirty="0">
              <a:solidFill>
                <a:srgbClr val="FF0000"/>
              </a:solidFill>
            </a:endParaRPr>
          </a:p>
          <a:p>
            <a:pPr algn="ctr"/>
            <a:r>
              <a:rPr lang="en-US" b="0" i="0" dirty="0" err="1">
                <a:solidFill>
                  <a:srgbClr val="212121"/>
                </a:solidFill>
                <a:effectLst/>
                <a:latin typeface="BlinkMacSystemFont"/>
              </a:rPr>
              <a:t>Medicīniskās</a:t>
            </a:r>
            <a:r>
              <a:rPr lang="en-US" b="0" i="0" dirty="0">
                <a:solidFill>
                  <a:srgbClr val="212121"/>
                </a:solidFill>
                <a:effectLst/>
                <a:latin typeface="BlinkMacSystemFont"/>
              </a:rPr>
              <a:t> </a:t>
            </a:r>
            <a:r>
              <a:rPr lang="en-US" dirty="0" err="1">
                <a:solidFill>
                  <a:srgbClr val="212121"/>
                </a:solidFill>
                <a:latin typeface="BlinkMacSystemFont"/>
              </a:rPr>
              <a:t>b</a:t>
            </a:r>
            <a:r>
              <a:rPr lang="en-US" b="0" i="0" dirty="0" err="1">
                <a:solidFill>
                  <a:srgbClr val="212121"/>
                </a:solidFill>
                <a:effectLst/>
                <a:latin typeface="BlinkMacSystemFont"/>
              </a:rPr>
              <a:t>ioloģijas</a:t>
            </a:r>
            <a:r>
              <a:rPr lang="en-US" b="0" i="0" dirty="0">
                <a:solidFill>
                  <a:srgbClr val="212121"/>
                </a:solidFill>
                <a:effectLst/>
                <a:latin typeface="BlinkMacSystemFont"/>
              </a:rPr>
              <a:t> </a:t>
            </a:r>
            <a:r>
              <a:rPr lang="en-US" b="0" i="0" dirty="0" err="1">
                <a:solidFill>
                  <a:srgbClr val="212121"/>
                </a:solidFill>
                <a:effectLst/>
                <a:latin typeface="BlinkMacSystemFont"/>
              </a:rPr>
              <a:t>departaments</a:t>
            </a:r>
            <a:r>
              <a:rPr lang="en-US" b="0" i="0" dirty="0">
                <a:solidFill>
                  <a:srgbClr val="212121"/>
                </a:solidFill>
                <a:effectLst/>
                <a:latin typeface="BlinkMacSystemFont"/>
              </a:rPr>
              <a:t>, </a:t>
            </a:r>
            <a:r>
              <a:rPr lang="en-US" b="0" i="0" dirty="0" err="1">
                <a:solidFill>
                  <a:srgbClr val="212121"/>
                </a:solidFill>
                <a:effectLst/>
                <a:latin typeface="BlinkMacSystemFont"/>
              </a:rPr>
              <a:t>Amsterdamas</a:t>
            </a:r>
            <a:r>
              <a:rPr lang="en-US" b="0" i="0" dirty="0">
                <a:solidFill>
                  <a:srgbClr val="212121"/>
                </a:solidFill>
                <a:effectLst/>
                <a:latin typeface="BlinkMacSystemFont"/>
              </a:rPr>
              <a:t> </a:t>
            </a:r>
            <a:r>
              <a:rPr lang="en-US" b="0" i="0" dirty="0" err="1">
                <a:solidFill>
                  <a:srgbClr val="212121"/>
                </a:solidFill>
                <a:effectLst/>
                <a:latin typeface="BlinkMacSystemFont"/>
              </a:rPr>
              <a:t>Universitātes</a:t>
            </a:r>
            <a:r>
              <a:rPr lang="en-US" b="0" i="0" dirty="0">
                <a:solidFill>
                  <a:srgbClr val="212121"/>
                </a:solidFill>
                <a:effectLst/>
                <a:latin typeface="BlinkMacSystemFont"/>
              </a:rPr>
              <a:t> </a:t>
            </a:r>
            <a:r>
              <a:rPr lang="en-US" b="0" i="0" dirty="0" err="1">
                <a:solidFill>
                  <a:srgbClr val="212121"/>
                </a:solidFill>
                <a:effectLst/>
                <a:latin typeface="BlinkMacSystemFont"/>
              </a:rPr>
              <a:t>Medicīnas</a:t>
            </a:r>
            <a:r>
              <a:rPr lang="en-US" b="0" i="0" dirty="0">
                <a:solidFill>
                  <a:srgbClr val="212121"/>
                </a:solidFill>
                <a:effectLst/>
                <a:latin typeface="BlinkMacSystemFont"/>
              </a:rPr>
              <a:t> </a:t>
            </a:r>
            <a:r>
              <a:rPr lang="en-US" b="0" i="0" dirty="0" err="1">
                <a:solidFill>
                  <a:srgbClr val="212121"/>
                </a:solidFill>
                <a:effectLst/>
                <a:latin typeface="BlinkMacSystemFont"/>
              </a:rPr>
              <a:t>centrs</a:t>
            </a:r>
            <a:r>
              <a:rPr lang="en-US" b="0" i="0" dirty="0">
                <a:solidFill>
                  <a:srgbClr val="212121"/>
                </a:solidFill>
                <a:effectLst/>
                <a:latin typeface="BlinkMacSystemFont"/>
              </a:rPr>
              <a:t>, AMC, </a:t>
            </a:r>
            <a:r>
              <a:rPr lang="en-US" b="0" i="0" dirty="0" err="1">
                <a:solidFill>
                  <a:srgbClr val="212121"/>
                </a:solidFill>
                <a:effectLst/>
                <a:latin typeface="BlinkMacSystemFont"/>
              </a:rPr>
              <a:t>Meibergdreef</a:t>
            </a:r>
            <a:r>
              <a:rPr lang="en-US" b="0" i="0" dirty="0">
                <a:solidFill>
                  <a:srgbClr val="212121"/>
                </a:solidFill>
                <a:effectLst/>
                <a:latin typeface="BlinkMacSystemFont"/>
              </a:rPr>
              <a:t> 15, 1105 AZ </a:t>
            </a:r>
            <a:r>
              <a:rPr lang="en-US" b="0" i="0" dirty="0" err="1">
                <a:solidFill>
                  <a:srgbClr val="212121"/>
                </a:solidFill>
                <a:effectLst/>
                <a:latin typeface="BlinkMacSystemFont"/>
              </a:rPr>
              <a:t>Amsterdama</a:t>
            </a:r>
            <a:r>
              <a:rPr lang="en-US" b="0" i="0" dirty="0">
                <a:solidFill>
                  <a:srgbClr val="212121"/>
                </a:solidFill>
                <a:effectLst/>
                <a:latin typeface="BlinkMacSystemFont"/>
              </a:rPr>
              <a:t>, </a:t>
            </a:r>
            <a:r>
              <a:rPr lang="en-US" b="0" i="0" dirty="0" err="1">
                <a:solidFill>
                  <a:srgbClr val="212121"/>
                </a:solidFill>
                <a:effectLst/>
                <a:latin typeface="BlinkMacSystemFont"/>
              </a:rPr>
              <a:t>Nīderlande</a:t>
            </a:r>
            <a:r>
              <a:rPr lang="en-US" b="0" i="0" dirty="0">
                <a:solidFill>
                  <a:srgbClr val="212121"/>
                </a:solidFill>
                <a:effectLst/>
                <a:latin typeface="BlinkMacSystemFont"/>
              </a:rPr>
              <a:t>.</a:t>
            </a:r>
          </a:p>
          <a:p>
            <a:pPr algn="ctr"/>
            <a:r>
              <a:rPr lang="en-US" dirty="0" err="1">
                <a:solidFill>
                  <a:srgbClr val="212121"/>
                </a:solidFill>
                <a:latin typeface="BlinkMacSystemFont"/>
              </a:rPr>
              <a:t>Šūnu</a:t>
            </a:r>
            <a:r>
              <a:rPr lang="en-US" dirty="0">
                <a:solidFill>
                  <a:srgbClr val="212121"/>
                </a:solidFill>
                <a:latin typeface="BlinkMacSystemFont"/>
              </a:rPr>
              <a:t> un </a:t>
            </a:r>
            <a:r>
              <a:rPr lang="en-US" dirty="0" err="1">
                <a:solidFill>
                  <a:srgbClr val="212121"/>
                </a:solidFill>
                <a:latin typeface="BlinkMacSystemFont"/>
              </a:rPr>
              <a:t>ķīmiskās</a:t>
            </a:r>
            <a:r>
              <a:rPr lang="en-US" dirty="0">
                <a:solidFill>
                  <a:srgbClr val="212121"/>
                </a:solidFill>
                <a:latin typeface="BlinkMacSystemFont"/>
              </a:rPr>
              <a:t> </a:t>
            </a:r>
            <a:r>
              <a:rPr lang="en-US" dirty="0" err="1">
                <a:solidFill>
                  <a:srgbClr val="212121"/>
                </a:solidFill>
                <a:latin typeface="BlinkMacSystemFont"/>
              </a:rPr>
              <a:t>bioloģijas</a:t>
            </a:r>
            <a:r>
              <a:rPr lang="en-US" dirty="0">
                <a:solidFill>
                  <a:srgbClr val="212121"/>
                </a:solidFill>
                <a:latin typeface="BlinkMacSystemFont"/>
              </a:rPr>
              <a:t> </a:t>
            </a:r>
            <a:r>
              <a:rPr lang="en-US" dirty="0" err="1">
                <a:solidFill>
                  <a:srgbClr val="212121"/>
                </a:solidFill>
                <a:latin typeface="BlinkMacSystemFont"/>
              </a:rPr>
              <a:t>departaments</a:t>
            </a:r>
            <a:r>
              <a:rPr lang="en-US" b="0" i="0" dirty="0">
                <a:solidFill>
                  <a:srgbClr val="212121"/>
                </a:solidFill>
                <a:effectLst/>
                <a:latin typeface="BlinkMacSystemFont"/>
              </a:rPr>
              <a:t>, ONCODE </a:t>
            </a:r>
            <a:r>
              <a:rPr lang="en-US" dirty="0" err="1">
                <a:solidFill>
                  <a:srgbClr val="212121"/>
                </a:solidFill>
                <a:latin typeface="BlinkMacSystemFont"/>
              </a:rPr>
              <a:t>I</a:t>
            </a:r>
            <a:r>
              <a:rPr lang="en-US" b="0" i="0" dirty="0" err="1">
                <a:solidFill>
                  <a:srgbClr val="212121"/>
                </a:solidFill>
                <a:effectLst/>
                <a:latin typeface="BlinkMacSystemFont"/>
              </a:rPr>
              <a:t>nstitūts</a:t>
            </a:r>
            <a:r>
              <a:rPr lang="en-US" b="0" i="0" dirty="0">
                <a:solidFill>
                  <a:srgbClr val="212121"/>
                </a:solidFill>
                <a:effectLst/>
                <a:latin typeface="BlinkMacSystemFont"/>
              </a:rPr>
              <a:t>, </a:t>
            </a:r>
            <a:r>
              <a:rPr lang="en-US" b="0" i="0" dirty="0" err="1">
                <a:solidFill>
                  <a:srgbClr val="212121"/>
                </a:solidFill>
                <a:effectLst/>
                <a:latin typeface="BlinkMacSystemFont"/>
              </a:rPr>
              <a:t>Laidenas</a:t>
            </a:r>
            <a:r>
              <a:rPr lang="en-US" b="0" i="0" dirty="0">
                <a:solidFill>
                  <a:srgbClr val="212121"/>
                </a:solidFill>
                <a:effectLst/>
                <a:latin typeface="BlinkMacSystemFont"/>
              </a:rPr>
              <a:t> </a:t>
            </a:r>
            <a:r>
              <a:rPr lang="en-US" b="0" i="0" dirty="0" err="1">
                <a:solidFill>
                  <a:srgbClr val="212121"/>
                </a:solidFill>
                <a:effectLst/>
                <a:latin typeface="BlinkMacSystemFont"/>
              </a:rPr>
              <a:t>Universitātes</a:t>
            </a:r>
            <a:r>
              <a:rPr lang="en-US" b="0" i="0" dirty="0">
                <a:solidFill>
                  <a:srgbClr val="212121"/>
                </a:solidFill>
                <a:effectLst/>
                <a:latin typeface="BlinkMacSystemFont"/>
              </a:rPr>
              <a:t> </a:t>
            </a:r>
            <a:r>
              <a:rPr lang="en-US" b="0" i="0" dirty="0" err="1">
                <a:solidFill>
                  <a:srgbClr val="212121"/>
                </a:solidFill>
                <a:effectLst/>
                <a:latin typeface="BlinkMacSystemFont"/>
              </a:rPr>
              <a:t>Medicīnas</a:t>
            </a:r>
            <a:r>
              <a:rPr lang="en-US" b="0" i="0" dirty="0">
                <a:solidFill>
                  <a:srgbClr val="212121"/>
                </a:solidFill>
                <a:effectLst/>
                <a:latin typeface="BlinkMacSystemFont"/>
              </a:rPr>
              <a:t> </a:t>
            </a:r>
            <a:r>
              <a:rPr lang="en-US" b="0" i="0" dirty="0" err="1">
                <a:solidFill>
                  <a:srgbClr val="212121"/>
                </a:solidFill>
                <a:effectLst/>
                <a:latin typeface="BlinkMacSystemFont"/>
              </a:rPr>
              <a:t>centrs</a:t>
            </a:r>
            <a:r>
              <a:rPr lang="en-US" b="0" i="0" dirty="0">
                <a:solidFill>
                  <a:srgbClr val="212121"/>
                </a:solidFill>
                <a:effectLst/>
                <a:latin typeface="BlinkMacSystemFont"/>
              </a:rPr>
              <a:t>, LUMC, </a:t>
            </a:r>
            <a:r>
              <a:rPr lang="en-US" b="0" i="0" dirty="0" err="1">
                <a:solidFill>
                  <a:srgbClr val="212121"/>
                </a:solidFill>
                <a:effectLst/>
                <a:latin typeface="BlinkMacSystemFont"/>
              </a:rPr>
              <a:t>Nīderlande</a:t>
            </a:r>
            <a:endParaRPr lang="en-US" b="0" i="0" dirty="0">
              <a:solidFill>
                <a:srgbClr val="212121"/>
              </a:solidFill>
              <a:effectLst/>
              <a:latin typeface="BlinkMacSystemFont"/>
            </a:endParaRPr>
          </a:p>
          <a:p>
            <a:pPr algn="ctr"/>
            <a:r>
              <a:rPr lang="en-US" b="0" i="0" dirty="0" err="1">
                <a:solidFill>
                  <a:srgbClr val="212121"/>
                </a:solidFill>
                <a:effectLst/>
                <a:latin typeface="BlinkMacSystemFont"/>
              </a:rPr>
              <a:t>Kontakti</a:t>
            </a:r>
            <a:r>
              <a:rPr lang="en-US" b="0" i="0" dirty="0">
                <a:solidFill>
                  <a:srgbClr val="212121"/>
                </a:solidFill>
                <a:effectLst/>
                <a:latin typeface="BlinkMacSystemFont"/>
              </a:rPr>
              <a:t>: </a:t>
            </a:r>
            <a:r>
              <a:rPr lang="en-US" b="0" i="0" dirty="0">
                <a:effectLst/>
                <a:latin typeface="BlinkMacSystemFont"/>
                <a:hlinkClick r:id="rId2">
                  <a:extLst>
                    <a:ext uri="{A12FA001-AC4F-418D-AE19-62706E023703}">
                      <ahyp:hlinkClr xmlns:ahyp="http://schemas.microsoft.com/office/drawing/2018/hyperlinkcolor" val="tx"/>
                    </a:ext>
                  </a:extLst>
                </a:hlinkClick>
              </a:rPr>
              <a:t>e.a.reits@amc.uva.nl</a:t>
            </a:r>
            <a:r>
              <a:rPr lang="en-US" b="0" i="0" dirty="0">
                <a:effectLst/>
                <a:latin typeface="BlinkMacSystemFont"/>
              </a:rPr>
              <a:t> </a:t>
            </a:r>
            <a:r>
              <a:rPr lang="en-US" b="0" i="0" dirty="0" err="1">
                <a:solidFill>
                  <a:srgbClr val="212121"/>
                </a:solidFill>
                <a:effectLst/>
                <a:latin typeface="BlinkMacSystemFont"/>
              </a:rPr>
              <a:t>vai</a:t>
            </a:r>
            <a:r>
              <a:rPr lang="en-US" b="0" i="0" dirty="0">
                <a:solidFill>
                  <a:srgbClr val="212121"/>
                </a:solidFill>
                <a:effectLst/>
                <a:latin typeface="BlinkMacSystemFont"/>
              </a:rPr>
              <a:t> </a:t>
            </a:r>
            <a:r>
              <a:rPr lang="en-US" b="0" i="0" u="sng" dirty="0">
                <a:solidFill>
                  <a:srgbClr val="212121"/>
                </a:solidFill>
                <a:effectLst/>
                <a:latin typeface="BlinkMacSystemFont"/>
                <a:hlinkClick r:id="rId3"/>
              </a:rPr>
              <a:t>j.j.c.neefjes@lumc.nl</a:t>
            </a:r>
            <a:endParaRPr lang="en-US" b="0" i="0" u="sng" dirty="0">
              <a:solidFill>
                <a:srgbClr val="212121"/>
              </a:solidFill>
              <a:effectLst/>
              <a:latin typeface="BlinkMacSystemFont"/>
            </a:endParaRPr>
          </a:p>
          <a:p>
            <a:pPr algn="ctr"/>
            <a:endParaRPr lang="en-US" u="sng" dirty="0">
              <a:solidFill>
                <a:srgbClr val="212121"/>
              </a:solidFill>
              <a:latin typeface="BlinkMacSystemFont"/>
            </a:endParaRPr>
          </a:p>
          <a:p>
            <a:pPr algn="ctr"/>
            <a:r>
              <a:rPr lang="nl-NL" sz="1800" dirty="0" err="1">
                <a:solidFill>
                  <a:srgbClr val="FF0000"/>
                </a:solidFill>
              </a:rPr>
              <a:t>Tulkojusi</a:t>
            </a:r>
            <a:r>
              <a:rPr lang="nl-NL" sz="1800" dirty="0">
                <a:solidFill>
                  <a:srgbClr val="FF0000"/>
                </a:solidFill>
              </a:rPr>
              <a:t> </a:t>
            </a:r>
            <a:r>
              <a:rPr lang="nl-NL" sz="1800" dirty="0" err="1">
                <a:solidFill>
                  <a:srgbClr val="FF0000"/>
                </a:solidFill>
              </a:rPr>
              <a:t>Karīna</a:t>
            </a:r>
            <a:r>
              <a:rPr lang="nl-NL" sz="1800" dirty="0">
                <a:solidFill>
                  <a:srgbClr val="FF0000"/>
                </a:solidFill>
              </a:rPr>
              <a:t> </a:t>
            </a:r>
            <a:r>
              <a:rPr lang="nl-NL" sz="1800" dirty="0" err="1">
                <a:solidFill>
                  <a:srgbClr val="FF0000"/>
                </a:solidFill>
              </a:rPr>
              <a:t>Siliņa</a:t>
            </a:r>
            <a:r>
              <a:rPr lang="nl-NL" sz="1800" dirty="0">
                <a:solidFill>
                  <a:srgbClr val="FF0000"/>
                </a:solidFill>
              </a:rPr>
              <a:t>, </a:t>
            </a:r>
            <a:r>
              <a:rPr lang="nl-NL" sz="1800" dirty="0" err="1">
                <a:solidFill>
                  <a:srgbClr val="FF0000"/>
                </a:solidFill>
              </a:rPr>
              <a:t>rediģējusi</a:t>
            </a:r>
            <a:r>
              <a:rPr lang="nl-NL" sz="1800" dirty="0">
                <a:solidFill>
                  <a:srgbClr val="FF0000"/>
                </a:solidFill>
              </a:rPr>
              <a:t> </a:t>
            </a:r>
            <a:r>
              <a:rPr lang="nl-NL" sz="1800" dirty="0" err="1">
                <a:solidFill>
                  <a:srgbClr val="FF0000"/>
                </a:solidFill>
              </a:rPr>
              <a:t>Ieva</a:t>
            </a:r>
            <a:r>
              <a:rPr lang="nl-NL" sz="1800" dirty="0">
                <a:solidFill>
                  <a:srgbClr val="FF0000"/>
                </a:solidFill>
              </a:rPr>
              <a:t> </a:t>
            </a:r>
            <a:r>
              <a:rPr lang="nl-NL" sz="1800" dirty="0" err="1">
                <a:solidFill>
                  <a:srgbClr val="FF0000"/>
                </a:solidFill>
              </a:rPr>
              <a:t>Gutovska</a:t>
            </a:r>
            <a:endParaRPr lang="nl-NL" sz="1800" dirty="0">
              <a:solidFill>
                <a:srgbClr val="FF0000"/>
              </a:solidFill>
            </a:endParaRPr>
          </a:p>
        </p:txBody>
      </p:sp>
    </p:spTree>
    <p:extLst>
      <p:ext uri="{BB962C8B-B14F-4D97-AF65-F5344CB8AC3E}">
        <p14:creationId xmlns:p14="http://schemas.microsoft.com/office/powerpoint/2010/main" val="12082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50A2AED2-302E-4963-A714-B91B1E128A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2653" y="580135"/>
            <a:ext cx="8904546" cy="5697729"/>
          </a:xfrm>
        </p:spPr>
      </p:pic>
    </p:spTree>
    <p:extLst>
      <p:ext uri="{BB962C8B-B14F-4D97-AF65-F5344CB8AC3E}">
        <p14:creationId xmlns:p14="http://schemas.microsoft.com/office/powerpoint/2010/main" val="1925597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0F7A9A-AD73-4540-B0DC-F1F4D822EE10}"/>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16480D1E-289E-47CC-A418-61182DA9FB7B}"/>
              </a:ext>
            </a:extLst>
          </p:cNvPr>
          <p:cNvSpPr>
            <a:spLocks noGrp="1"/>
          </p:cNvSpPr>
          <p:nvPr>
            <p:ph idx="1"/>
          </p:nvPr>
        </p:nvSpPr>
        <p:spPr/>
        <p:txBody>
          <a:bodyPr>
            <a:normAutofit/>
          </a:bodyPr>
          <a:lstStyle/>
          <a:p>
            <a:pPr marL="0" indent="0">
              <a:buNone/>
            </a:pPr>
            <a:r>
              <a:rPr lang="lv-LV" i="1" dirty="0"/>
              <a:t>Vissvarīgākās HLA molekulas transplantācijā ir HLA-A, HLA-B un HLA-C, kas ir MHC I klases molekulas, kā arī HLA-DR, HLA-DQ un HLA-DP, kas ir MHC II klases molekulas. </a:t>
            </a:r>
          </a:p>
          <a:p>
            <a:pPr marL="0" indent="0">
              <a:buNone/>
            </a:pPr>
            <a:r>
              <a:rPr lang="lv-LV" i="1" dirty="0"/>
              <a:t>HLA-A, HLA-B un HLA-C sastopamas uz gandrīz visu šūnu virsmām (izņemot eritrocītus), savukārt HLA-DR, HLA-DQ un HLA-DP veidojas uz, galvenokārt imūnšūnu, virsmām.</a:t>
            </a:r>
          </a:p>
        </p:txBody>
      </p:sp>
    </p:spTree>
    <p:extLst>
      <p:ext uri="{BB962C8B-B14F-4D97-AF65-F5344CB8AC3E}">
        <p14:creationId xmlns:p14="http://schemas.microsoft.com/office/powerpoint/2010/main" val="2070288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5673AA-D47F-433B-8D58-CA216A3047DC}"/>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966B0D1A-5FD6-4194-82BC-E799BB4B25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46021" y="1561724"/>
            <a:ext cx="6905122" cy="4615239"/>
          </a:xfrm>
        </p:spPr>
      </p:pic>
    </p:spTree>
    <p:extLst>
      <p:ext uri="{BB962C8B-B14F-4D97-AF65-F5344CB8AC3E}">
        <p14:creationId xmlns:p14="http://schemas.microsoft.com/office/powerpoint/2010/main" val="174664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C55BDD2-0174-4079-ACB3-5D58C46AADB7}"/>
              </a:ext>
            </a:extLst>
          </p:cNvPr>
          <p:cNvSpPr>
            <a:spLocks noGrp="1"/>
          </p:cNvSpPr>
          <p:nvPr>
            <p:ph idx="1"/>
          </p:nvPr>
        </p:nvSpPr>
        <p:spPr>
          <a:xfrm>
            <a:off x="677563" y="1767016"/>
            <a:ext cx="10515600" cy="3719384"/>
          </a:xfrm>
        </p:spPr>
        <p:txBody>
          <a:bodyPr>
            <a:normAutofit fontScale="85000" lnSpcReduction="20000"/>
          </a:bodyPr>
          <a:lstStyle/>
          <a:p>
            <a:pPr marL="0" indent="0">
              <a:buNone/>
            </a:pPr>
            <a:endParaRPr lang="lv-LV" i="1" dirty="0">
              <a:latin typeface="Calibri" panose="020F0502020204030204" pitchFamily="34" charset="0"/>
              <a:cs typeface="Times New Roman" panose="02020603050405020304" pitchFamily="18" charset="0"/>
            </a:endParaRPr>
          </a:p>
          <a:p>
            <a:pPr marL="0" indent="0">
              <a:buNone/>
            </a:pPr>
            <a:r>
              <a:rPr lang="lv-LV" i="1" dirty="0">
                <a:latin typeface="Calibri" panose="020F0502020204030204" pitchFamily="34" charset="0"/>
                <a:cs typeface="Times New Roman" panose="02020603050405020304" pitchFamily="18" charset="0"/>
              </a:rPr>
              <a:t>HLA molekulas ir tik polimorfas, ka grūtniecēm bieži veidojas antivielas pret atšķirīgajām bērna tēva HLA molekulām. Senāk šādas antivielas tika izmantotas paternitātes noteikšanā pirms bija pieejami ģenētiskie testi. Grūtnieču asins serumus (kas satur šīs antivielas) izmantoja arī transplantācijās. </a:t>
            </a:r>
            <a:r>
              <a:rPr lang="lv-LV" i="1" dirty="0" err="1">
                <a:latin typeface="Calibri" panose="020F0502020204030204" pitchFamily="34" charset="0"/>
                <a:cs typeface="Times New Roman" panose="02020603050405020304" pitchFamily="18" charset="0"/>
              </a:rPr>
              <a:t>Imunologu</a:t>
            </a:r>
            <a:r>
              <a:rPr lang="lv-LV" i="1" dirty="0">
                <a:latin typeface="Calibri" panose="020F0502020204030204" pitchFamily="34" charset="0"/>
                <a:cs typeface="Times New Roman" panose="02020603050405020304" pitchFamily="18" charset="0"/>
              </a:rPr>
              <a:t> darba grupu sanāksmēs laboratorijas apmainījās ar dažādiem grūtnieču serumiem, testēja tos, un dažādās novērotās reakcijas nosauca attiecīgajās HLA darba grupās. Kā rezultātā tika identificēti HLA-A, -B un -C tipi, kā arī to </a:t>
            </a:r>
            <a:r>
              <a:rPr lang="lv-LV" i="1" dirty="0" err="1">
                <a:latin typeface="Calibri" panose="020F0502020204030204" pitchFamily="34" charset="0"/>
                <a:cs typeface="Times New Roman" panose="02020603050405020304" pitchFamily="18" charset="0"/>
              </a:rPr>
              <a:t>apakštipi</a:t>
            </a:r>
            <a:r>
              <a:rPr lang="lv-LV" i="1" dirty="0">
                <a:latin typeface="Calibri" panose="020F0502020204030204" pitchFamily="34" charset="0"/>
                <a:cs typeface="Times New Roman" panose="02020603050405020304" pitchFamily="18" charset="0"/>
              </a:rPr>
              <a:t>,  kas tika numurēti pēc kārtas, piemēram, HLA-A1, A2 un tā tālāk. Līdzīgi notika arī ar </a:t>
            </a:r>
            <a:r>
              <a:rPr lang="lv-LV" i="1" dirty="0"/>
              <a:t>HLA-DR, -DQ un -DP molekulām. Tāpēc tavos audos var atrasties, piemēram, </a:t>
            </a:r>
            <a:r>
              <a:rPr lang="lv-LV" b="0" i="1" dirty="0">
                <a:solidFill>
                  <a:srgbClr val="212121"/>
                </a:solidFill>
                <a:effectLst/>
                <a:latin typeface="wf_segoe-ui_normal"/>
              </a:rPr>
              <a:t>HLA-A1, -B8, -Cw7, -DR3, -DQ2 un DPw1 proteīni, ko mantoji no mātes puses, un HLA-A2, -B27, -Cw1, -DR4, -DQ3 un DPw4</a:t>
            </a:r>
            <a:r>
              <a:rPr lang="lv-LV" i="1" dirty="0">
                <a:effectLst/>
                <a:latin typeface="Calibri" panose="020F0502020204030204" pitchFamily="34" charset="0"/>
                <a:ea typeface="Calibri" panose="020F0502020204030204" pitchFamily="34" charset="0"/>
                <a:cs typeface="Times New Roman" panose="02020603050405020304" pitchFamily="18" charset="0"/>
              </a:rPr>
              <a:t> proteīni, ko mantoji no tēva puses.</a:t>
            </a:r>
            <a:endParaRPr lang="lv-LV" i="1" dirty="0"/>
          </a:p>
        </p:txBody>
      </p:sp>
    </p:spTree>
    <p:extLst>
      <p:ext uri="{BB962C8B-B14F-4D97-AF65-F5344CB8AC3E}">
        <p14:creationId xmlns:p14="http://schemas.microsoft.com/office/powerpoint/2010/main" val="3594154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4C465669-542E-4172-B591-9F6547DCE2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5886" y="638362"/>
            <a:ext cx="7269043" cy="5444959"/>
          </a:xfrm>
        </p:spPr>
      </p:pic>
    </p:spTree>
    <p:extLst>
      <p:ext uri="{BB962C8B-B14F-4D97-AF65-F5344CB8AC3E}">
        <p14:creationId xmlns:p14="http://schemas.microsoft.com/office/powerpoint/2010/main" val="650260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80A4F-C62D-4D76-8F75-C4D75B096347}"/>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AC0A9360-B9C9-4E4B-AC0E-6B026A5D949A}"/>
              </a:ext>
            </a:extLst>
          </p:cNvPr>
          <p:cNvSpPr>
            <a:spLocks noGrp="1"/>
          </p:cNvSpPr>
          <p:nvPr>
            <p:ph idx="1"/>
          </p:nvPr>
        </p:nvSpPr>
        <p:spPr/>
        <p:txBody>
          <a:bodyPr>
            <a:normAutofit/>
          </a:bodyPr>
          <a:lstStyle/>
          <a:p>
            <a:pPr marL="0" indent="0">
              <a:buNone/>
            </a:pPr>
            <a:endParaRPr lang="en-US" i="1" dirty="0">
              <a:latin typeface="Calibri" panose="020F0502020204030204" pitchFamily="34" charset="0"/>
              <a:cs typeface="Times New Roman" panose="02020603050405020304" pitchFamily="18" charset="0"/>
            </a:endParaRPr>
          </a:p>
          <a:p>
            <a:pPr marL="0" indent="0">
              <a:buNone/>
            </a:pPr>
            <a:r>
              <a:rPr lang="en-US" i="1" dirty="0" err="1">
                <a:latin typeface="Calibri" panose="020F0502020204030204" pitchFamily="34" charset="0"/>
                <a:cs typeface="Times New Roman" panose="02020603050405020304" pitchFamily="18" charset="0"/>
              </a:rPr>
              <a:t>Mūsdienās</a:t>
            </a:r>
            <a:r>
              <a:rPr lang="en-US" i="1" dirty="0">
                <a:latin typeface="Calibri" panose="020F0502020204030204" pitchFamily="34" charset="0"/>
                <a:cs typeface="Times New Roman" panose="02020603050405020304" pitchFamily="18" charset="0"/>
              </a:rPr>
              <a:t> HLA </a:t>
            </a:r>
            <a:r>
              <a:rPr lang="en-US" i="1" dirty="0" err="1">
                <a:latin typeface="Calibri" panose="020F0502020204030204" pitchFamily="34" charset="0"/>
                <a:cs typeface="Times New Roman" panose="02020603050405020304" pitchFamily="18" charset="0"/>
              </a:rPr>
              <a:t>tipēšanu</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veic</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izmantojot</a:t>
            </a:r>
            <a:r>
              <a:rPr lang="en-US" i="1" dirty="0">
                <a:latin typeface="Calibri" panose="020F0502020204030204" pitchFamily="34" charset="0"/>
                <a:cs typeface="Times New Roman" panose="02020603050405020304" pitchFamily="18" charset="0"/>
              </a:rPr>
              <a:t> DNS </a:t>
            </a:r>
            <a:r>
              <a:rPr lang="en-US" i="1" dirty="0" err="1">
                <a:latin typeface="Calibri" panose="020F0502020204030204" pitchFamily="34" charset="0"/>
                <a:cs typeface="Times New Roman" panose="02020603050405020304" pitchFamily="18" charset="0"/>
              </a:rPr>
              <a:t>analīzes</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Tiek</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lēsts</a:t>
            </a:r>
            <a:r>
              <a:rPr lang="en-US" i="1" dirty="0">
                <a:latin typeface="Calibri" panose="020F0502020204030204" pitchFamily="34" charset="0"/>
                <a:cs typeface="Times New Roman" panose="02020603050405020304" pitchFamily="18" charset="0"/>
              </a:rPr>
              <a:t>, ka </a:t>
            </a:r>
            <a:r>
              <a:rPr lang="en-US" i="1" dirty="0" err="1">
                <a:latin typeface="Calibri" panose="020F0502020204030204" pitchFamily="34" charset="0"/>
                <a:cs typeface="Times New Roman" panose="02020603050405020304" pitchFamily="18" charset="0"/>
              </a:rPr>
              <a:t>sievietes</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spēj</a:t>
            </a:r>
            <a:r>
              <a:rPr lang="en-US" i="1" dirty="0">
                <a:latin typeface="Calibri" panose="020F0502020204030204" pitchFamily="34" charset="0"/>
                <a:cs typeface="Times New Roman" panose="02020603050405020304" pitchFamily="18" charset="0"/>
              </a:rPr>
              <a:t> </a:t>
            </a:r>
            <a:r>
              <a:rPr lang="lv-LV" i="1" dirty="0">
                <a:latin typeface="Calibri" panose="020F0502020204030204" pitchFamily="34" charset="0"/>
                <a:cs typeface="Times New Roman" panose="02020603050405020304" pitchFamily="18" charset="0"/>
              </a:rPr>
              <a:t>izšķirt </a:t>
            </a:r>
            <a:r>
              <a:rPr lang="en-US" i="1" dirty="0" err="1">
                <a:latin typeface="Calibri" panose="020F0502020204030204" pitchFamily="34" charset="0"/>
                <a:cs typeface="Times New Roman" panose="02020603050405020304" pitchFamily="18" charset="0"/>
              </a:rPr>
              <a:t>vīrieš</a:t>
            </a:r>
            <a:r>
              <a:rPr lang="lv-LV" i="1" dirty="0">
                <a:latin typeface="Calibri" panose="020F0502020204030204" pitchFamily="34" charset="0"/>
                <a:cs typeface="Times New Roman" panose="02020603050405020304" pitchFamily="18" charset="0"/>
              </a:rPr>
              <a:t>a</a:t>
            </a:r>
            <a:r>
              <a:rPr lang="en-US" i="1" dirty="0">
                <a:latin typeface="Calibri" panose="020F0502020204030204" pitchFamily="34" charset="0"/>
                <a:cs typeface="Times New Roman" panose="02020603050405020304" pitchFamily="18" charset="0"/>
              </a:rPr>
              <a:t> HLA </a:t>
            </a:r>
            <a:r>
              <a:rPr lang="en-US" i="1" dirty="0" err="1">
                <a:latin typeface="Calibri" panose="020F0502020204030204" pitchFamily="34" charset="0"/>
                <a:cs typeface="Times New Roman" panose="02020603050405020304" pitchFamily="18" charset="0"/>
              </a:rPr>
              <a:t>tipus</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pēc</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smaržas</a:t>
            </a:r>
            <a:r>
              <a:rPr lang="en-US" i="1" dirty="0">
                <a:latin typeface="Calibri" panose="020F0502020204030204" pitchFamily="34" charset="0"/>
                <a:cs typeface="Times New Roman" panose="02020603050405020304" pitchFamily="18" charset="0"/>
              </a:rPr>
              <a:t>, kas </a:t>
            </a:r>
            <a:r>
              <a:rPr lang="en-US" i="1" dirty="0" err="1">
                <a:latin typeface="Calibri" panose="020F0502020204030204" pitchFamily="34" charset="0"/>
                <a:cs typeface="Times New Roman" panose="02020603050405020304" pitchFamily="18" charset="0"/>
              </a:rPr>
              <a:t>veicina</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ģenētiski</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atšķirīgākā</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partnera</a:t>
            </a:r>
            <a:r>
              <a:rPr lang="en-US" i="1" dirty="0">
                <a:latin typeface="Calibri" panose="020F0502020204030204" pitchFamily="34" charset="0"/>
                <a:cs typeface="Times New Roman" panose="02020603050405020304" pitchFamily="18" charset="0"/>
              </a:rPr>
              <a:t> </a:t>
            </a:r>
            <a:r>
              <a:rPr lang="en-US" i="1" dirty="0" err="1">
                <a:latin typeface="Calibri" panose="020F0502020204030204" pitchFamily="34" charset="0"/>
                <a:cs typeface="Times New Roman" panose="02020603050405020304" pitchFamily="18" charset="0"/>
              </a:rPr>
              <a:t>izvēli</a:t>
            </a:r>
            <a:r>
              <a:rPr lang="en-US" i="1" dirty="0">
                <a:latin typeface="Calibri" panose="020F0502020204030204" pitchFamily="34" charset="0"/>
                <a:cs typeface="Times New Roman" panose="02020603050405020304" pitchFamily="18" charset="0"/>
              </a:rPr>
              <a:t>.</a:t>
            </a:r>
            <a:endParaRPr lang="nl-NL" dirty="0"/>
          </a:p>
        </p:txBody>
      </p:sp>
    </p:spTree>
    <p:extLst>
      <p:ext uri="{BB962C8B-B14F-4D97-AF65-F5344CB8AC3E}">
        <p14:creationId xmlns:p14="http://schemas.microsoft.com/office/powerpoint/2010/main" val="3152800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57F1667F-9ECD-455F-ACBE-4E4A057A0D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40089" y="184111"/>
            <a:ext cx="7780589" cy="6299315"/>
          </a:xfrm>
        </p:spPr>
      </p:pic>
    </p:spTree>
    <p:extLst>
      <p:ext uri="{BB962C8B-B14F-4D97-AF65-F5344CB8AC3E}">
        <p14:creationId xmlns:p14="http://schemas.microsoft.com/office/powerpoint/2010/main" val="400615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CB709-73A3-46A1-AA03-076BB7D5697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D6F5F14-CEB6-4218-9D63-922F56153A0A}"/>
              </a:ext>
            </a:extLst>
          </p:cNvPr>
          <p:cNvSpPr>
            <a:spLocks noGrp="1"/>
          </p:cNvSpPr>
          <p:nvPr>
            <p:ph idx="1"/>
          </p:nvPr>
        </p:nvSpPr>
        <p:spPr/>
        <p:txBody>
          <a:bodyPr>
            <a:normAutofit/>
          </a:bodyPr>
          <a:lstStyle/>
          <a:p>
            <a:pPr marL="0" indent="0">
              <a:buNone/>
            </a:pPr>
            <a:r>
              <a:rPr lang="lv-LV" dirty="0"/>
              <a:t>HLA polimorfisms veicina cilvēku populācijas daudzveidību, taču tas ir arī milzīgs šķērslis veiksmīgai orgānu transplantācijai, kam nepieciešama pēc iespējas tuvāka saderība starp donora un recipienta HLA tipiem *. Gadījumos, kad ideāla saderība nav pieejama, tiek lietoti spēcīgi imūnsupresējoši medikamenti, lai novērstu transplantētā orgāna atgrūšanu.</a:t>
            </a:r>
          </a:p>
          <a:p>
            <a:pPr marL="0" indent="0">
              <a:buNone/>
            </a:pPr>
            <a:endParaRPr lang="lv-LV" dirty="0"/>
          </a:p>
          <a:p>
            <a:pPr marL="0" indent="0">
              <a:buNone/>
            </a:pPr>
            <a:r>
              <a:rPr lang="lv-LV" sz="2100" dirty="0"/>
              <a:t>*ideālu HLA saderību atrast ir ļoti grūti. Vislielākā iespējamība atrast labu saderību ir starp māsām un brāļiem.</a:t>
            </a:r>
          </a:p>
        </p:txBody>
      </p:sp>
    </p:spTree>
    <p:extLst>
      <p:ext uri="{BB962C8B-B14F-4D97-AF65-F5344CB8AC3E}">
        <p14:creationId xmlns:p14="http://schemas.microsoft.com/office/powerpoint/2010/main" val="1855911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0823A-E0DF-4475-B9AE-51623B20CA51}"/>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0AC38027-58A0-4494-99CB-FFD01376C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3611" y="1245870"/>
            <a:ext cx="6224778" cy="4816793"/>
          </a:xfrm>
        </p:spPr>
      </p:pic>
    </p:spTree>
    <p:extLst>
      <p:ext uri="{BB962C8B-B14F-4D97-AF65-F5344CB8AC3E}">
        <p14:creationId xmlns:p14="http://schemas.microsoft.com/office/powerpoint/2010/main" val="17734988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F5A3058-6DC4-49E9-AA5F-0447D135A995}"/>
              </a:ext>
            </a:extLst>
          </p:cNvPr>
          <p:cNvSpPr>
            <a:spLocks noGrp="1"/>
          </p:cNvSpPr>
          <p:nvPr>
            <p:ph idx="1"/>
          </p:nvPr>
        </p:nvSpPr>
        <p:spPr>
          <a:xfrm>
            <a:off x="838200" y="1799616"/>
            <a:ext cx="10515600" cy="2828765"/>
          </a:xfrm>
        </p:spPr>
        <p:txBody>
          <a:bodyPr>
            <a:normAutofit/>
          </a:bodyPr>
          <a:lstStyle/>
          <a:p>
            <a:pPr marL="0" indent="0">
              <a:buNone/>
            </a:pPr>
            <a:endParaRPr lang="nl-NL" i="1" dirty="0"/>
          </a:p>
          <a:p>
            <a:pPr marL="0" indent="0">
              <a:buNone/>
            </a:pP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i="1" dirty="0" err="1">
                <a:effectLst/>
                <a:latin typeface="Calibri" panose="020F0502020204030204" pitchFamily="34" charset="0"/>
                <a:ea typeface="Calibri" panose="020F0502020204030204" pitchFamily="34" charset="0"/>
                <a:cs typeface="Times New Roman" panose="02020603050405020304" pitchFamily="18" charset="0"/>
              </a:rPr>
              <a:t>Darvinam</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lv-LV" i="1" dirty="0">
                <a:effectLst/>
                <a:latin typeface="Calibri" panose="020F0502020204030204" pitchFamily="34" charset="0"/>
                <a:ea typeface="Calibri" panose="020F0502020204030204" pitchFamily="34" charset="0"/>
                <a:cs typeface="Times New Roman" panose="02020603050405020304" pitchFamily="18" charset="0"/>
              </a:rPr>
              <a:t>šī būtu grūti atminama mīkla, jo diezin vai</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evolucionārie</a:t>
            </a:r>
            <a:r>
              <a:rPr lang="en-US" i="1" dirty="0">
                <a:effectLst/>
                <a:latin typeface="Calibri" panose="020F0502020204030204" pitchFamily="34" charset="0"/>
                <a:ea typeface="Calibri" panose="020F0502020204030204" pitchFamily="34" charset="0"/>
                <a:cs typeface="Times New Roman" panose="02020603050405020304" pitchFamily="18" charset="0"/>
              </a:rPr>
              <a:t> HLA </a:t>
            </a:r>
            <a:r>
              <a:rPr lang="en-US" i="1" dirty="0" err="1">
                <a:latin typeface="Calibri" panose="020F0502020204030204" pitchFamily="34" charset="0"/>
                <a:ea typeface="Calibri" panose="020F0502020204030204" pitchFamily="34" charset="0"/>
                <a:cs typeface="Times New Roman" panose="02020603050405020304" pitchFamily="18" charset="0"/>
              </a:rPr>
              <a:t>polimorfism</a:t>
            </a:r>
            <a:r>
              <a:rPr lang="lv-LV" i="1" dirty="0">
                <a:latin typeface="Calibri" panose="020F0502020204030204" pitchFamily="34" charset="0"/>
                <a:ea typeface="Calibri" panose="020F0502020204030204" pitchFamily="34" charset="0"/>
                <a:cs typeface="Times New Roman" panose="02020603050405020304" pitchFamily="18" charset="0"/>
              </a:rPr>
              <a:t>a </a:t>
            </a:r>
            <a:r>
              <a:rPr lang="en-US" i="1" dirty="0" err="1">
                <a:latin typeface="Calibri" panose="020F0502020204030204" pitchFamily="34" charset="0"/>
                <a:ea typeface="Calibri" panose="020F0502020204030204" pitchFamily="34" charset="0"/>
                <a:cs typeface="Times New Roman" panose="02020603050405020304" pitchFamily="18" charset="0"/>
              </a:rPr>
              <a:t>iemesli</a:t>
            </a:r>
            <a:r>
              <a:rPr lang="lv-LV" i="1" dirty="0">
                <a:latin typeface="Calibri" panose="020F0502020204030204" pitchFamily="34" charset="0"/>
                <a:ea typeface="Calibri" panose="020F0502020204030204" pitchFamily="34" charset="0"/>
                <a:cs typeface="Times New Roman" panose="02020603050405020304" pitchFamily="18" charset="0"/>
              </a:rPr>
              <a:t> ir</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sava</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perfektā</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partnera</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saošana</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patiesā</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bērna</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tēva</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lv-LV" i="1" dirty="0">
                <a:effectLst/>
                <a:latin typeface="Calibri" panose="020F0502020204030204" pitchFamily="34" charset="0"/>
                <a:ea typeface="Calibri" panose="020F0502020204030204" pitchFamily="34" charset="0"/>
                <a:cs typeface="Times New Roman" panose="02020603050405020304" pitchFamily="18" charset="0"/>
              </a:rPr>
              <a:t>atra</a:t>
            </a:r>
            <a:r>
              <a:rPr lang="lv-LV" i="1" dirty="0">
                <a:latin typeface="Calibri" panose="020F0502020204030204" pitchFamily="34" charset="0"/>
                <a:ea typeface="Calibri" panose="020F0502020204030204" pitchFamily="34" charset="0"/>
                <a:cs typeface="Times New Roman" panose="02020603050405020304" pitchFamily="18" charset="0"/>
              </a:rPr>
              <a:t>šana</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vai</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orgānu</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transplantāciju</a:t>
            </a:r>
            <a:r>
              <a:rPr lang="en-US" i="1" dirty="0">
                <a:effectLst/>
                <a:latin typeface="Calibri" panose="020F0502020204030204" pitchFamily="34" charset="0"/>
                <a:ea typeface="Calibri" panose="020F0502020204030204" pitchFamily="34" charset="0"/>
                <a:cs typeface="Times New Roman" panose="02020603050405020304" pitchFamily="18" charset="0"/>
              </a:rPr>
              <a:t> </a:t>
            </a:r>
            <a:r>
              <a:rPr lang="en-US" i="1" dirty="0" err="1">
                <a:effectLst/>
                <a:latin typeface="Calibri" panose="020F0502020204030204" pitchFamily="34" charset="0"/>
                <a:ea typeface="Calibri" panose="020F0502020204030204" pitchFamily="34" charset="0"/>
                <a:cs typeface="Times New Roman" panose="02020603050405020304" pitchFamily="18" charset="0"/>
              </a:rPr>
              <a:t>ierobežošana</a:t>
            </a:r>
            <a:r>
              <a:rPr lang="en-US" i="1" dirty="0">
                <a:effectLst/>
                <a:latin typeface="Calibri" panose="020F0502020204030204" pitchFamily="34" charset="0"/>
                <a:ea typeface="Calibri" panose="020F0502020204030204" pitchFamily="34" charset="0"/>
                <a:cs typeface="Times New Roman" panose="02020603050405020304" pitchFamily="18" charset="0"/>
              </a:rPr>
              <a:t>.</a:t>
            </a:r>
            <a:endParaRPr lang="nl-NL" i="1" dirty="0"/>
          </a:p>
        </p:txBody>
      </p:sp>
    </p:spTree>
    <p:extLst>
      <p:ext uri="{BB962C8B-B14F-4D97-AF65-F5344CB8AC3E}">
        <p14:creationId xmlns:p14="http://schemas.microsoft.com/office/powerpoint/2010/main" val="3469446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6199312-E8F8-4452-A55C-89F349D5EB8E}"/>
              </a:ext>
            </a:extLst>
          </p:cNvPr>
          <p:cNvSpPr>
            <a:spLocks noGrp="1"/>
          </p:cNvSpPr>
          <p:nvPr>
            <p:ph type="title"/>
          </p:nvPr>
        </p:nvSpPr>
        <p:spPr/>
        <p:txBody>
          <a:bodyPr/>
          <a:lstStyle/>
          <a:p>
            <a:endParaRPr lang="nl-NL"/>
          </a:p>
        </p:txBody>
      </p:sp>
      <p:pic>
        <p:nvPicPr>
          <p:cNvPr id="9" name="Tijdelijke aanduiding voor inhoud 8">
            <a:extLst>
              <a:ext uri="{FF2B5EF4-FFF2-40B4-BE49-F238E27FC236}">
                <a16:creationId xmlns:a16="http://schemas.microsoft.com/office/drawing/2014/main" id="{C8C151DE-E1A3-4B40-8A87-F30FBF5621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961" y="536651"/>
            <a:ext cx="8374096" cy="5956224"/>
          </a:xfrm>
        </p:spPr>
      </p:pic>
    </p:spTree>
    <p:extLst>
      <p:ext uri="{BB962C8B-B14F-4D97-AF65-F5344CB8AC3E}">
        <p14:creationId xmlns:p14="http://schemas.microsoft.com/office/powerpoint/2010/main" val="3344552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644C6B-1CC7-449B-BDED-330822330CA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0CC06FDB-D7B4-414A-903B-38D4053095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3808" y="1690688"/>
            <a:ext cx="6450372" cy="4486275"/>
          </a:xfrm>
        </p:spPr>
      </p:pic>
    </p:spTree>
    <p:extLst>
      <p:ext uri="{BB962C8B-B14F-4D97-AF65-F5344CB8AC3E}">
        <p14:creationId xmlns:p14="http://schemas.microsoft.com/office/powerpoint/2010/main" val="946218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07AA19-250B-49FE-BE07-623C004E14F6}"/>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B53EF20-B969-4EC6-AD61-06EA03667D6B}"/>
              </a:ext>
            </a:extLst>
          </p:cNvPr>
          <p:cNvSpPr>
            <a:spLocks noGrp="1"/>
          </p:cNvSpPr>
          <p:nvPr>
            <p:ph idx="1"/>
          </p:nvPr>
        </p:nvSpPr>
        <p:spPr/>
        <p:txBody>
          <a:bodyPr>
            <a:normAutofit/>
          </a:bodyPr>
          <a:lstStyle/>
          <a:p>
            <a:pPr marL="0" indent="0">
              <a:buNone/>
            </a:pPr>
            <a:endParaRPr lang="lv-LV" i="1" dirty="0"/>
          </a:p>
          <a:p>
            <a:pPr marL="0" indent="0">
              <a:buNone/>
            </a:pPr>
            <a:r>
              <a:rPr lang="lv-LV" i="1" dirty="0"/>
              <a:t>Ir jāņem vērā vēl kāds būtisks faktors. Vīrusi un citi patogēni ir plaši sastopami mums visapkārt dabā. Koronavīruss, gripa, ebola, bakas un vairums citu vīrusu  izmanto mūsu ķermeņa šūnas, lai pavairotu paši sevi. Pat sevi ierobežojošas infekcijas būtu mums letālas, ja nebūtu imūnsistēmas. Un jautājums ir vienkāršs: kā imūnsistēma spēj pamanīt vīrusus, kas slēpjas mūsu šūnās un paspēj tos nogalināt pirms tie nogalina mūs? </a:t>
            </a:r>
          </a:p>
        </p:txBody>
      </p:sp>
    </p:spTree>
    <p:extLst>
      <p:ext uri="{BB962C8B-B14F-4D97-AF65-F5344CB8AC3E}">
        <p14:creationId xmlns:p14="http://schemas.microsoft.com/office/powerpoint/2010/main" val="3097749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EDF012-A007-470F-A947-61D78583A107}"/>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0135280D-4A37-4AED-A6A0-56EAC41F22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1013" y="1371600"/>
            <a:ext cx="7794201" cy="4691063"/>
          </a:xfrm>
        </p:spPr>
      </p:pic>
    </p:spTree>
    <p:extLst>
      <p:ext uri="{BB962C8B-B14F-4D97-AF65-F5344CB8AC3E}">
        <p14:creationId xmlns:p14="http://schemas.microsoft.com/office/powerpoint/2010/main" val="3921323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F8A2A7-3134-48B5-A3E6-327B81EFEAE5}"/>
              </a:ext>
            </a:extLst>
          </p:cNvPr>
          <p:cNvSpPr>
            <a:spLocks noGrp="1"/>
          </p:cNvSpPr>
          <p:nvPr>
            <p:ph type="title"/>
          </p:nvPr>
        </p:nvSpPr>
        <p:spPr/>
        <p:txBody>
          <a:bodyPr/>
          <a:lstStyle/>
          <a:p>
            <a:endParaRPr lang="nl-NL" dirty="0"/>
          </a:p>
        </p:txBody>
      </p:sp>
      <p:sp>
        <p:nvSpPr>
          <p:cNvPr id="3" name="Tijdelijke aanduiding voor inhoud 2">
            <a:extLst>
              <a:ext uri="{FF2B5EF4-FFF2-40B4-BE49-F238E27FC236}">
                <a16:creationId xmlns:a16="http://schemas.microsoft.com/office/drawing/2014/main" id="{9E6DF263-9B0B-411D-A83D-05499C478306}"/>
              </a:ext>
            </a:extLst>
          </p:cNvPr>
          <p:cNvSpPr>
            <a:spLocks noGrp="1"/>
          </p:cNvSpPr>
          <p:nvPr>
            <p:ph idx="1"/>
          </p:nvPr>
        </p:nvSpPr>
        <p:spPr/>
        <p:txBody>
          <a:bodyPr>
            <a:normAutofit/>
          </a:bodyPr>
          <a:lstStyle/>
          <a:p>
            <a:pPr marL="0" indent="0">
              <a:buNone/>
            </a:pPr>
            <a:endParaRPr lang="lv-LV" i="1" dirty="0"/>
          </a:p>
          <a:p>
            <a:pPr marL="0" indent="0">
              <a:buNone/>
            </a:pPr>
            <a:r>
              <a:rPr lang="lv-LV" i="1" dirty="0"/>
              <a:t>Lai ierobežotu vīrusu izraisītos bojājumus, imūnsistēma ir izveidojusi vairākus aizsargmehānismus. </a:t>
            </a:r>
            <a:r>
              <a:rPr lang="lv-LV" i="1" dirty="0" err="1"/>
              <a:t>Makrofāgi</a:t>
            </a:r>
            <a:r>
              <a:rPr lang="lv-LV" i="1" dirty="0"/>
              <a:t> (M𝜙) ir šūnas, kas spēj “apēst” baktērijas un vīrusus, neitrofili izdala vielas, kas ir nāvējošas baktērijām, B šūnas ražo antivielas, T </a:t>
            </a:r>
            <a:r>
              <a:rPr lang="lv-LV" i="1" dirty="0" err="1"/>
              <a:t>līdzētājšūnas</a:t>
            </a:r>
            <a:r>
              <a:rPr lang="lv-LV" i="1" dirty="0"/>
              <a:t> (no angļu valodas «T </a:t>
            </a:r>
            <a:r>
              <a:rPr lang="lv-LV" i="1" dirty="0" err="1"/>
              <a:t>helper</a:t>
            </a:r>
            <a:r>
              <a:rPr lang="lv-LV" i="1" dirty="0"/>
              <a:t> </a:t>
            </a:r>
            <a:r>
              <a:rPr lang="lv-LV" i="1" dirty="0" err="1"/>
              <a:t>cells</a:t>
            </a:r>
            <a:r>
              <a:rPr lang="lv-LV" i="1" dirty="0"/>
              <a:t>», TH) atbalsta gan B šūnu gan citu imūnšūnu funkcijas, un T </a:t>
            </a:r>
            <a:r>
              <a:rPr lang="lv-LV" i="1" dirty="0" err="1"/>
              <a:t>galētājšūnas</a:t>
            </a:r>
            <a:r>
              <a:rPr lang="lv-LV" i="1" dirty="0"/>
              <a:t> (no angļu valodas «</a:t>
            </a:r>
            <a:r>
              <a:rPr lang="lv-LV" i="1" dirty="0" err="1"/>
              <a:t>cytotoxic</a:t>
            </a:r>
            <a:r>
              <a:rPr lang="lv-LV" i="1" dirty="0"/>
              <a:t> T </a:t>
            </a:r>
            <a:r>
              <a:rPr lang="lv-LV" i="1" dirty="0" err="1"/>
              <a:t>lymphocytes</a:t>
            </a:r>
            <a:r>
              <a:rPr lang="lv-LV" i="1" dirty="0"/>
              <a:t>», CTL) nogalina vīrusu inficētas šūnas (un pat vēža šūnas).</a:t>
            </a:r>
          </a:p>
        </p:txBody>
      </p:sp>
    </p:spTree>
    <p:extLst>
      <p:ext uri="{BB962C8B-B14F-4D97-AF65-F5344CB8AC3E}">
        <p14:creationId xmlns:p14="http://schemas.microsoft.com/office/powerpoint/2010/main" val="3849381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06B05-3A04-4442-B900-C815E0BE18F0}"/>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A5F09B66-28CA-4B5A-959E-81FD25D7BC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63290" y="1389372"/>
            <a:ext cx="5088863" cy="4821881"/>
          </a:xfrm>
        </p:spPr>
      </p:pic>
    </p:spTree>
    <p:extLst>
      <p:ext uri="{BB962C8B-B14F-4D97-AF65-F5344CB8AC3E}">
        <p14:creationId xmlns:p14="http://schemas.microsoft.com/office/powerpoint/2010/main" val="3416080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FFBCCE5-8C2A-4CEA-B7EC-815797D6A148}"/>
              </a:ext>
            </a:extLst>
          </p:cNvPr>
          <p:cNvSpPr>
            <a:spLocks noGrp="1"/>
          </p:cNvSpPr>
          <p:nvPr>
            <p:ph idx="1"/>
          </p:nvPr>
        </p:nvSpPr>
        <p:spPr>
          <a:xfrm>
            <a:off x="640492" y="1994170"/>
            <a:ext cx="10515600" cy="3937072"/>
          </a:xfrm>
        </p:spPr>
        <p:txBody>
          <a:bodyPr>
            <a:normAutofit fontScale="92500" lnSpcReduction="20000"/>
          </a:bodyPr>
          <a:lstStyle/>
          <a:p>
            <a:pPr marL="0" indent="0">
              <a:buNone/>
            </a:pPr>
            <a:endParaRPr lang="lv-LV" i="1" dirty="0"/>
          </a:p>
          <a:p>
            <a:pPr marL="0" indent="0">
              <a:buNone/>
            </a:pPr>
            <a:r>
              <a:rPr lang="lv-LV" i="1" dirty="0"/>
              <a:t>Bet kā gan T </a:t>
            </a:r>
            <a:r>
              <a:rPr lang="lv-LV" i="1" dirty="0" err="1"/>
              <a:t>galētājšūnas</a:t>
            </a:r>
            <a:r>
              <a:rPr lang="lv-LV" i="1" dirty="0"/>
              <a:t> </a:t>
            </a:r>
            <a:r>
              <a:rPr lang="lv-LV" i="1" dirty="0" err="1"/>
              <a:t>zin</a:t>
            </a:r>
            <a:r>
              <a:rPr lang="lv-LV" i="1" dirty="0"/>
              <a:t>, kuras šūnas ir jānogalina? Vai tādēļ vien, ka vīrusi atrodas inficēto šūnu iekšpusē, tie ir paslēpušies no T šūnu uzraudzības? Nebūt nē. Vīrusam vairojoties šūnas iekšpusē, mazi vīrusu proteīnu fragmenti tiek nogādāti uz inficēto šūnu virsmas kompleksos ar HLA-A, -B vai -C molekulām. T galētājšūna atpazīst vīrusu proteīnu fragmentus, kas atrodas kompleksā ar VIENU specifisku HLA molekulas tipu. Šī fenomena, saukta par HLA-restrikciju, atklāšana bija tik nozīmīga, ka vainagojās ar divām Nobela prēmijām. Katrs MHC I klases molekulu tips spēj saistīties ar dažādiem proteīnu fragmentiem (prezentēt atšķirīgus peptīdu repertuārus), kas ļauj imūnsistēmai atpazīt daudzveidīgas </a:t>
            </a:r>
            <a:r>
              <a:rPr lang="lv-LV" i="1" dirty="0" err="1"/>
              <a:t>mērķmolekulas</a:t>
            </a:r>
            <a:r>
              <a:rPr lang="lv-LV" i="1" dirty="0"/>
              <a:t> (piemēram, dažādu vīrusu proteīnus) un nogalēt šūnas, kas tādas satur .</a:t>
            </a:r>
          </a:p>
        </p:txBody>
      </p:sp>
    </p:spTree>
    <p:extLst>
      <p:ext uri="{BB962C8B-B14F-4D97-AF65-F5344CB8AC3E}">
        <p14:creationId xmlns:p14="http://schemas.microsoft.com/office/powerpoint/2010/main" val="26419123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9E9535-A42B-401E-8E2E-9EC0EC8E2B6D}"/>
              </a:ext>
            </a:extLst>
          </p:cNvPr>
          <p:cNvSpPr>
            <a:spLocks noGrp="1"/>
          </p:cNvSpPr>
          <p:nvPr>
            <p:ph type="title"/>
          </p:nvPr>
        </p:nvSpPr>
        <p:spPr/>
        <p:txBody>
          <a:bodyPr/>
          <a:lstStyle/>
          <a:p>
            <a:endParaRPr lang="nl-NL"/>
          </a:p>
        </p:txBody>
      </p:sp>
      <p:pic>
        <p:nvPicPr>
          <p:cNvPr id="6" name="Tijdelijke aanduiding voor inhoud 5">
            <a:extLst>
              <a:ext uri="{FF2B5EF4-FFF2-40B4-BE49-F238E27FC236}">
                <a16:creationId xmlns:a16="http://schemas.microsoft.com/office/drawing/2014/main" id="{4B365C10-7152-4A39-91E9-B6A5309D1C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0569" y="277755"/>
            <a:ext cx="8946712" cy="5952284"/>
          </a:xfrm>
        </p:spPr>
      </p:pic>
    </p:spTree>
    <p:extLst>
      <p:ext uri="{BB962C8B-B14F-4D97-AF65-F5344CB8AC3E}">
        <p14:creationId xmlns:p14="http://schemas.microsoft.com/office/powerpoint/2010/main" val="2022749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FA4097B-3DE7-4606-971C-95D04AB1440D}"/>
              </a:ext>
            </a:extLst>
          </p:cNvPr>
          <p:cNvSpPr>
            <a:spLocks noGrp="1"/>
          </p:cNvSpPr>
          <p:nvPr>
            <p:ph idx="1"/>
          </p:nvPr>
        </p:nvSpPr>
        <p:spPr>
          <a:xfrm>
            <a:off x="838200" y="1712068"/>
            <a:ext cx="10515600" cy="3414409"/>
          </a:xfrm>
        </p:spPr>
        <p:txBody>
          <a:bodyPr>
            <a:normAutofit fontScale="92500" lnSpcReduction="20000"/>
          </a:bodyPr>
          <a:lstStyle/>
          <a:p>
            <a:pPr marL="0" indent="0">
              <a:buNone/>
            </a:pPr>
            <a:endParaRPr lang="lv-LV" i="1" dirty="0"/>
          </a:p>
          <a:p>
            <a:pPr marL="0" indent="0">
              <a:buNone/>
            </a:pPr>
            <a:r>
              <a:rPr lang="lv-LV" i="1" dirty="0"/>
              <a:t>Kāpēc šūnās veidojas vīrusa proteīnu fragmenti? Vīrusu proteīni, tā pat kā pilnīgi visi proteīni šūnas iekšienē, tiek degradēti. Specializēta nano-mašīna, ko sauc par proteasomu, darbojas kā proteīnu pārstrādes stacija un sašķeļ proteīnus fragmentos. Citi šūnas enzīmi sašķeļ šos fragmentus vēl īsākos peptīdos. Daži no šiem peptīdiem no šūnas citozola nonāk endoplazmatiskajā tīklā (no angļu valodas «endoplasmatic </a:t>
            </a:r>
            <a:r>
              <a:rPr lang="lv-LV" i="1" dirty="0" err="1"/>
              <a:t>reticulum</a:t>
            </a:r>
            <a:r>
              <a:rPr lang="lv-LV" i="1" dirty="0"/>
              <a:t>», ER), kur tie piesaistās HLA molekulām. Tiklīdz HLA molekula ir izveidojusi kompleksu ar kādu peptīdu, tā pārvietojas no endoplazmatiskā tīkla uz šūnas virsmu, kur nogaida, kad to pamanīs T </a:t>
            </a:r>
            <a:r>
              <a:rPr lang="lv-LV" i="1" dirty="0" err="1"/>
              <a:t>galētājšūna</a:t>
            </a:r>
            <a:r>
              <a:rPr lang="lv-LV" i="1" dirty="0"/>
              <a:t> (citos vārdos, HLA molekula prezentē peptīdu T šūnai).</a:t>
            </a:r>
          </a:p>
        </p:txBody>
      </p:sp>
    </p:spTree>
    <p:extLst>
      <p:ext uri="{BB962C8B-B14F-4D97-AF65-F5344CB8AC3E}">
        <p14:creationId xmlns:p14="http://schemas.microsoft.com/office/powerpoint/2010/main" val="3593547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6631A-148F-4E79-97FB-D46BEAE133AA}"/>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55631566-D001-4BAB-9521-E3C7B6669D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03270" y="1429164"/>
            <a:ext cx="6058760" cy="4770659"/>
          </a:xfrm>
        </p:spPr>
      </p:pic>
    </p:spTree>
    <p:extLst>
      <p:ext uri="{BB962C8B-B14F-4D97-AF65-F5344CB8AC3E}">
        <p14:creationId xmlns:p14="http://schemas.microsoft.com/office/powerpoint/2010/main" val="3555670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CB440D79-C3F6-3896-8D90-1755CC6E2B4E}"/>
              </a:ext>
            </a:extLst>
          </p:cNvPr>
          <p:cNvSpPr txBox="1">
            <a:spLocks/>
          </p:cNvSpPr>
          <p:nvPr/>
        </p:nvSpPr>
        <p:spPr>
          <a:xfrm>
            <a:off x="838200" y="1997075"/>
            <a:ext cx="10515600" cy="386870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i="1" dirty="0"/>
              <a:t>Atgriezīsimies vēlreiz pie HLA polimorfisma. Kā jau visiem labi zināms, </a:t>
            </a:r>
            <a:r>
              <a:rPr lang="lv-LV" i="1" dirty="0" err="1"/>
              <a:t>korona</a:t>
            </a:r>
            <a:r>
              <a:rPr lang="lv-LV" i="1" dirty="0"/>
              <a:t> un gripas vīrusiem piemīt īpaša spēja mainīties, lai izvairītos no antivielām (atcerēsimies alfa, delta, omikron….).  Lai mazinātu šādu izvairīšanos no T </a:t>
            </a:r>
            <a:r>
              <a:rPr lang="lv-LV" i="1" dirty="0" err="1"/>
              <a:t>galētājšūnām</a:t>
            </a:r>
            <a:r>
              <a:rPr lang="lv-LV" i="1" dirty="0"/>
              <a:t>, HLA alēles (gēnu varianti) prezentē atšķirīgus peptīdu repertuārus. Kā rezultātā, cilvēkā tiek prezentēti tik daudz un dažādi peptīdi, ka vīrusam ir grūti izmainīt tos visus, lai izvairītos no T šūnu atpazīšanas. HLA tipu lielā dažādība starp cilvēkiem nozīmē, ka, pat ja vīrusam izdotos izmainīties kādā indivīdā tik ļoti, ka tas nepiesaistās nevienai HLA molekulai un kļūst T šūnām neredzams, tas noteikti tā nebūs nākamajā indivīdā, ko tas inficēs. Ja mums būtu identiskas HLA molekulas, izmainītie vīrusu varianti nogalētu visu populāciju. Taču tagad tiem izdodas kaitēt vien daļai populācijas, kurai HLA molekulas nav piemērotas vīrusa peptīdu prezentēšanai imūnšūnām. Līdz ar to HLA polimorfisms pasargā populāciju, kamēr indivīds ir maznozīmīgs, kas piedāvā evolucionāro pamatojumu augstajam MHC polimorfisma līmenim.</a:t>
            </a:r>
          </a:p>
        </p:txBody>
      </p:sp>
    </p:spTree>
    <p:extLst>
      <p:ext uri="{BB962C8B-B14F-4D97-AF65-F5344CB8AC3E}">
        <p14:creationId xmlns:p14="http://schemas.microsoft.com/office/powerpoint/2010/main" val="3015380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033F58-5EB1-4141-A7B5-3EBDE164EBC2}"/>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7E852AE4-D1CE-41C4-AFCC-76BDA0E9D58A}"/>
              </a:ext>
            </a:extLst>
          </p:cNvPr>
          <p:cNvSpPr>
            <a:spLocks noGrp="1"/>
          </p:cNvSpPr>
          <p:nvPr>
            <p:ph idx="1"/>
          </p:nvPr>
        </p:nvSpPr>
        <p:spPr/>
        <p:txBody>
          <a:bodyPr/>
          <a:lstStyle/>
          <a:p>
            <a:pPr marL="0" indent="0">
              <a:buNone/>
            </a:pPr>
            <a:r>
              <a:rPr lang="lv-LV" i="1" dirty="0"/>
              <a:t>Pirms apmēram 1900 gadiem divi arābu brāļi un arīdzan ārsti -  </a:t>
            </a:r>
            <a:r>
              <a:rPr lang="lv-LV" i="1" dirty="0" err="1"/>
              <a:t>Kosma</a:t>
            </a:r>
            <a:r>
              <a:rPr lang="lv-LV" i="1" dirty="0"/>
              <a:t> un </a:t>
            </a:r>
            <a:r>
              <a:rPr lang="lv-LV" i="1" dirty="0" err="1"/>
              <a:t>Damians</a:t>
            </a:r>
            <a:r>
              <a:rPr lang="lv-LV" i="1" dirty="0"/>
              <a:t>, veica pirmo zināmo transplantāciju – aizvietojot tirgoņa gangrēnas skarto kāju ar viņa verga kāju. Par verga likteni vēsture klusē, visticamāk, tas tomēr nebija brīvprātīgs ziedojums.</a:t>
            </a:r>
          </a:p>
        </p:txBody>
      </p:sp>
    </p:spTree>
    <p:extLst>
      <p:ext uri="{BB962C8B-B14F-4D97-AF65-F5344CB8AC3E}">
        <p14:creationId xmlns:p14="http://schemas.microsoft.com/office/powerpoint/2010/main" val="952130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B6DA30-C67D-4DA8-8A64-3922726A9A3E}"/>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CE49042-0554-4D72-99B3-FE150C20FBD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6030" y="1655428"/>
            <a:ext cx="6880932" cy="4521535"/>
          </a:xfrm>
        </p:spPr>
      </p:pic>
    </p:spTree>
    <p:extLst>
      <p:ext uri="{BB962C8B-B14F-4D97-AF65-F5344CB8AC3E}">
        <p14:creationId xmlns:p14="http://schemas.microsoft.com/office/powerpoint/2010/main" val="1249326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232B7-12CF-45A0-A667-6EAAE359D96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AD350C1-17D8-4973-9040-50DA10137582}"/>
              </a:ext>
            </a:extLst>
          </p:cNvPr>
          <p:cNvSpPr>
            <a:spLocks noGrp="1"/>
          </p:cNvSpPr>
          <p:nvPr>
            <p:ph idx="1"/>
          </p:nvPr>
        </p:nvSpPr>
        <p:spPr>
          <a:xfrm>
            <a:off x="838200" y="1825625"/>
            <a:ext cx="10515600" cy="2639371"/>
          </a:xfrm>
        </p:spPr>
        <p:txBody>
          <a:bodyPr>
            <a:normAutofit lnSpcReduction="10000"/>
          </a:bodyPr>
          <a:lstStyle/>
          <a:p>
            <a:pPr marL="0" indent="0">
              <a:buNone/>
            </a:pPr>
            <a:endParaRPr lang="lv-LV" i="1" dirty="0">
              <a:latin typeface="Calibri" panose="020F0502020204030204" pitchFamily="34" charset="0"/>
              <a:cs typeface="Times New Roman" panose="02020603050405020304" pitchFamily="18" charset="0"/>
            </a:endParaRPr>
          </a:p>
          <a:p>
            <a:pPr marL="0" indent="0">
              <a:buNone/>
            </a:pPr>
            <a:r>
              <a:rPr lang="lv-LV" i="1" dirty="0">
                <a:latin typeface="Calibri" panose="020F0502020204030204" pitchFamily="34" charset="0"/>
                <a:cs typeface="Times New Roman" panose="02020603050405020304" pitchFamily="18" charset="0"/>
              </a:rPr>
              <a:t>Taču, ak vai, tās ir sliktas ziņas tev, dārgais lasītāj, ja gadījumā tev ir nepieciešams kāds jauns orgāns! HLA polimorfisms veicina sugas kā populācijas izdzīvošanu, taču ne indivīda ar slimu nieri izdzīvošanu. Transplantu atgrūšana ir rezultāts tam, ka imūnsistēma sajauc donora orgānu ar vīrusa inficētu šūnu, kā rezultātā uzbrūk tam un izraisa svešā orgāna bojāeju.</a:t>
            </a:r>
            <a:endParaRPr lang="lv-LV" i="1" dirty="0"/>
          </a:p>
        </p:txBody>
      </p:sp>
    </p:spTree>
    <p:extLst>
      <p:ext uri="{BB962C8B-B14F-4D97-AF65-F5344CB8AC3E}">
        <p14:creationId xmlns:p14="http://schemas.microsoft.com/office/powerpoint/2010/main" val="42634748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874310-068D-4BBB-BEBB-7E70F0654A37}"/>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1A159911-ECB4-4A05-86E9-064E7F6DA6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92038"/>
            <a:ext cx="10515600" cy="4218512"/>
          </a:xfrm>
        </p:spPr>
      </p:pic>
    </p:spTree>
    <p:extLst>
      <p:ext uri="{BB962C8B-B14F-4D97-AF65-F5344CB8AC3E}">
        <p14:creationId xmlns:p14="http://schemas.microsoft.com/office/powerpoint/2010/main" val="18998094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3211470-A266-482F-9E31-CA66257A9028}"/>
              </a:ext>
            </a:extLst>
          </p:cNvPr>
          <p:cNvSpPr>
            <a:spLocks noGrp="1"/>
          </p:cNvSpPr>
          <p:nvPr>
            <p:ph idx="1"/>
          </p:nvPr>
        </p:nvSpPr>
        <p:spPr>
          <a:xfrm>
            <a:off x="588818" y="1449420"/>
            <a:ext cx="10515600" cy="4289899"/>
          </a:xfrm>
        </p:spPr>
        <p:txBody>
          <a:bodyPr>
            <a:normAutofit fontScale="92500"/>
          </a:bodyPr>
          <a:lstStyle/>
          <a:p>
            <a:pPr marL="0" indent="0">
              <a:buNone/>
            </a:pPr>
            <a:endParaRPr lang="lv-LV" i="1" dirty="0">
              <a:latin typeface="Calibri" panose="020F0502020204030204" pitchFamily="34" charset="0"/>
              <a:cs typeface="Times New Roman" panose="02020603050405020304" pitchFamily="18" charset="0"/>
            </a:endParaRPr>
          </a:p>
          <a:p>
            <a:pPr marL="0" indent="0">
              <a:buNone/>
            </a:pPr>
            <a:r>
              <a:rPr lang="lv-LV" i="1" dirty="0">
                <a:latin typeface="Calibri" panose="020F0502020204030204" pitchFamily="34" charset="0"/>
                <a:cs typeface="Times New Roman" panose="02020603050405020304" pitchFamily="18" charset="0"/>
              </a:rPr>
              <a:t>Viena būtiska  mācība: nekas dabā, tai skaitā imūnsistēma, nav perfekts! Padomāsim, kā T galētājšūnas spēj atrast vīrusu inficētās šūnas gana ātri, lai spētu laicīgi ierobežot infekcijas izplatību. Vīrusi spēj vairoties ļoti ātri, pat dažās stundās. Tāpēc nebūtu prātīgi gaidīt vīrusu proteīnu dabīgā mūža beigas, lai tos degradētu un iekļautu HLA molekulu kompleksos. Līdzīgi, kā imūnsistēma, arī proteīnu sintēzes sistēma, ieskaitot vīrusu proteīnu sintēzi, nav ideāla. Kļūdainos proteīnus, sauktus par DRiPs, šūna nekavējoties degradē. Tā rezultātā infekcijas sākums un vīrusa antigēnu prezentācija uz šūnas virsmas notiek gandrīz vienlaicīgi, nodrošinot ātru un efektīvu T galētājšūnu imūnuzraudzību.</a:t>
            </a:r>
            <a:endParaRPr lang="lv-LV" i="1" dirty="0"/>
          </a:p>
        </p:txBody>
      </p:sp>
    </p:spTree>
    <p:extLst>
      <p:ext uri="{BB962C8B-B14F-4D97-AF65-F5344CB8AC3E}">
        <p14:creationId xmlns:p14="http://schemas.microsoft.com/office/powerpoint/2010/main" val="1898721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A1216444-0AE4-46B2-9E21-75BA9A02E2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6497"/>
            <a:ext cx="12192000" cy="6585006"/>
          </a:xfrm>
          <a:prstGeom prst="rect">
            <a:avLst/>
          </a:prstGeom>
        </p:spPr>
      </p:pic>
    </p:spTree>
    <p:extLst>
      <p:ext uri="{BB962C8B-B14F-4D97-AF65-F5344CB8AC3E}">
        <p14:creationId xmlns:p14="http://schemas.microsoft.com/office/powerpoint/2010/main" val="998822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76CF5C-A48D-4631-9BB7-6283851F5AFE}"/>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FF98F536-A28B-453B-A326-F70E759C708C}"/>
              </a:ext>
            </a:extLst>
          </p:cNvPr>
          <p:cNvSpPr>
            <a:spLocks noGrp="1"/>
          </p:cNvSpPr>
          <p:nvPr>
            <p:ph idx="1"/>
          </p:nvPr>
        </p:nvSpPr>
        <p:spPr/>
        <p:txBody>
          <a:bodyPr>
            <a:normAutofit/>
          </a:bodyPr>
          <a:lstStyle/>
          <a:p>
            <a:pPr marL="0" indent="0">
              <a:buNone/>
            </a:pPr>
            <a:endParaRPr lang="lv-LV" i="1" dirty="0"/>
          </a:p>
          <a:p>
            <a:pPr marL="0" indent="0">
              <a:buNone/>
            </a:pPr>
            <a:r>
              <a:rPr lang="lv-LV" i="1" dirty="0"/>
              <a:t>Šahs un mats, imūnsistēmai par labu? Ne tik ātri! Daži izveicīgi vīrusi, īpaši </a:t>
            </a:r>
            <a:r>
              <a:rPr lang="lv-LV" i="1" dirty="0" err="1"/>
              <a:t>herpes</a:t>
            </a:r>
            <a:r>
              <a:rPr lang="lv-LV" i="1" dirty="0"/>
              <a:t> vīrusi, iemācījušies traucēt antigēnu prezentācijas procesam. Cilvēku </a:t>
            </a:r>
            <a:r>
              <a:rPr lang="lv-LV" i="1" dirty="0" err="1"/>
              <a:t>citomegalovīruss</a:t>
            </a:r>
            <a:r>
              <a:rPr lang="lv-LV" i="1" dirty="0"/>
              <a:t> HCMV, kas inficē ap 60% cilvēku, veido īpašus proteīnus (US2, US3, US6, US11 un US18), kas ierobežo peptīdu veidošanu vai traucē HLA I klases molekulu funkcijām.</a:t>
            </a:r>
          </a:p>
        </p:txBody>
      </p:sp>
    </p:spTree>
    <p:extLst>
      <p:ext uri="{BB962C8B-B14F-4D97-AF65-F5344CB8AC3E}">
        <p14:creationId xmlns:p14="http://schemas.microsoft.com/office/powerpoint/2010/main" val="1293767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94DCB-8218-4D4F-9DF8-DC99084DDC7F}"/>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F55F984D-EBE3-4F41-8C62-CBA42D97F4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3250" y="1438847"/>
            <a:ext cx="5612169" cy="4840986"/>
          </a:xfrm>
        </p:spPr>
      </p:pic>
    </p:spTree>
    <p:extLst>
      <p:ext uri="{BB962C8B-B14F-4D97-AF65-F5344CB8AC3E}">
        <p14:creationId xmlns:p14="http://schemas.microsoft.com/office/powerpoint/2010/main" val="4170295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F8339E3-A4B0-4132-A7F0-BEFB5B2D189B}"/>
              </a:ext>
            </a:extLst>
          </p:cNvPr>
          <p:cNvSpPr>
            <a:spLocks noGrp="1"/>
          </p:cNvSpPr>
          <p:nvPr>
            <p:ph idx="1"/>
          </p:nvPr>
        </p:nvSpPr>
        <p:spPr>
          <a:xfrm>
            <a:off x="762000" y="1309816"/>
            <a:ext cx="10515600" cy="4867147"/>
          </a:xfrm>
        </p:spPr>
        <p:txBody>
          <a:bodyPr>
            <a:normAutofit/>
          </a:bodyPr>
          <a:lstStyle/>
          <a:p>
            <a:pPr marL="0" indent="0">
              <a:buNone/>
            </a:pPr>
            <a:endParaRPr lang="lv-LV" i="1" dirty="0"/>
          </a:p>
          <a:p>
            <a:pPr marL="0" indent="0">
              <a:buNone/>
            </a:pPr>
            <a:r>
              <a:rPr lang="lv-LV" i="1" dirty="0"/>
              <a:t>Tādā gadījumā, vai ir iespējams, ka dažas HLA alēles ir piemērotākas vīrusu kontrolei, kā citas? Tik tiešām, atsevišķas HLA-B alēles nodrošina labāku aizsardzību pret cilvēka imūndeficīta vīrusu (no angļu valodas «</a:t>
            </a:r>
            <a:r>
              <a:rPr lang="lv-LV" i="1" dirty="0" err="1"/>
              <a:t>human</a:t>
            </a:r>
            <a:r>
              <a:rPr lang="lv-LV" i="1" dirty="0"/>
              <a:t> </a:t>
            </a:r>
            <a:r>
              <a:rPr lang="lv-LV" i="1" dirty="0" err="1"/>
              <a:t>immunodeficiency</a:t>
            </a:r>
            <a:r>
              <a:rPr lang="lv-LV" i="1" dirty="0"/>
              <a:t> </a:t>
            </a:r>
            <a:r>
              <a:rPr lang="lv-LV" i="1" dirty="0" err="1"/>
              <a:t>virus</a:t>
            </a:r>
            <a:r>
              <a:rPr lang="lv-LV" i="1" dirty="0"/>
              <a:t>», HIV), citas ir spējīgākas aizsardzībā pret koronavīrusiem. Dažādās HLA </a:t>
            </a:r>
            <a:r>
              <a:rPr lang="lv-LV" i="1" dirty="0" err="1"/>
              <a:t>alēles</a:t>
            </a:r>
            <a:r>
              <a:rPr lang="lv-LV" i="1" dirty="0"/>
              <a:t> evolucionāri atlasījušās, jo spējušas veiksmīgāk cīnīties ar dažādiem patogēniem. Piemēram, HLA-A2 tips ir sastopams ap 40% Eiropas iedzīvotāju, kas ir biežākā sastopamība kādai no HLA </a:t>
            </a:r>
            <a:r>
              <a:rPr lang="lv-LV" i="1" dirty="0" err="1"/>
              <a:t>alēlēm</a:t>
            </a:r>
            <a:r>
              <a:rPr lang="lv-LV" i="1" dirty="0"/>
              <a:t> cilvēku populācijās. Tās, iespējams, ir sekas kādam patogēna uzliesmojumam senatnē, kura kontroli veiksmīgāk nodrošināja HLA-A2 tips, tikmēr šis patogēns mūsdienās vairs nav bīstams slimību izraisītājs.</a:t>
            </a:r>
          </a:p>
        </p:txBody>
      </p:sp>
    </p:spTree>
    <p:extLst>
      <p:ext uri="{BB962C8B-B14F-4D97-AF65-F5344CB8AC3E}">
        <p14:creationId xmlns:p14="http://schemas.microsoft.com/office/powerpoint/2010/main" val="4884656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21CD56-2960-447C-8A47-2ECA6E3898A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425EE507-28CA-49C9-8610-FC6C20CEFFC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4390" y="1576249"/>
            <a:ext cx="6263220" cy="4795024"/>
          </a:xfrm>
        </p:spPr>
      </p:pic>
    </p:spTree>
    <p:extLst>
      <p:ext uri="{BB962C8B-B14F-4D97-AF65-F5344CB8AC3E}">
        <p14:creationId xmlns:p14="http://schemas.microsoft.com/office/powerpoint/2010/main" val="24364202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54AFAE-F300-4F0B-BD23-9379ABA4F5D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44956667-881B-485C-A692-6C7BFE9B3AAE}"/>
              </a:ext>
            </a:extLst>
          </p:cNvPr>
          <p:cNvSpPr>
            <a:spLocks noGrp="1"/>
          </p:cNvSpPr>
          <p:nvPr>
            <p:ph idx="1"/>
          </p:nvPr>
        </p:nvSpPr>
        <p:spPr/>
        <p:txBody>
          <a:bodyPr>
            <a:normAutofit/>
          </a:bodyPr>
          <a:lstStyle/>
          <a:p>
            <a:pPr marL="0" indent="0">
              <a:buNone/>
            </a:pPr>
            <a:endParaRPr lang="lv-LV" i="1" dirty="0"/>
          </a:p>
          <a:p>
            <a:pPr marL="0" indent="0">
              <a:buNone/>
            </a:pPr>
            <a:r>
              <a:rPr lang="lv-LV" i="1" dirty="0"/>
              <a:t>Taču šis process var izraisīt arī kaitējumu. Piemēram, HLA alēle HLA-B*27:05 sastopama 8% eiropeīdās (no angļu valodas «Caucasian») populācijas, kamēr ap 90% </a:t>
            </a:r>
            <a:r>
              <a:rPr lang="lv-LV" i="1" dirty="0" err="1"/>
              <a:t>ankilozējošā</a:t>
            </a:r>
            <a:r>
              <a:rPr lang="lv-LV" i="1" dirty="0"/>
              <a:t> </a:t>
            </a:r>
            <a:r>
              <a:rPr lang="lv-LV" i="1" dirty="0" err="1"/>
              <a:t>spondilīta</a:t>
            </a:r>
            <a:r>
              <a:rPr lang="lv-LV" i="1" dirty="0"/>
              <a:t> pacientu ir tieši šī alēle, un, iespējams, tā veicina autoimūnu T šūnu reakciju mugurkaulā. Imūnsistēma darbojas uz naža asmens, balansējot starp efektīvu aizsardzību pret patogēniem un savu šūnu saudzēšanu.</a:t>
            </a:r>
          </a:p>
        </p:txBody>
      </p:sp>
    </p:spTree>
    <p:extLst>
      <p:ext uri="{BB962C8B-B14F-4D97-AF65-F5344CB8AC3E}">
        <p14:creationId xmlns:p14="http://schemas.microsoft.com/office/powerpoint/2010/main" val="1686262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F0D62E-72E5-4F29-9489-34D3CF48AE78}"/>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A835FB44-F8E7-4627-8EBF-892DE98866CE}"/>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0B73312-F8F2-464E-953D-5F8246BDF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381" y="0"/>
            <a:ext cx="8031238" cy="6858000"/>
          </a:xfrm>
          <a:prstGeom prst="rect">
            <a:avLst/>
          </a:prstGeom>
        </p:spPr>
      </p:pic>
    </p:spTree>
    <p:extLst>
      <p:ext uri="{BB962C8B-B14F-4D97-AF65-F5344CB8AC3E}">
        <p14:creationId xmlns:p14="http://schemas.microsoft.com/office/powerpoint/2010/main" val="15591471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53C20-EC6F-49A4-97B4-B9558F5DA79B}"/>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5608A554-9473-4A28-8B54-035C27BD1B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0905" y="1690688"/>
            <a:ext cx="8628157" cy="4576763"/>
          </a:xfrm>
        </p:spPr>
      </p:pic>
    </p:spTree>
    <p:extLst>
      <p:ext uri="{BB962C8B-B14F-4D97-AF65-F5344CB8AC3E}">
        <p14:creationId xmlns:p14="http://schemas.microsoft.com/office/powerpoint/2010/main" val="13050161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68B0C4-6E29-465E-BB07-791764F5AF24}"/>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D6FB5896-D463-42E2-A95E-DF264B7C6751}"/>
              </a:ext>
            </a:extLst>
          </p:cNvPr>
          <p:cNvSpPr>
            <a:spLocks noGrp="1"/>
          </p:cNvSpPr>
          <p:nvPr>
            <p:ph idx="1"/>
          </p:nvPr>
        </p:nvSpPr>
        <p:spPr/>
        <p:txBody>
          <a:bodyPr>
            <a:normAutofit/>
          </a:bodyPr>
          <a:lstStyle/>
          <a:p>
            <a:pPr marL="0" indent="0">
              <a:buNone/>
            </a:pPr>
            <a:endParaRPr lang="lv-LV" i="1" dirty="0"/>
          </a:p>
          <a:p>
            <a:pPr marL="0" indent="0">
              <a:buNone/>
            </a:pPr>
            <a:r>
              <a:rPr lang="lv-LV" i="1" dirty="0"/>
              <a:t>T šūnu </a:t>
            </a:r>
            <a:r>
              <a:rPr lang="lv-LV" i="1" dirty="0" err="1"/>
              <a:t>autoimunitāte</a:t>
            </a:r>
            <a:r>
              <a:rPr lang="lv-LV" i="1" dirty="0"/>
              <a:t> var būt arī noderīga. Vēža šūnas ir mūsu organisma šūnas, taču tajās bieži uzkrājas dažādas ģenētiskas izmaiņas.  Tā rezultātā rodas tikai vēža šūnām raksturīgi peptīdi, kas atšķiras no normālu šūnu peptīdiem, un T šūnas spēj uztver tos kā svešus.  Vēža imūnterapija izmanto imūnsistēmas spēju atpazīt vīrusus un baktērijas kā svešus iebrucējus, un stimulē T šūnas cīnīties arī pret vēža šūnām.</a:t>
            </a:r>
          </a:p>
        </p:txBody>
      </p:sp>
    </p:spTree>
    <p:extLst>
      <p:ext uri="{BB962C8B-B14F-4D97-AF65-F5344CB8AC3E}">
        <p14:creationId xmlns:p14="http://schemas.microsoft.com/office/powerpoint/2010/main" val="1789087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1641F1-62A0-4B86-8A3B-75CC03B42E3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DAD10995-9294-4005-9F0F-87C64B382E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5041" y="1554480"/>
            <a:ext cx="8630284" cy="4656773"/>
          </a:xfrm>
        </p:spPr>
      </p:pic>
    </p:spTree>
    <p:extLst>
      <p:ext uri="{BB962C8B-B14F-4D97-AF65-F5344CB8AC3E}">
        <p14:creationId xmlns:p14="http://schemas.microsoft.com/office/powerpoint/2010/main" val="3174269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2">
            <a:extLst>
              <a:ext uri="{FF2B5EF4-FFF2-40B4-BE49-F238E27FC236}">
                <a16:creationId xmlns:a16="http://schemas.microsoft.com/office/drawing/2014/main" id="{A987DD10-DA11-2787-33B8-FA967E81F194}"/>
              </a:ext>
            </a:extLst>
          </p:cNvPr>
          <p:cNvSpPr txBox="1">
            <a:spLocks/>
          </p:cNvSpPr>
          <p:nvPr/>
        </p:nvSpPr>
        <p:spPr>
          <a:xfrm>
            <a:off x="838200" y="1936320"/>
            <a:ext cx="10515600" cy="27701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v-LV" i="1" dirty="0"/>
              <a:t>Un kāda loma ir HLA-DR, -DQ un -DP MHC II klases molekulām? Šīs molekulas prezentē patogēnu peptīdus T </a:t>
            </a:r>
            <a:r>
              <a:rPr lang="lv-LV" i="1" dirty="0" err="1"/>
              <a:t>līdzētājšūnām</a:t>
            </a:r>
            <a:r>
              <a:rPr lang="lv-LV" i="1" dirty="0"/>
              <a:t>, kas, savukārt, ražo </a:t>
            </a:r>
            <a:r>
              <a:rPr lang="lv-LV" i="1" dirty="0" err="1"/>
              <a:t>citokīnus</a:t>
            </a:r>
            <a:r>
              <a:rPr lang="lv-LV" i="1" dirty="0"/>
              <a:t>, lai veicinātu B šūnu aktivāciju un antivielu ražošanu. T </a:t>
            </a:r>
            <a:r>
              <a:rPr lang="lv-LV" i="1" dirty="0" err="1"/>
              <a:t>līdzētājšūnas</a:t>
            </a:r>
            <a:r>
              <a:rPr lang="lv-LV" i="1" dirty="0"/>
              <a:t> atbalsta arī T </a:t>
            </a:r>
            <a:r>
              <a:rPr lang="lv-LV" i="1" dirty="0" err="1"/>
              <a:t>galētājšūnu</a:t>
            </a:r>
            <a:r>
              <a:rPr lang="lv-LV" i="1" dirty="0"/>
              <a:t> darbību. </a:t>
            </a:r>
          </a:p>
          <a:p>
            <a:pPr marL="0" indent="0">
              <a:buFont typeface="Arial" panose="020B0604020202020204" pitchFamily="34" charset="0"/>
              <a:buNone/>
            </a:pPr>
            <a:endParaRPr lang="lv-LV" dirty="0"/>
          </a:p>
          <a:p>
            <a:pPr marL="0" indent="0">
              <a:buFont typeface="Arial" panose="020B0604020202020204" pitchFamily="34" charset="0"/>
              <a:buNone/>
            </a:pPr>
            <a:r>
              <a:rPr lang="lv-LV" dirty="0"/>
              <a:t>MHC II klases molekulu uzbūve līdzinās MHC I klases molekulām, taču tās prezentē garākus peptīdus, kas tiek iegūti lizosomās. Lizosomas ir nelielas šūnu </a:t>
            </a:r>
            <a:r>
              <a:rPr lang="lv-LV" dirty="0" err="1"/>
              <a:t>organellas</a:t>
            </a:r>
            <a:r>
              <a:rPr lang="lv-LV" dirty="0"/>
              <a:t>, kas degradē no šūnu </a:t>
            </a:r>
            <a:r>
              <a:rPr lang="lv-LV" dirty="0" err="1"/>
              <a:t>ārvides</a:t>
            </a:r>
            <a:r>
              <a:rPr lang="lv-LV" dirty="0"/>
              <a:t> uzņemtus proteīnus, sauktus arī par </a:t>
            </a:r>
            <a:r>
              <a:rPr lang="lv-LV" dirty="0" err="1"/>
              <a:t>ekstracelulāriem</a:t>
            </a:r>
            <a:r>
              <a:rPr lang="lv-LV" dirty="0"/>
              <a:t> antigēniem (no angļu valodas «</a:t>
            </a:r>
            <a:r>
              <a:rPr lang="lv-LV" dirty="0" err="1"/>
              <a:t>extracellular</a:t>
            </a:r>
            <a:r>
              <a:rPr lang="lv-LV" dirty="0"/>
              <a:t> </a:t>
            </a:r>
            <a:r>
              <a:rPr lang="lv-LV" dirty="0" err="1"/>
              <a:t>antigens</a:t>
            </a:r>
            <a:r>
              <a:rPr lang="lv-LV" dirty="0"/>
              <a:t>»). </a:t>
            </a:r>
          </a:p>
        </p:txBody>
      </p:sp>
    </p:spTree>
    <p:extLst>
      <p:ext uri="{BB962C8B-B14F-4D97-AF65-F5344CB8AC3E}">
        <p14:creationId xmlns:p14="http://schemas.microsoft.com/office/powerpoint/2010/main" val="1019566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a:extLst>
              <a:ext uri="{FF2B5EF4-FFF2-40B4-BE49-F238E27FC236}">
                <a16:creationId xmlns:a16="http://schemas.microsoft.com/office/drawing/2014/main" id="{A43E4963-BE91-45A3-8D6D-590EEB7320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3433" y="245061"/>
            <a:ext cx="7968360" cy="6367878"/>
          </a:xfrm>
        </p:spPr>
      </p:pic>
    </p:spTree>
    <p:extLst>
      <p:ext uri="{BB962C8B-B14F-4D97-AF65-F5344CB8AC3E}">
        <p14:creationId xmlns:p14="http://schemas.microsoft.com/office/powerpoint/2010/main" val="457054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68D41B-C23B-4350-8C8D-F8F5C124A63E}"/>
              </a:ext>
            </a:extLst>
          </p:cNvPr>
          <p:cNvSpPr>
            <a:spLocks noGrp="1"/>
          </p:cNvSpPr>
          <p:nvPr>
            <p:ph idx="1"/>
          </p:nvPr>
        </p:nvSpPr>
        <p:spPr>
          <a:xfrm>
            <a:off x="838200" y="1569308"/>
            <a:ext cx="10515600" cy="4201297"/>
          </a:xfrm>
        </p:spPr>
        <p:txBody>
          <a:bodyPr>
            <a:normAutofit lnSpcReduction="10000"/>
          </a:bodyPr>
          <a:lstStyle/>
          <a:p>
            <a:pPr marL="0" indent="0">
              <a:buNone/>
            </a:pPr>
            <a:r>
              <a:rPr lang="lv-LV" i="1" dirty="0"/>
              <a:t>Kā tās to paveic? MHC II klases molekulas tiek ražotas </a:t>
            </a:r>
            <a:r>
              <a:rPr lang="lv-LV" i="1" dirty="0" err="1"/>
              <a:t>endoplazmatiskajā</a:t>
            </a:r>
            <a:r>
              <a:rPr lang="lv-LV" i="1" dirty="0"/>
              <a:t> tīklā (tieši tā pat, kā visi citi proteīni, kuriem jānonāk uz šūnu virsmas vai lizosomās). Tur tās savienojas ar proteīnu sauktu par </a:t>
            </a:r>
            <a:r>
              <a:rPr lang="lv-LV" i="1" dirty="0" err="1"/>
              <a:t>invarianto</a:t>
            </a:r>
            <a:r>
              <a:rPr lang="lv-LV" i="1" dirty="0"/>
              <a:t> ķēdi (</a:t>
            </a:r>
            <a:r>
              <a:rPr lang="lv-LV" i="1" dirty="0" err="1"/>
              <a:t>Ii</a:t>
            </a:r>
            <a:r>
              <a:rPr lang="lv-LV" i="1" dirty="0"/>
              <a:t>), kas līdzinās peptīdam. MHC II/</a:t>
            </a:r>
            <a:r>
              <a:rPr lang="lv-LV" i="1" dirty="0" err="1"/>
              <a:t>Ii</a:t>
            </a:r>
            <a:r>
              <a:rPr lang="lv-LV" i="1" dirty="0"/>
              <a:t> komplekss tiek pārsūtīts uz lizosomām, kur invariantā ķēde tiek samainīta pret peptīdiem, kurus veidojuši </a:t>
            </a:r>
            <a:r>
              <a:rPr lang="lv-LV" i="1" dirty="0" err="1"/>
              <a:t>lizosomālie</a:t>
            </a:r>
            <a:r>
              <a:rPr lang="lv-LV" i="1" dirty="0"/>
              <a:t> enzīmi. Šo procesu regulē vēl cita tipa MHC molekulas (HLA-DM, kas līdzinās MHC II klases molekulām un dažās šūnās sadarbojas ar HLA-DO, kas ir vēl viena MHC II-līdzīga molekula. Evolūcija ir slinka, tiklīdz tā radījusi veiksmīgi strādājošu elementu, tā to kopē un pielāgo jaunām funkcijām). Gala iznākums visai šai sarežģītajai dejai ir tas, ka MHC II klases molekulas nogādā peptīdus uz šūnas virsmas, kas nepieciešami T </a:t>
            </a:r>
            <a:r>
              <a:rPr lang="lv-LV" i="1" dirty="0" err="1"/>
              <a:t>līdzētājšūnu</a:t>
            </a:r>
            <a:r>
              <a:rPr lang="lv-LV" i="1" dirty="0"/>
              <a:t> aktivācijai.</a:t>
            </a:r>
          </a:p>
        </p:txBody>
      </p:sp>
    </p:spTree>
    <p:extLst>
      <p:ext uri="{BB962C8B-B14F-4D97-AF65-F5344CB8AC3E}">
        <p14:creationId xmlns:p14="http://schemas.microsoft.com/office/powerpoint/2010/main" val="12672713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457BAF-A52F-4CDA-AE38-4082C515BD02}"/>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9F7750E1-7D37-4ACC-BAAA-C4DDC440CA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9769" y="1417320"/>
            <a:ext cx="8992462" cy="4725353"/>
          </a:xfrm>
        </p:spPr>
      </p:pic>
    </p:spTree>
    <p:extLst>
      <p:ext uri="{BB962C8B-B14F-4D97-AF65-F5344CB8AC3E}">
        <p14:creationId xmlns:p14="http://schemas.microsoft.com/office/powerpoint/2010/main" val="1757053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ECB50C98-726D-4C29-A745-733D755126EC}"/>
              </a:ext>
            </a:extLst>
          </p:cNvPr>
          <p:cNvSpPr>
            <a:spLocks noGrp="1"/>
          </p:cNvSpPr>
          <p:nvPr>
            <p:ph idx="1"/>
          </p:nvPr>
        </p:nvSpPr>
        <p:spPr>
          <a:xfrm>
            <a:off x="838200" y="2113005"/>
            <a:ext cx="10515600" cy="4097294"/>
          </a:xfrm>
        </p:spPr>
        <p:txBody>
          <a:bodyPr>
            <a:normAutofit/>
          </a:bodyPr>
          <a:lstStyle/>
          <a:p>
            <a:pPr marL="0" indent="0">
              <a:buNone/>
            </a:pPr>
            <a:endParaRPr lang="lv-LV" i="1" dirty="0"/>
          </a:p>
          <a:p>
            <a:pPr marL="0" indent="0">
              <a:buNone/>
            </a:pPr>
            <a:r>
              <a:rPr lang="lv-LV" i="1" dirty="0"/>
              <a:t>Process, kura rezultātā imūnsistēma atpazīst patogēnu, ir ne tikai sarežģīts, bet arī salīdzinoši lēns. Kad vīrusa infekcija pirmoreiz skar organismu, imūnsistēmai ir vajadzīgs laiks, lai aktivētu pret-vīrusa atbildi. Ja tev nepaveiksies, šī vīrusa infekcija var arī tevi tikmēr nogalināt vai radīt nopietnas veselības problēmas. Vakcinācija sagatavo imūnsistēmu kādai nākotnes infekcijai. Dažos gadījumos tā pilnībā novērš inficēšanos vai arī ļauj imūnsistēmai reaģēt daudz ātrāk un efektīvāk, būtiski samazinot smagas saslimstības iespējamību.</a:t>
            </a:r>
          </a:p>
        </p:txBody>
      </p:sp>
    </p:spTree>
    <p:extLst>
      <p:ext uri="{BB962C8B-B14F-4D97-AF65-F5344CB8AC3E}">
        <p14:creationId xmlns:p14="http://schemas.microsoft.com/office/powerpoint/2010/main" val="739575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DAEFE6-58D5-4B0B-B98D-CB51555199AC}"/>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B78E5D3D-C60B-405C-9EEF-D2969F2811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5019" y="1600200"/>
            <a:ext cx="6340205" cy="4668203"/>
          </a:xfrm>
        </p:spPr>
      </p:pic>
    </p:spTree>
    <p:extLst>
      <p:ext uri="{BB962C8B-B14F-4D97-AF65-F5344CB8AC3E}">
        <p14:creationId xmlns:p14="http://schemas.microsoft.com/office/powerpoint/2010/main" val="623448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BE76E5-A3A0-4728-B005-D832232E76ED}"/>
              </a:ext>
            </a:extLst>
          </p:cNvPr>
          <p:cNvSpPr>
            <a:spLocks noGrp="1"/>
          </p:cNvSpPr>
          <p:nvPr>
            <p:ph idx="1"/>
          </p:nvPr>
        </p:nvSpPr>
        <p:spPr>
          <a:xfrm>
            <a:off x="838200" y="1643449"/>
            <a:ext cx="10515600" cy="4473146"/>
          </a:xfrm>
        </p:spPr>
        <p:txBody>
          <a:bodyPr>
            <a:noAutofit/>
          </a:bodyPr>
          <a:lstStyle/>
          <a:p>
            <a:pPr marL="0" indent="0">
              <a:buNone/>
            </a:pPr>
            <a:endParaRPr lang="lv-LV" b="1" i="1" dirty="0"/>
          </a:p>
          <a:p>
            <a:pPr marL="0" indent="0">
              <a:buNone/>
            </a:pPr>
            <a:r>
              <a:rPr lang="lv-LV" i="1" dirty="0"/>
              <a:t>MHC molekulas ir neaizstājami vakcinācijas dalībnieki. Visu vakcīnu pamatā ir MHC II molekulu spēja aktivēt T līdzētājšūnas, kas nepieciešamas antivielu atbildes veidošanai, un piegādā proteīnus, pret kuriem antivielu atbildi ir nepieciešams vērst. Adenovīrusu un mRNS vakcīnas papildus izmanto arī MHC I klases molekulas, lai aktivētu T galētājšūnas. T šūnas, kuras izveidojušās vakcinācijas rezultātā, spēj izdzīvot mūsu ķermenī gadiem, reizēm pat desmitgadēm, un ir gatavas nekavējoties reaģēt un kontrolēt vīrusu, kad tas mēģina inficēt. Vakcīnas ir izglābušas krietni vairāk dzīvību, kā visas citas medicīniskās procedūras kopā ņemtas! </a:t>
            </a:r>
            <a:r>
              <a:rPr lang="lv-LV" b="1" i="1" dirty="0"/>
              <a:t>Dalies ar šo ziņu, nevis infekciju, vakcinējies!</a:t>
            </a:r>
          </a:p>
        </p:txBody>
      </p:sp>
    </p:spTree>
    <p:extLst>
      <p:ext uri="{BB962C8B-B14F-4D97-AF65-F5344CB8AC3E}">
        <p14:creationId xmlns:p14="http://schemas.microsoft.com/office/powerpoint/2010/main" val="203680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1651-276C-4204-84ED-598E3DCDCCFB}"/>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00B86AAE-4666-4060-B780-CDA68D7C24D8}"/>
              </a:ext>
            </a:extLst>
          </p:cNvPr>
          <p:cNvSpPr>
            <a:spLocks noGrp="1"/>
          </p:cNvSpPr>
          <p:nvPr>
            <p:ph idx="1"/>
          </p:nvPr>
        </p:nvSpPr>
        <p:spPr/>
        <p:txBody>
          <a:bodyPr/>
          <a:lstStyle/>
          <a:p>
            <a:pPr marL="0" indent="0">
              <a:buNone/>
            </a:pPr>
            <a:r>
              <a:rPr lang="lv-LV" i="1" dirty="0"/>
              <a:t>Šāda brīnumaina medicīniskā procedūra veicināja brāļu </a:t>
            </a:r>
            <a:r>
              <a:rPr lang="lv-LV" i="1" dirty="0" err="1"/>
              <a:t>beatifikāciju</a:t>
            </a:r>
            <a:r>
              <a:rPr lang="lv-LV" i="1" dirty="0"/>
              <a:t>, un viņi kļuva par transplantāciju svētajiem aizbildņiem. To noteikti veicināja arī fakts, ka abiem viņu kristīgās ticības dēļ tika nocirstas galvas. Domājams, šis misēklis tika izlabots, atgriežot galvas atpakaļ uz pleciem, brāļiem nonākot Debesīs.</a:t>
            </a:r>
          </a:p>
        </p:txBody>
      </p:sp>
    </p:spTree>
    <p:extLst>
      <p:ext uri="{BB962C8B-B14F-4D97-AF65-F5344CB8AC3E}">
        <p14:creationId xmlns:p14="http://schemas.microsoft.com/office/powerpoint/2010/main" val="3520377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3B2DB8F-514F-4D01-873C-460B1B58EB87}"/>
              </a:ext>
            </a:extLst>
          </p:cNvPr>
          <p:cNvSpPr>
            <a:spLocks noGrp="1"/>
          </p:cNvSpPr>
          <p:nvPr>
            <p:ph idx="1"/>
          </p:nvPr>
        </p:nvSpPr>
        <p:spPr/>
        <p:txBody>
          <a:bodyPr>
            <a:normAutofit/>
          </a:bodyPr>
          <a:lstStyle/>
          <a:p>
            <a:pPr marL="0" indent="0">
              <a:buNone/>
            </a:pPr>
            <a:endParaRPr lang="lv-LV" dirty="0"/>
          </a:p>
          <a:p>
            <a:pPr marL="0" indent="0">
              <a:buNone/>
            </a:pPr>
            <a:r>
              <a:rPr lang="lv-LV" dirty="0"/>
              <a:t>MHC molekulas kontrolē infekcijas, regulē imūno atbildi un palīdz ārstēt vēzi. Šīs īpašības sniedz krietni lielāku labumu, kā kaitējums, ko tās rada dēļ autoimunitātes un apgrūtinātās transplantācijas. Tieši tādēļ tu, kas dzīvo patogēnu pārpildītā pasaulē, esi izdzīvojis tik ilgi, lai izlasītu šo komiksu.</a:t>
            </a:r>
          </a:p>
          <a:p>
            <a:pPr marL="0" indent="0">
              <a:buNone/>
            </a:pPr>
            <a:endParaRPr lang="lv-LV" dirty="0"/>
          </a:p>
          <a:p>
            <a:pPr marL="0" indent="0">
              <a:buNone/>
            </a:pPr>
            <a:endParaRPr lang="lv-LV" dirty="0"/>
          </a:p>
          <a:p>
            <a:pPr marL="0" indent="0">
              <a:buNone/>
            </a:pPr>
            <a:endParaRPr lang="lv-LV" dirty="0"/>
          </a:p>
          <a:p>
            <a:pPr marL="0" indent="0">
              <a:buNone/>
            </a:pPr>
            <a:endParaRPr lang="lv-LV" dirty="0"/>
          </a:p>
        </p:txBody>
      </p:sp>
    </p:spTree>
    <p:extLst>
      <p:ext uri="{BB962C8B-B14F-4D97-AF65-F5344CB8AC3E}">
        <p14:creationId xmlns:p14="http://schemas.microsoft.com/office/powerpoint/2010/main" val="2912042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C1A8B06-E444-4577-9F55-6185E5462840}"/>
              </a:ext>
            </a:extLst>
          </p:cNvPr>
          <p:cNvSpPr>
            <a:spLocks noGrp="1"/>
          </p:cNvSpPr>
          <p:nvPr>
            <p:ph idx="1"/>
          </p:nvPr>
        </p:nvSpPr>
        <p:spPr>
          <a:xfrm>
            <a:off x="546158" y="291345"/>
            <a:ext cx="10674292" cy="6275309"/>
          </a:xfrm>
        </p:spPr>
        <p:txBody>
          <a:bodyPr>
            <a:noAutofit/>
          </a:bodyPr>
          <a:lstStyle/>
          <a:p>
            <a:pPr marL="0" indent="0" algn="just">
              <a:lnSpc>
                <a:spcPct val="107000"/>
              </a:lnSpc>
              <a:spcAft>
                <a:spcPts val="800"/>
              </a:spcAft>
              <a:buNone/>
            </a:pPr>
            <a:r>
              <a:rPr lang="en-US" sz="1800" i="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Pateicības</a:t>
            </a:r>
            <a:r>
              <a:rPr lang="lv-LV"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en-US" sz="18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Mēs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pateicamies</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Džonam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Jūdelam</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(Jon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Yewdell</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par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ieteikumiem</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teksta</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sagatavošanā</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Šis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darbs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tapis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ar</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Eiropas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Pētniecības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Padomes</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zinātnisko</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grantu</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kas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piešķirti</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Žakam</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Nēfjem</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un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Ērikam</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Reitam</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atbalstu</a:t>
            </a:r>
            <a:r>
              <a:rPr lang="en-US" sz="1800"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Papildus</a:t>
            </a:r>
            <a:r>
              <a:rPr lang="en-US"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n-US" sz="1800" b="1" dirty="0" err="1">
                <a:solidFill>
                  <a:srgbClr val="000000"/>
                </a:solidFill>
                <a:latin typeface="Calibri" panose="020F0502020204030204" pitchFamily="34" charset="0"/>
                <a:ea typeface="Calibri" panose="020F0502020204030204" pitchFamily="34" charset="0"/>
                <a:cs typeface="Times New Roman" panose="02020603050405020304" pitchFamily="18" charset="0"/>
              </a:rPr>
              <a:t>literatūra</a:t>
            </a:r>
            <a:r>
              <a:rPr lang="en-US" sz="1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Dersh 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Hollý</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J, Yewdell JW. (2021) A few good peptides: MHC class I-based cancer immunosurveillance and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immunoevasion</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Nat Rev Immunol. 21:116-128.</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Rock KL, Reits E, Neefjes J. (2016) Present Yourself! By MHC Class I and MHC Class II Molecules. Trends Immunol. 37:724-737.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Unanue ER, Turk V, Neefjes J. (2016) Variations in MHC Class II Antigen Processing and Presentation in Health and Disease.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34:265-97</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Blum JS,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Wearsch</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PA, Cresswell P. Pathways of antigen processing. (2013) </a:t>
            </a:r>
            <a:r>
              <a:rPr lang="en-US"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Rev Immunol. 31:443-73.</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Neefjes J, Jongsma ML, Paul P, Bakke O. (2011) Towards a systems understanding of MHC class I and MHC class II antigen presentation. Nat Rev Immunol. 11:823-36</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Yewdell JW, Reits E, Neefjes J. (2003) Making sense of mass destruction: quantitating MHC class I antigen presentation. </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Rev</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nl-NL" sz="18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Immunol</a:t>
            </a:r>
            <a:r>
              <a:rPr lang="nl-NL"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3:952-61.</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nl-NL" sz="1800" dirty="0"/>
          </a:p>
          <a:p>
            <a:pPr marL="0" indent="0">
              <a:buNone/>
            </a:pPr>
            <a:endParaRPr lang="nl-NL" sz="1800" dirty="0"/>
          </a:p>
        </p:txBody>
      </p:sp>
    </p:spTree>
    <p:extLst>
      <p:ext uri="{BB962C8B-B14F-4D97-AF65-F5344CB8AC3E}">
        <p14:creationId xmlns:p14="http://schemas.microsoft.com/office/powerpoint/2010/main" val="2707472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023551-F72E-4D39-9C33-7DC00CE7527E}"/>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D1815BF0-5930-4B4E-88E2-5A3E945238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137" y="1451610"/>
            <a:ext cx="6779151" cy="4725353"/>
          </a:xfrm>
        </p:spPr>
      </p:pic>
    </p:spTree>
    <p:extLst>
      <p:ext uri="{BB962C8B-B14F-4D97-AF65-F5344CB8AC3E}">
        <p14:creationId xmlns:p14="http://schemas.microsoft.com/office/powerpoint/2010/main" val="53922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A83862-7B0F-482A-92A8-C0FC4844FC9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5E08F3D2-2311-464E-A6BF-ECD2FB0285B7}"/>
              </a:ext>
            </a:extLst>
          </p:cNvPr>
          <p:cNvSpPr>
            <a:spLocks noGrp="1"/>
          </p:cNvSpPr>
          <p:nvPr>
            <p:ph idx="1"/>
          </p:nvPr>
        </p:nvSpPr>
        <p:spPr/>
        <p:txBody>
          <a:bodyPr/>
          <a:lstStyle/>
          <a:p>
            <a:pPr marL="0" indent="0">
              <a:buNone/>
            </a:pPr>
            <a:endParaRPr lang="lv-LV" dirty="0"/>
          </a:p>
          <a:p>
            <a:pPr marL="0" indent="0">
              <a:buNone/>
            </a:pPr>
            <a:r>
              <a:rPr lang="lv-LV" dirty="0"/>
              <a:t>Kādēļ veikt transplantāciju ir tik grūti, kāds tam ir evolucionārs pamatojums? Par to droši vien prātoja arī Darvins, taču viņš nezināja, ka gandrīz visos </a:t>
            </a:r>
            <a:r>
              <a:rPr lang="lv-LV" dirty="0" err="1"/>
              <a:t>daudzšūnu</a:t>
            </a:r>
            <a:r>
              <a:rPr lang="lv-LV" dirty="0"/>
              <a:t> </a:t>
            </a:r>
            <a:r>
              <a:rPr lang="lv-LV" dirty="0" err="1"/>
              <a:t>eikariotos</a:t>
            </a:r>
            <a:r>
              <a:rPr lang="lv-LV" dirty="0"/>
              <a:t> organismos ir viena unikāla olbaltumvielu jeb proteīnu grupa.</a:t>
            </a:r>
          </a:p>
        </p:txBody>
      </p:sp>
    </p:spTree>
    <p:extLst>
      <p:ext uri="{BB962C8B-B14F-4D97-AF65-F5344CB8AC3E}">
        <p14:creationId xmlns:p14="http://schemas.microsoft.com/office/powerpoint/2010/main" val="1107409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006421-2F6F-462E-975B-698E5C1D2C53}"/>
              </a:ext>
            </a:extLst>
          </p:cNvPr>
          <p:cNvSpPr>
            <a:spLocks noGrp="1"/>
          </p:cNvSpPr>
          <p:nvPr>
            <p:ph type="title"/>
          </p:nvPr>
        </p:nvSpPr>
        <p:spPr/>
        <p:txBody>
          <a:bodyPr/>
          <a:lstStyle/>
          <a:p>
            <a:endParaRPr lang="nl-NL"/>
          </a:p>
        </p:txBody>
      </p:sp>
      <p:pic>
        <p:nvPicPr>
          <p:cNvPr id="5" name="Tijdelijke aanduiding voor inhoud 4">
            <a:extLst>
              <a:ext uri="{FF2B5EF4-FFF2-40B4-BE49-F238E27FC236}">
                <a16:creationId xmlns:a16="http://schemas.microsoft.com/office/drawing/2014/main" id="{EBC8E6E5-EE5D-4D6D-8EE2-A76F5860D4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92923" y="1451610"/>
            <a:ext cx="7606153" cy="4839653"/>
          </a:xfrm>
        </p:spPr>
      </p:pic>
    </p:spTree>
    <p:extLst>
      <p:ext uri="{BB962C8B-B14F-4D97-AF65-F5344CB8AC3E}">
        <p14:creationId xmlns:p14="http://schemas.microsoft.com/office/powerpoint/2010/main" val="3042036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D3DA351-0039-4A1D-A448-4881821C8A8F}"/>
              </a:ext>
            </a:extLst>
          </p:cNvPr>
          <p:cNvSpPr>
            <a:spLocks noGrp="1"/>
          </p:cNvSpPr>
          <p:nvPr>
            <p:ph idx="1"/>
          </p:nvPr>
        </p:nvSpPr>
        <p:spPr>
          <a:xfrm>
            <a:off x="838200" y="1285103"/>
            <a:ext cx="10515600" cy="4891860"/>
          </a:xfrm>
        </p:spPr>
        <p:txBody>
          <a:bodyPr>
            <a:normAutofit/>
          </a:bodyPr>
          <a:lstStyle/>
          <a:p>
            <a:pPr marL="0" indent="0">
              <a:buNone/>
            </a:pPr>
            <a:r>
              <a:rPr lang="lv-LV" dirty="0">
                <a:latin typeface="Calibri" panose="020F0502020204030204" pitchFamily="34" charset="0"/>
                <a:cs typeface="Times New Roman" panose="02020603050405020304" pitchFamily="18" charset="0"/>
              </a:rPr>
              <a:t>Sāksim ar divām unikālām proteīnu grupām mūsu ķermenī. Tām raksturīga visaugstākā polimorfismu jeb mainības pakāpe starp indivīdiem. Tās ir unikālas, jo gandrīz visi pārējie proteīni cilvēku starpā ir tuvu identiski. Šie polimorfie proteīni ir tā saucamie transplantācijas antigēni, saukti arī par galveno audu saderības kompleksu (no angļu valodas «major histocompatibility </a:t>
            </a:r>
            <a:r>
              <a:rPr lang="lv-LV" dirty="0" err="1">
                <a:latin typeface="Calibri" panose="020F0502020204030204" pitchFamily="34" charset="0"/>
                <a:cs typeface="Times New Roman" panose="02020603050405020304" pitchFamily="18" charset="0"/>
              </a:rPr>
              <a:t>complex</a:t>
            </a:r>
            <a:r>
              <a:rPr lang="lv-LV" dirty="0">
                <a:latin typeface="Calibri" panose="020F0502020204030204" pitchFamily="34" charset="0"/>
                <a:cs typeface="Times New Roman" panose="02020603050405020304" pitchFamily="18" charset="0"/>
              </a:rPr>
              <a:t>», MHC), kas ietver divu tipu molekulas apzīmētās kā MHC I un MHC II. Cilvēkiem tās dēvē par I un II klases cilvēka leikocītu antigēniem (no angļu valodas «</a:t>
            </a:r>
            <a:r>
              <a:rPr lang="lv-LV" dirty="0" err="1">
                <a:latin typeface="Calibri" panose="020F0502020204030204" pitchFamily="34" charset="0"/>
                <a:cs typeface="Times New Roman" panose="02020603050405020304" pitchFamily="18" charset="0"/>
              </a:rPr>
              <a:t>human</a:t>
            </a:r>
            <a:r>
              <a:rPr lang="lv-LV" dirty="0">
                <a:latin typeface="Calibri" panose="020F0502020204030204" pitchFamily="34" charset="0"/>
                <a:cs typeface="Times New Roman" panose="02020603050405020304" pitchFamily="18" charset="0"/>
              </a:rPr>
              <a:t> leucocyte antigen» HLA).</a:t>
            </a:r>
            <a:endParaRPr lang="lv-LV" dirty="0"/>
          </a:p>
        </p:txBody>
      </p:sp>
    </p:spTree>
    <p:extLst>
      <p:ext uri="{BB962C8B-B14F-4D97-AF65-F5344CB8AC3E}">
        <p14:creationId xmlns:p14="http://schemas.microsoft.com/office/powerpoint/2010/main" val="145156774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7945</TotalTime>
  <Words>2486</Words>
  <Application>Microsoft Office PowerPoint</Application>
  <PresentationFormat>Widescreen</PresentationFormat>
  <Paragraphs>71</Paragraphs>
  <Slides>51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Arial</vt:lpstr>
      <vt:lpstr>BlinkMacSystemFont</vt:lpstr>
      <vt:lpstr>Calibri</vt:lpstr>
      <vt:lpstr>Calibri Light</vt:lpstr>
      <vt:lpstr>wf_segoe-ui_normal</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Neefjes, J.J.C. (CCB)</dc:creator>
  <cp:lastModifiedBy>Boer-Theirlynck, J.J.A. de (CCB)</cp:lastModifiedBy>
  <cp:revision>55</cp:revision>
  <dcterms:created xsi:type="dcterms:W3CDTF">2022-03-12T15:41:54Z</dcterms:created>
  <dcterms:modified xsi:type="dcterms:W3CDTF">2022-12-15T16:25:09Z</dcterms:modified>
</cp:coreProperties>
</file>