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9" r:id="rId2"/>
    <p:sldId id="257" r:id="rId3"/>
    <p:sldId id="258" r:id="rId4"/>
    <p:sldId id="259" r:id="rId5"/>
    <p:sldId id="260" r:id="rId6"/>
    <p:sldId id="261" r:id="rId7"/>
    <p:sldId id="262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120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BE62CD-6F5A-4B0F-B648-240F829B1B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E744B49-6878-8A35-CD1B-0CCEC63771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80DB40-C9D7-10A8-2D84-CB45E1F00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29-7-2022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6AD555D-186E-B2B7-7E26-6C18904BB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E070BE8-D95B-3285-FD39-283F2D59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6967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A727EE-4F5F-E653-4E74-1DD76B3DA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3E43CA1-6225-7525-9CDA-BD00FCB5A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CE3855-DA30-66AC-7DB6-ACE4ECBB2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29-7-2022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08E5EE3-FD27-80D9-E3AC-1BE950778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C40B72-94D0-4B8D-CB33-5FA0EB5DC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730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0B1E505-65DB-E897-6D0D-438C72540D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BA94604-1B35-28B9-EDB8-CC393900FD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995327-7B05-6A01-3C69-2E9617ED5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29-7-2022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DBDF80-3E96-6C30-4B3B-FEFE8330B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286D720-B64C-80D6-A941-98A23C015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8659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4C2BB-BC4A-A427-3741-9FA4A688A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019C61-8A7D-99D4-6DE2-E617E69F2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214C0A-0BCC-CE8F-FC5B-B7E8001F8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29-7-2022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BB2FD7-A161-1B3B-54A0-4BA80B9F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6EF37A7-FB6C-DA9A-226E-FDA04D0A5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26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83F55F-2515-2AAB-CEC5-A67F92770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B58108-54E5-0247-992B-4106A59D1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084E6A-33B7-A132-AE73-13D82F583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29-7-2022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42F3D3-2BFC-5105-664F-75FFC1E41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4D7356C-EEA2-7963-6C88-E09C9325B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9587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D23AE-5289-7F14-BAF5-A98C106C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FE4997-97AA-A124-6A90-4DB9BB0999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155903E-7FBF-CEA0-D081-7DD59A6A4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971F7B8-1FF7-7E3C-38EC-E379B8DA6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29-7-2022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BF491C8-3B72-D210-2A26-774BF0C74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AA00EF4-2C87-C925-A0A1-748204DA4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8207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17CAEA-F519-7D58-732C-C0E403A16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F3877DE-4065-679F-5BE8-61B73D757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FB46C4B-8F21-9629-8538-3B8C991D2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6ABC7CE-CCBC-A2F7-9AF8-7F107FE2B4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B9BE71D-A693-7258-5F54-F726C9C70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78943BA-8C13-5D0B-1967-3F6690876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29-7-2022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279F558-3AAE-CB81-8C22-DEC9A8D29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7FC259D-7978-3DAA-3B4B-6C6D7E1C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6491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8480CD-258C-5DF3-136B-0A967A82E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B06F848-A9E6-F62D-5EEB-24E38A87C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29-7-2022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3697122-A76B-2242-74CA-0265E10C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6CBDBEB-571F-83C9-BF9A-482A5C926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251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D6A62B4-C87C-B966-C9A4-D7AF8909F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29-7-2022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37499F7-E384-D9CC-5EF1-A1AF68EAB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3F65457-DE55-95A0-43F3-FFA207277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864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D34BB5-3610-0EAE-371A-5D370E9D6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5475B0-E26D-FC7D-4FE0-310D02E5D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1B273FB-54E6-AD51-5E8E-CD6985593F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57E04F9-E8BD-2F57-00BB-C615E39A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29-7-2022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EA3A6F2-F890-1986-AB63-90F3D852A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68D7DD9-BE3E-D3D7-3762-B785960E5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6262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954590-1425-C6E3-F10F-59E072DDA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F281D52-0DCB-AAF5-0969-0A089DE0AD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2E324ED-52C7-0215-8826-C1DC9AAA63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434587D-1AFF-5DF7-EC4F-E5EBF17F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2D00-E18D-4D66-B3EE-0BEE78E5CE9D}" type="datetimeFigureOut">
              <a:rPr lang="nl-NL" smtClean="0"/>
              <a:t>29-7-2022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BA9020B-5DE2-2B65-5AC7-8298DE06B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ADADE30-0903-537F-7287-4194DDAB6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6541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5125828-40B5-CA13-F50B-32C8E05E7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301654-BAAB-BC4E-9703-53034744A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B40498A-6335-F1A4-4555-178E13552F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82D00-E18D-4D66-B3EE-0BEE78E5CE9D}" type="datetimeFigureOut">
              <a:rPr lang="nl-NL" smtClean="0"/>
              <a:t>29-7-2022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C8BC38-2552-624F-DB3E-A56E203D4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35EAA34-6273-3C9A-DF01-CCD1AF8DD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F059D-D019-4456-ABB0-D72F78B2AB1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975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11/tan.14626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AD3A2A8E-ECD7-44FC-A1C2-89537900E8A5}"/>
              </a:ext>
            </a:extLst>
          </p:cNvPr>
          <p:cNvSpPr txBox="1"/>
          <p:nvPr/>
        </p:nvSpPr>
        <p:spPr>
          <a:xfrm>
            <a:off x="574016" y="564961"/>
            <a:ext cx="11407815" cy="6846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nl-NL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HLA </a:t>
            </a:r>
            <a:r>
              <a:rPr lang="nl-NL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molekyler</a:t>
            </a:r>
            <a:r>
              <a:rPr lang="nl-NL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inom</a:t>
            </a:r>
            <a:r>
              <a:rPr lang="nl-NL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transplantation</a:t>
            </a:r>
            <a:r>
              <a:rPr lang="nl-NL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autoimmunitet</a:t>
            </a:r>
            <a:r>
              <a:rPr lang="nl-NL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nl-NL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infektioner</a:t>
            </a:r>
            <a:r>
              <a:rPr lang="nl-NL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nl-NL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ett</a:t>
            </a:r>
            <a:r>
              <a:rPr lang="nl-NL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serieäventyr</a:t>
            </a:r>
            <a:endParaRPr lang="nl-NL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nl-NL" sz="3600" kern="1400" spc="-50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2400" dirty="0">
                <a:solidFill>
                  <a:srgbClr val="FF0000"/>
                </a:solidFill>
              </a:rPr>
              <a:t>HLA </a:t>
            </a:r>
            <a:r>
              <a:rPr lang="nl-NL" sz="2400" dirty="0" err="1">
                <a:solidFill>
                  <a:srgbClr val="FF0000"/>
                </a:solidFill>
              </a:rPr>
              <a:t>molecules</a:t>
            </a:r>
            <a:r>
              <a:rPr lang="nl-NL" sz="2400" dirty="0">
                <a:solidFill>
                  <a:srgbClr val="FF0000"/>
                </a:solidFill>
              </a:rPr>
              <a:t> in </a:t>
            </a:r>
            <a:r>
              <a:rPr lang="nl-NL" sz="2400" dirty="0" err="1">
                <a:solidFill>
                  <a:srgbClr val="FF0000"/>
                </a:solidFill>
              </a:rPr>
              <a:t>transplantation</a:t>
            </a:r>
            <a:r>
              <a:rPr lang="nl-NL" sz="2400" dirty="0">
                <a:solidFill>
                  <a:srgbClr val="FF0000"/>
                </a:solidFill>
              </a:rPr>
              <a:t>, </a:t>
            </a:r>
            <a:r>
              <a:rPr lang="nl-NL" sz="2400" dirty="0" err="1">
                <a:solidFill>
                  <a:srgbClr val="FF0000"/>
                </a:solidFill>
              </a:rPr>
              <a:t>autoimmunity</a:t>
            </a:r>
            <a:r>
              <a:rPr lang="nl-NL" sz="2400" dirty="0">
                <a:solidFill>
                  <a:srgbClr val="FF0000"/>
                </a:solidFill>
              </a:rPr>
              <a:t> and </a:t>
            </a:r>
            <a:r>
              <a:rPr lang="nl-NL" sz="2400" dirty="0" err="1">
                <a:solidFill>
                  <a:srgbClr val="FF0000"/>
                </a:solidFill>
              </a:rPr>
              <a:t>infection</a:t>
            </a:r>
            <a:r>
              <a:rPr lang="nl-NL" sz="2400" dirty="0">
                <a:solidFill>
                  <a:srgbClr val="FF0000"/>
                </a:solidFill>
              </a:rPr>
              <a:t> control.</a:t>
            </a:r>
          </a:p>
          <a:p>
            <a:pPr algn="ctr"/>
            <a:r>
              <a:rPr lang="nl-NL" sz="2400" dirty="0">
                <a:solidFill>
                  <a:srgbClr val="FF0000"/>
                </a:solidFill>
              </a:rPr>
              <a:t>A comic </a:t>
            </a:r>
            <a:r>
              <a:rPr lang="nl-NL" sz="2400" dirty="0" err="1">
                <a:solidFill>
                  <a:srgbClr val="FF0000"/>
                </a:solidFill>
              </a:rPr>
              <a:t>Book</a:t>
            </a:r>
            <a:r>
              <a:rPr lang="nl-NL" sz="2400" dirty="0">
                <a:solidFill>
                  <a:srgbClr val="FF0000"/>
                </a:solidFill>
              </a:rPr>
              <a:t> adventure</a:t>
            </a:r>
          </a:p>
          <a:p>
            <a:pPr algn="ctr"/>
            <a:endParaRPr lang="nl-NL" sz="2400" dirty="0">
              <a:solidFill>
                <a:srgbClr val="FF0000"/>
              </a:solidFill>
            </a:endParaRPr>
          </a:p>
          <a:p>
            <a:pPr algn="ctr"/>
            <a:r>
              <a:rPr lang="nl-NL" sz="2400" dirty="0">
                <a:solidFill>
                  <a:srgbClr val="FF0000"/>
                </a:solidFill>
              </a:rPr>
              <a:t>by Eric Reits and Jacques Neefjes</a:t>
            </a: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r>
              <a:rPr lang="fr-FR" sz="1800" i="1" dirty="0" err="1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Translated</a:t>
            </a:r>
            <a:r>
              <a:rPr lang="fr-FR" sz="1800" i="1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by Kristina </a:t>
            </a:r>
            <a:r>
              <a:rPr lang="fr-FR" sz="1800" i="1" dirty="0" err="1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Lindsten</a:t>
            </a:r>
            <a:r>
              <a:rPr lang="fr-FR" i="1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fr-FR" sz="1800" i="1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Original </a:t>
            </a:r>
            <a:r>
              <a:rPr lang="fr-FR" sz="1800" i="1" dirty="0" err="1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text</a:t>
            </a:r>
            <a:r>
              <a:rPr lang="fr-FR" sz="1800" i="1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: </a:t>
            </a:r>
            <a:r>
              <a:rPr lang="fr-FR" sz="1800" b="1" i="1" u="sng" dirty="0">
                <a:solidFill>
                  <a:srgbClr val="2F5496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https://doi.org/10.1111/tan.14626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b="0" i="0" dirty="0">
              <a:solidFill>
                <a:srgbClr val="212121"/>
              </a:solidFill>
              <a:effectLst/>
              <a:latin typeface="BlinkMacSystemFont"/>
            </a:endParaRPr>
          </a:p>
          <a:p>
            <a:pPr algn="ctr"/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Department of Cell and Chemical Biology, ONCODE Institute, Leiden University Medical Centre LUMC, The Netherlands </a:t>
            </a: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26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233653-F5D1-4CE8-A085-E1D08840F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Bild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F3E082B-94F8-5931-DC6E-BD9AD1031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Darwin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skulle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förbryllad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Säkerligen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möjligheten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känna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doften av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perfekta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partner,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undvika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organtransplantation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hitta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biologiska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pappa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principiella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evolutionära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anledningarna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polymorfism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B97A69D4-E2B2-4967-B732-D1D0D80A4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4" y="2999805"/>
            <a:ext cx="4414716" cy="34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36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9F48DC-0862-6B44-FC9B-84AEC5FC5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Bild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669CAB-FA0A-FF59-AA2E-BADF8CFAB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finns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ytterligare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faktor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Virus och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mikrobiella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patogener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finns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överflöd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naturen. Corona,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Influensa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Ebola,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smittkoppor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många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virus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använder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våra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föröka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Även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infektioner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begränsar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själva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skulle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dödliga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immunsystem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Och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frågan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enkel: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immunsystemet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upptäcka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virus som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lurar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döda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viruset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dödar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8A5ACE14-1B0A-47FD-B137-B14E95ED2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408" y="3915195"/>
            <a:ext cx="3855592" cy="268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50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9D1AA8-26FC-C43A-B81F-74780B822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Bild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EF5935-B29B-4E2C-7ADF-AEEC9533C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minska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skador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virus har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immunsystemet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utvecklat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olika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vapen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Makrofager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äter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bakterier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virus,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neutrofiler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släpper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substanser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dödar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bakterier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antikroppar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hjälparceller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hjälper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mördarceller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dödar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virus-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infekterade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(och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även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cancerceller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887F5666-0344-4058-A906-6F9282849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59" y="3964564"/>
            <a:ext cx="4807444" cy="289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06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2E386C-A960-3855-36DC-866A91296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Bild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0D62E5-283F-32D2-0110-F1AE207BC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9207"/>
            <a:ext cx="10515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vet en T-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mördarcell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den ska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döda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Viruset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cellen,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skyddat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från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bli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upptäckt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egentligen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I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själva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verket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viruset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replikerar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förökar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levereras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bitar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virusets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proteiner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peptider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HLA-A, -B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-C-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molekyler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cellytan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mördarcellen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känner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detta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lilla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peptid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-fragment i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tillsammans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specifik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molekyl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Upptäckten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detta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fenomen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kallas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restriktion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var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tillräckligt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viktig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två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Nobelpris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Varje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typ av MHC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klass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molekyl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presenterar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uppsättning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peptider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immunsystemet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massor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mål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sikta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döda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cellerna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producerar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dessa.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27E98CFA-C5D6-447C-B6E4-31411AAFA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471" y="4595587"/>
            <a:ext cx="2219438" cy="210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70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04D3A8-8F06-4C35-65F2-125CFE270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Bild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615539A-E8F3-6217-F3AB-AC25ABDCC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bildas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virusfragmenten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egentligen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Virala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proteiner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precis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vilka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proteiner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helst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inuti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cellen –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bryts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Proteiner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fragmenteras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nano-maskin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kallas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proteasomen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som i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funkar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soptunna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proteiner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cellulära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enzymer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trimmar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ändarna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fragmenten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peptider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varav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vissa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transporteras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från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cytosolen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endoplasmatiska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retikulet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(ER)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kan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binda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molekyler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HLA-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molekyl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har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bundit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peptid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lämnar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den ER och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går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cellytan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inväntar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upptäckt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T-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mördarceller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5">
            <a:extLst>
              <a:ext uri="{FF2B5EF4-FFF2-40B4-BE49-F238E27FC236}">
                <a16:creationId xmlns:a16="http://schemas.microsoft.com/office/drawing/2014/main" id="{585DCEA1-A136-43D2-BBBB-55A9A88C2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805" y="4783452"/>
            <a:ext cx="3118195" cy="207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19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F02E08-E3D2-17E5-DC75-DD6B4ECE8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Bild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14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C45FCE-B3D9-B62B-4DA3-740D3F03F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Låt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oss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gå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tillbaka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polymorfismen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välkänt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från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COVID-19 och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influensa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virus kan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förändra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undkomma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upptäckt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antikroppar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tänk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alfa, delta,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omicron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…).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minimera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denna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möjlighet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T-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celler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så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presenterar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olika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allelerna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genvarianter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olika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 av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peptider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Så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många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peptider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presenteras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en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vilket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svårt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undslippa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immunförsvaret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Skillnaden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HLA-typ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mellan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individer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innebär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även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om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detta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händer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så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kommer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viruset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kunna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upprätthålla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bedrägeri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nästa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Om vi alla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hade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haft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identisk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HLA-typ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så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skulle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virus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kunna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undkomma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döda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hela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populationen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nu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dödar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”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några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individer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molekyler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presenterar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virala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peptider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immunförsvaret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HLA-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polymorfism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skyddar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på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så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sätt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populationen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den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enskilda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individen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mindre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viktig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Sammantaget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detta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övertygande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förklaring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utvecklingen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MHC-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polymorfism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FEB2B11B-D191-4762-99F5-DF0CFD1E3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461" y="4552481"/>
            <a:ext cx="2792730" cy="219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83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F034E7-8C58-B232-73DD-59EF65D58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Bild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15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A13C40-AE6F-8C15-A7A9-5C2718A69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tyvärr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dåliga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nyheter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kära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läsare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om du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råkar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behöva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två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HLA-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polymorfism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främjar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överlevnaden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en art,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njursjukdom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Avstötning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transplanterat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konsekvensen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immunsystemet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blandar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ihop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donerade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virusinfekterat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svarar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därmed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genom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attackera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vilket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resulterar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avstötning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82DF7693-2FF2-4593-9F34-3BA3ED9E4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389" y="3917373"/>
            <a:ext cx="4181887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10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18CEC3-8A55-BF0C-9518-4DFC95E1E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Bild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16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D8975BA-7FFC-30AA-15D3-41FA27B88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viktig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allmän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läxa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inget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immunsystemet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perfekt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På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tal om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låt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oss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fundera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på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T-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mördarceller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kan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hitta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virusinfekterade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celler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tillräckligt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snabbt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någon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nytta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Virus kan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föröka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snabbt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vissa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på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några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timmar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lång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vänta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på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virala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proteinerna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ska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brytas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slutet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livstid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Men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precis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immunsystemet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självt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så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syntesen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proteiner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även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virala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proteinerna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långt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ifrån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perfekt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Dessa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bristfälliga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proteiner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kallade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DRiPs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bryts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genast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kopplar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därmed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starten av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virusinfektionen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antigenpresentation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T-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mördarcellernas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immunövervakning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7FD5131D-5641-4E5E-B4A5-A27E0AF40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18" y="3756956"/>
            <a:ext cx="6819900" cy="273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95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F62DF6-95F5-0A91-249E-F9AA63910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Arial" panose="020B0604020202020204" pitchFamily="34" charset="0"/>
              </a:rPr>
              <a:t>Bild</a:t>
            </a:r>
            <a:r>
              <a:rPr lang="nl-NL" sz="4400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Arial" panose="020B0604020202020204" pitchFamily="34" charset="0"/>
              </a:rPr>
              <a:t> 17</a:t>
            </a:r>
            <a:endParaRPr lang="nl-NL" dirty="0">
              <a:latin typeface="+mn-lt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F0C3D3-497F-57DF-EB53-9C655C0C5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Schackmatt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immunsystemet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snabbt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Vissa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smarta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virus,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särskilt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herpesvirus, har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utvecklat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mekanismer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påverka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immunsystemet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Humant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cytomegalovirus, HCMV, som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infekterar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60% av alla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människor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rad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proteiner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(US2, US3, US6, US11 och US18) som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begränsar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peptidproduktionen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påverkar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funktionen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HLA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klass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8">
            <a:extLst>
              <a:ext uri="{FF2B5EF4-FFF2-40B4-BE49-F238E27FC236}">
                <a16:creationId xmlns:a16="http://schemas.microsoft.com/office/drawing/2014/main" id="{3C6AA4B7-9C03-40BA-96C0-C15C4E144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09" y="3568676"/>
            <a:ext cx="5895109" cy="3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66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D822B6-A984-57BD-90EA-A9F8FB912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 err="1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Arial" panose="020B0604020202020204" pitchFamily="34" charset="0"/>
                <a:cs typeface="SimSun" panose="02010600030101010101" pitchFamily="2" charset="-122"/>
              </a:rPr>
              <a:t>Bild</a:t>
            </a:r>
            <a:r>
              <a:rPr lang="nl-NL" sz="44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18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0442D2-B232-FD7F-958C-A57EDA7A8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möjligt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vissa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bättre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hantera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virusinfektioner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Ja,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vissa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HLA-B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skyddar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bättre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mot HIV,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bättre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mot Covid.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olika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allelerna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har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selekterats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över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eoner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hantera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olika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patogener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exempel HLA-A2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finns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hos 40% av alla Européer, den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högsta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prevalensen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en allel i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population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Detta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beror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förmågan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hos HLA-A2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skydda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patogener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något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tillfälle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långt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bak i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mycket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väl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behöver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utgöra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någon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större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anledning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sjukdom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idag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F52CFE98-DDFE-4140-92B9-EFA9F7FCA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172" y="4204594"/>
            <a:ext cx="3160424" cy="272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52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D3A73D-003C-6F05-0119-DC1064BCD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sz="49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490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Bild</a:t>
            </a:r>
            <a:r>
              <a:rPr lang="nl-NL" sz="49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b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NL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1E52C6-CD66-ECAF-6D93-C00CE5D5D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ungefär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1900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år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sedan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genomförde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två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arabiska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bröder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och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läkare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Cosmas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och Damianus, den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första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kända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transplantationen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ersatte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köpmans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kallbrandsangripna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hans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slavs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ben. Slavens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okänt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var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sannolikt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frivillig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donation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nl-NL" sz="2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8">
            <a:extLst>
              <a:ext uri="{FF2B5EF4-FFF2-40B4-BE49-F238E27FC236}">
                <a16:creationId xmlns:a16="http://schemas.microsoft.com/office/drawing/2014/main" id="{B8C6A671-9FD0-479C-A3F4-8DEED6E49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55" y="3202484"/>
            <a:ext cx="4626094" cy="329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74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B4228-2A30-085C-36FF-163A608EB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 err="1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Arial" panose="020B0604020202020204" pitchFamily="34" charset="0"/>
                <a:cs typeface="SimSun" panose="02010600030101010101" pitchFamily="2" charset="-122"/>
              </a:rPr>
              <a:t>Bild</a:t>
            </a:r>
            <a:r>
              <a:rPr lang="nl-NL" sz="44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19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C9713E-B1AA-AAA1-80DB-8BC72F2CB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finns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indirekta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konsekvenser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Ta allelen HLA-B*27:05.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Denna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finns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hos 8% av alla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kaukasier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över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90% av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patienter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ankyloserande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spondylit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har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denna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allel som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sannolikt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triggar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autoimmun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T-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cellsreaktion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ryggraden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Immunsystemet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balanserar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på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knivsegg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mellan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tillhandahålla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effektiv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immunitet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utan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skada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vävnader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mot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vådabeskjutning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EACAD495-96F1-46D3-A79E-403CAD6DC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55747"/>
            <a:ext cx="4358929" cy="333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36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3D90D2-18BB-A630-C9AE-2099718E3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 err="1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Arial" panose="020B0604020202020204" pitchFamily="34" charset="0"/>
                <a:cs typeface="SimSun" panose="02010600030101010101" pitchFamily="2" charset="-122"/>
              </a:rPr>
              <a:t>Bild</a:t>
            </a:r>
            <a:r>
              <a:rPr lang="nl-NL" sz="44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971C2A-0729-047A-A820-01BC12AB1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T-cells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autoimmunitet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också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nytta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Cancerceller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har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ofta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många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mutationer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förändringar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leder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peptiderna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avviker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från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normala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Immunterapi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cancer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utnyttjar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mekanismer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används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immunsystemet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känna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virala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bakteriella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infektioner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istället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döda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cancerceller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134368CD-FD01-4EDE-A6C8-82785499B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82" y="3429000"/>
            <a:ext cx="5879980" cy="311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80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B693BD-48E0-4EF7-ED76-990E17D3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Bild</a:t>
            </a:r>
            <a:r>
              <a:rPr lang="nl-NL" sz="44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21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B1583F-B431-0AB0-AF00-0271AA997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HLA-DR, -DQ och -DP MHC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klass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II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molekyler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Dessa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molekyler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presenterar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patogena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peptider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hjälparceller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i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producerar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cytokiner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stimulerar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differentiera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antikroppsproducerande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fabriker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hjälparceller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hjälper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också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optimera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mördarcellssvar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MHC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klass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II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väldigt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klass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I, men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presenterar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peptider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längre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som kommer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från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lysosomer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organeller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bryter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proteiner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kommer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utifrån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cellerna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3CA872B6-244C-43B5-85AD-CC1791E72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453" y="4396422"/>
            <a:ext cx="4097135" cy="221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66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FE66FB-45B4-26E7-29DC-3C3177AEB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 err="1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Arial" panose="020B0604020202020204" pitchFamily="34" charset="0"/>
                <a:cs typeface="SimSun" panose="02010600030101010101" pitchFamily="2" charset="-122"/>
              </a:rPr>
              <a:t>Bild</a:t>
            </a:r>
            <a:r>
              <a:rPr lang="nl-NL" sz="44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22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72CEAC-C439-B0A6-1373-EAC7FC761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9207"/>
            <a:ext cx="10515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detta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MHC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klass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II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produceras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ER (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vilket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annat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protein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helst som ska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cellytan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lysosomerna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binder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protein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(invariant chain) som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härmar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peptid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hjälper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klass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II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lysosomen. </a:t>
            </a:r>
            <a:r>
              <a:rPr lang="sv-SE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Här byts invariant chain ut mot en peptid som genererats av lysosomala enzymer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Denna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optimeras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ännu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typ av MHC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molekyl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(HLA-DM, som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liknar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klass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II och i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vissa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fungerar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samförstånd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HLA-DO,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klass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II-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liknande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molekyl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Evolutionen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lat,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väl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utvecklat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fungerande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kopierar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den helt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enkelt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funktioner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denna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komplicerade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klass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II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molekylen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kommer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cellytan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peptider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möjligt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aktivera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hjälparceller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6">
            <a:extLst>
              <a:ext uri="{FF2B5EF4-FFF2-40B4-BE49-F238E27FC236}">
                <a16:creationId xmlns:a16="http://schemas.microsoft.com/office/drawing/2014/main" id="{ACA6401D-C523-403A-B3A0-BED81713A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593" y="5180743"/>
            <a:ext cx="2098813" cy="167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0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2E148C-0204-A5B2-584D-70B575CAC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Bild</a:t>
            </a:r>
            <a:r>
              <a:rPr lang="nl-NL" sz="44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23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E73233-8116-47A7-F8C4-09BB63E96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Denna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immunsystemet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känner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igen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patogener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komplex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 men den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också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relativt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långsam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Den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första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gången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stöter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virus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tag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immunsystemet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dra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igång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anti-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virala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svaret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Om du har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otur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resulterar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detta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sjukdom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död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grund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av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okontrollerad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virusreplikering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Vaccination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förbereder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immunsystemet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infektion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och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ibland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undvika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infektion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helt och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hållet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svara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snabbare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och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effektivare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och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starkt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reducera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risken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allvarlig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infektion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CBF382ED-D2B0-48EB-95B9-ED6016DC7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764" y="4306036"/>
            <a:ext cx="4856449" cy="255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88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0486EC-8194-8DE9-E4A4-E2AAF1C92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 err="1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Arial" panose="020B0604020202020204" pitchFamily="34" charset="0"/>
                <a:cs typeface="SimSun" panose="02010600030101010101" pitchFamily="2" charset="-122"/>
              </a:rPr>
              <a:t>Bild</a:t>
            </a:r>
            <a:r>
              <a:rPr lang="nl-NL" sz="44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24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6AB1605-8F7E-4B97-A278-F43BF950D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MHC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molekyler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kritiska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deltagare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vaccination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Alla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vacciner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utnyttjar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klass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II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molekyler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inducera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hjälparceller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behövs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producera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antikroppssvar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Adenovirus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mRNA vaccin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använder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också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klass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molekyler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inducera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mördarceller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induceras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vaccin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håller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många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även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årtionden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vissa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och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vakt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infektioner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ursprungliga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viruset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Vacciner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har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räddad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långt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liv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alla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medicinska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ingripanden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sammanlagt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Sprid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detta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meddelande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sjukdomen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vaccinera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4CA55BD0-D9EB-4F7F-9A0B-EEAFED518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09" y="4681016"/>
            <a:ext cx="2956709" cy="217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5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E1BA61-07AA-CEF8-0C2B-349998946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b="1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Epilog</a:t>
            </a:r>
            <a:endParaRPr lang="nl-NL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F9017E9-E812-639F-5573-4CE0C6045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Så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MHC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molekyler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kontrollerar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infektion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reglerar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immunsvar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hjälper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cancer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detta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väger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upp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mot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nackdelen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autoimmunitet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avstötning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transplantation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Och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därför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du – som lever i en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värld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full av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patogener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har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överlevt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kan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läsa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detta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serieäventyr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detaljer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om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hur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man kan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överleva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ännu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bättre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referenserna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1-6. 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54288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F4E690-BB7D-56E3-9B4D-44AED3FCE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Bild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4E3E5C-3222-4D47-F65D-B9C0E1131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Denna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”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mirakulösa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transplantation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bidrog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deras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saligförklaring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utsågs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transplantationernas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skyddshelgon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blev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halshuggna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grund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kristna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något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antagligen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korrigerades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deras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himmelsfärd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F8C5CB-E68A-42D9-AF04-EF08EE7D7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81" y="3318129"/>
            <a:ext cx="3719391" cy="317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52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AF41DB-8AD7-62FB-35A3-644127A27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Bild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9D1FD8-FD8C-0FC2-1BDE-DE21F3071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Varför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transplantationer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svåra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evolutionära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orsakerna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Även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Darwin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måste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undrat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men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kände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klass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proteiner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uttrycks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nästan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alla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flercelliga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eukaryoter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D9A25C24-DD0B-4B40-A305-633E85675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65" y="3367449"/>
            <a:ext cx="4300092" cy="299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95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D465DA-A226-751A-9D77-AC1C39048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Bild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A68588-9BB9-E15F-EF94-FCFDF25FB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Låt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börja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nuvarande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kännedomen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två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unika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klasser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proteiner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vår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kropp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de som har den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högsta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graden av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polymorfism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skillnader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mellan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Och dessa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unika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eftersom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nästan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alla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proteiner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nästan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identiska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emellan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människor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Dessa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proteiner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”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transplantationsantigen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och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kallas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generellt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klass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och MHC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klass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II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molekyler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människor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kallas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HLA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klass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och HLA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klass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9D43A5C0-AF20-45EA-9E55-3F8DA8691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560" y="4168153"/>
            <a:ext cx="3931232" cy="250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41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BB3EF4-1D46-3BF9-67F9-3E19D136F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399C68-360A-0E99-8103-AD9D35936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viktigaste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molekylerna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transplantation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kallas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HLA-A, HLA-B and HLA-C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klass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och HLA-DR, HLA-DQ och HLA-DP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klass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II. HLA-A, -B och -C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finns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praktiskt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taget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alla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våra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utom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röda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blodkroppar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HLA-DR, HLA-DQ och HLA-DP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framför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finns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immunceller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6">
            <a:extLst>
              <a:ext uri="{FF2B5EF4-FFF2-40B4-BE49-F238E27FC236}">
                <a16:creationId xmlns:a16="http://schemas.microsoft.com/office/drawing/2014/main" id="{66ACB234-0DA4-4138-96E2-222906624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39962"/>
            <a:ext cx="4690947" cy="300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90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23177E-39EF-C28E-0D5D-FBEB282A5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Bild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1D9D5B-196E-F09F-908C-B4F021443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9989"/>
            <a:ext cx="10515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molekyler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polymorfa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gravida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kvinnor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ofta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utvecklar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antikroppar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pappans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HLA-typ.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fanns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genetisk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testning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använde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detta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fenomen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faderskapsbestämning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Men serum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från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dessa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kvinnor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användes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även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transplantation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Serum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från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dessa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kvinnor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byttes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mellan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olika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labb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olika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serum-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namngavs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Detta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HLA-A, -B och -C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identifierades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även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ytterligare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varianter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Dessa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namngavs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helt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enkelt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HLA-A1,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nästa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HLA-A2 etc.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Detta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hände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även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HLA-DR, -DQ och -DP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molekylerna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Således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vävnad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kan ha (som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exempel) HLA-A1, -B8, -Cw7, -DR3, -DQ2 och DPw1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proteiner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från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mamma och HLA-A2, -B27, -Cw1, -DR4, -DQ3 and DPw4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proteiner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från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pappa.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84EB4A80-7DC8-4815-928A-F2AF418B5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236" y="5016933"/>
            <a:ext cx="2618737" cy="175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18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9E8373-2BA6-76FF-3BCA-0444305D7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Bild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AD2A4F0-809A-C03C-FBF9-FC47D504D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Idag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görs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typning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rutinmässigt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DNA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finns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vissa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bevis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kvinnor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urskilja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mäns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olika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HLA-typ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genom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luktsinnet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detta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bidrar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urvalet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genetiskt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olik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matchning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5">
            <a:extLst>
              <a:ext uri="{FF2B5EF4-FFF2-40B4-BE49-F238E27FC236}">
                <a16:creationId xmlns:a16="http://schemas.microsoft.com/office/drawing/2014/main" id="{5DC6F372-1AC6-44A5-A081-994C2E5E7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4" y="3367658"/>
            <a:ext cx="4172178" cy="312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12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03AC5E-8008-CAB6-B198-9912DDEB5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Bild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2C5A00-9AE1-8FE9-A1E3-6B2D57C48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Medan HLA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polymorfism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hjälpa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diversifiera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mänskligheten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enorm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barriär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lyckad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organtransplantation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eftersom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den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kräver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nära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matchning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som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möjligt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mottagare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donator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brist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på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perfekt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matchning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används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immunsuppresiva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läkemedel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förhindra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bortstötning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6">
            <a:extLst>
              <a:ext uri="{FF2B5EF4-FFF2-40B4-BE49-F238E27FC236}">
                <a16:creationId xmlns:a16="http://schemas.microsoft.com/office/drawing/2014/main" id="{897486B1-18BF-4934-B519-48FCE54B9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016" y="3534481"/>
            <a:ext cx="4105040" cy="332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3086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2038</Words>
  <Application>Microsoft Office PowerPoint</Application>
  <PresentationFormat>Widescreen</PresentationFormat>
  <Paragraphs>62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BlinkMacSystemFont</vt:lpstr>
      <vt:lpstr>Calibri</vt:lpstr>
      <vt:lpstr>Calibri Light</vt:lpstr>
      <vt:lpstr>Open Sans</vt:lpstr>
      <vt:lpstr>Kantoorthema</vt:lpstr>
      <vt:lpstr>PowerPoint Presentation</vt:lpstr>
      <vt:lpstr> Bild 1  </vt:lpstr>
      <vt:lpstr>Bild 2</vt:lpstr>
      <vt:lpstr>Bild 3</vt:lpstr>
      <vt:lpstr>Bild 4 </vt:lpstr>
      <vt:lpstr>Bild 5</vt:lpstr>
      <vt:lpstr>Bild 6</vt:lpstr>
      <vt:lpstr>Bild 7</vt:lpstr>
      <vt:lpstr>Bild 8</vt:lpstr>
      <vt:lpstr>Bild 9</vt:lpstr>
      <vt:lpstr>Bild 10</vt:lpstr>
      <vt:lpstr>Bild 11</vt:lpstr>
      <vt:lpstr>Bild 12</vt:lpstr>
      <vt:lpstr>Bild 13</vt:lpstr>
      <vt:lpstr>Bild 14</vt:lpstr>
      <vt:lpstr>Bild 15</vt:lpstr>
      <vt:lpstr>Bild 16</vt:lpstr>
      <vt:lpstr>Bild 17</vt:lpstr>
      <vt:lpstr>Bild 18</vt:lpstr>
      <vt:lpstr>Bild 19</vt:lpstr>
      <vt:lpstr>Bild 20</vt:lpstr>
      <vt:lpstr>Bild 21</vt:lpstr>
      <vt:lpstr>Bild 22</vt:lpstr>
      <vt:lpstr>Bild 23</vt:lpstr>
      <vt:lpstr>Bild 24</vt:lpstr>
      <vt:lpstr>Epilog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Neefjes, J.J.C. (CCB)</dc:creator>
  <cp:lastModifiedBy>Sloos, W.C.R. (CCB)</cp:lastModifiedBy>
  <cp:revision>10</cp:revision>
  <dcterms:created xsi:type="dcterms:W3CDTF">2022-06-25T11:50:20Z</dcterms:created>
  <dcterms:modified xsi:type="dcterms:W3CDTF">2022-07-29T06:53:58Z</dcterms:modified>
</cp:coreProperties>
</file>