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1" r:id="rId26"/>
    <p:sldId id="340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eischhauer, Katharina" initials="FK" lastIdx="4" clrIdx="0">
    <p:extLst>
      <p:ext uri="{19B8F6BF-5375-455C-9EA6-DF929625EA0E}">
        <p15:presenceInfo xmlns:p15="http://schemas.microsoft.com/office/powerpoint/2012/main" userId="Fleischhauer, Kathar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4:59.720" idx="2">
    <p:pos x="6585" y="2140"/>
    <p:text>Names of translators are correct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6:46.314" idx="3">
    <p:pos x="7259" y="1184"/>
    <p:text>No changes - original German translation already corresponded to the updated English version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28T10:39:22.533" idx="4">
    <p:pos x="2782" y="1761"/>
    <p:text>changed according to the English update</p:text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B98AF4-4475-08EB-5DF1-2773C976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8A651CB-B1D6-9F34-1996-5E0F34E8E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D59C173-D136-C864-0B52-5328C812A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B01077-08DB-CDC3-9566-4DC4D5624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3FED8B-9F19-007B-9334-1E9E95A7B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86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0ABFD-7E54-F319-27CC-F62F06D6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3BF7B5F-4714-2834-1232-22F16282D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7D83C96-CEE9-BD94-15CE-C0255A06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E3363D-ECCB-1AA3-3FF7-2E18A3FD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2D549E8-3745-E046-1D9E-B8436EE8F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454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23332B2-0247-7C81-268A-E23FCF430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641C6CB-DAF3-3AA3-A54A-218697793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FADA8B-0A2F-1341-846B-9CB6564E1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F57F781-D3D7-1758-1B6B-C065ED5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EE40A1-0720-ABED-0570-A5EAD477C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44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D08C24-4804-D870-A12D-82970A35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15E90C-1906-516B-A555-C245DD81F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16BD0D-9B06-0A7E-24A4-43931D01C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4DD1BF2-7EB0-E51E-4C38-F58458018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3A13FF-FCC1-A1FE-C856-53FB43CDC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1041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3D755-C474-FD95-E2F3-453E87335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332CF9-4DFC-3293-FB96-D5EC72FEB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E1241EF-DFC2-1354-8D11-C1E381917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299B6A-3F6A-A01B-1D79-82C413311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8069D5-F592-1EBF-1B83-6BEF36C8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0630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3A58C-4382-E1F4-77F0-DDB0F7F5F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ED8EB4E-9827-FC23-E8FF-C68F74A18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C83DB51-D805-8B01-3F8E-19011E8BC3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D730DBD-8D57-62B8-60C7-24DBA593E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0709F42-BEAF-D69B-8356-32E2F037E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F5C8188-CA03-21A3-8265-B8EE2B7E6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267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9D71DE-F8DF-ED15-1688-F296D390A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0C054B9-6350-21A1-6146-7790F9EC67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AA2E0F5-87FC-E397-DF9A-5AE6F52B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CE1B111-5BDF-E866-912A-C34533A8BD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13BA0DE-38E3-CF2D-CD7F-7F400E7644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2DDCB120-FA4D-B75E-2947-477A0C2C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2546E45-17B4-2FE3-B2A3-3FC5B736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6331FB9-76A6-D18C-2EF9-FCD9A680D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19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291399-0605-2CEA-10FC-7407A25D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CC9222F-17BB-A002-8F91-5365AF30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C8E2E8-B29C-72A8-0941-2C502AAD2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03BD70-9370-1D8C-9ADF-0B4A3E048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6505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3329242-A890-A84A-441A-A62028054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FEDADEED-1D09-33F2-4FD0-176D29C04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20D3EF9-0B28-FD1D-C2EF-7FAAC1ACF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30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B03784-1053-B0CD-B523-A2D2255F9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E78A42-0ADF-D3C0-64DA-737B40473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732A50-BFB8-133F-DE6F-B85D67821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F3E1DD-B766-AE50-A304-FFC489B3E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65DD1B-8802-1C18-8345-D16FAEEA6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7E3A988-A65E-DE42-ECE4-FB1A412FA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0368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4D9CD-08CC-13DF-190A-C9880BB9C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08675CE-6352-CB5C-929A-BA06982C52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219326-12D5-6F61-2341-C6051A19C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573561-F3B5-8600-0856-BEAB1ADB1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33BA05-DBB6-DE27-22D4-5AEA10FF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1C73985-4419-478B-0358-62353648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4713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4463BA4-BE46-2F17-19B4-E9AC5C1E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E7A105-41E1-90F5-7D50-F6B9A71D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BA797F9-D427-415B-3379-24E02C2BB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4CB8E-9F06-4A35-9C68-E92E6781D515}" type="datetimeFigureOut">
              <a:rPr lang="nl-NL" smtClean="0"/>
              <a:t>14-9-2022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D110CF-0880-61A1-C949-6919AB633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516D94-549E-A58F-A3E3-BCC211652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FB1D-9A30-4096-812C-44D80B160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077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hyperlink" Target="https://doi.org/10.1111/tan.14626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AD3A2A8E-ECD7-44FC-A1C2-89537900E8A5}"/>
              </a:ext>
            </a:extLst>
          </p:cNvPr>
          <p:cNvSpPr txBox="1"/>
          <p:nvPr/>
        </p:nvSpPr>
        <p:spPr>
          <a:xfrm>
            <a:off x="574016" y="564961"/>
            <a:ext cx="11407815" cy="6893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HLA Moleküle </a:t>
            </a:r>
            <a:r>
              <a:rPr lang="de-DE" sz="3600" b="1" kern="1400" spc="-50" dirty="0">
                <a:solidFill>
                  <a:srgbClr val="FF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de</a:t>
            </a:r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Transplantation, </a:t>
            </a:r>
            <a:r>
              <a:rPr lang="de-DE" sz="3600" b="1" kern="1400" spc="-50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Autommunität</a:t>
            </a:r>
            <a:r>
              <a:rPr lang="de-DE" sz="3600" b="1" kern="1400" spc="-50" dirty="0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und Infektion: e Reis durch es </a:t>
            </a:r>
            <a:r>
              <a:rPr lang="de-DE" sz="3600" b="1" kern="1400" spc="-50" dirty="0" err="1">
                <a:solidFill>
                  <a:srgbClr val="FF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Karikaturbuech</a:t>
            </a:r>
            <a:endParaRPr lang="nl-NL" sz="3600" b="1" kern="1400" spc="-50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HLA </a:t>
            </a:r>
            <a:r>
              <a:rPr lang="nl-NL" sz="2400" dirty="0" err="1">
                <a:solidFill>
                  <a:srgbClr val="FF0000"/>
                </a:solidFill>
              </a:rPr>
              <a:t>molecules</a:t>
            </a:r>
            <a:r>
              <a:rPr lang="nl-NL" sz="2400" dirty="0">
                <a:solidFill>
                  <a:srgbClr val="FF0000"/>
                </a:solidFill>
              </a:rPr>
              <a:t> in </a:t>
            </a:r>
            <a:r>
              <a:rPr lang="nl-NL" sz="2400" dirty="0" err="1">
                <a:solidFill>
                  <a:srgbClr val="FF0000"/>
                </a:solidFill>
              </a:rPr>
              <a:t>transplantation</a:t>
            </a:r>
            <a:r>
              <a:rPr lang="nl-NL" sz="2400" dirty="0">
                <a:solidFill>
                  <a:srgbClr val="FF0000"/>
                </a:solidFill>
              </a:rPr>
              <a:t>, </a:t>
            </a:r>
            <a:r>
              <a:rPr lang="nl-NL" sz="2400" dirty="0" err="1">
                <a:solidFill>
                  <a:srgbClr val="FF0000"/>
                </a:solidFill>
              </a:rPr>
              <a:t>autoimmunity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and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 err="1">
                <a:solidFill>
                  <a:srgbClr val="FF0000"/>
                </a:solidFill>
              </a:rPr>
              <a:t>infection</a:t>
            </a:r>
            <a:r>
              <a:rPr lang="nl-NL" sz="2400" dirty="0">
                <a:solidFill>
                  <a:srgbClr val="FF0000"/>
                </a:solidFill>
              </a:rPr>
              <a:t> control.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A comic </a:t>
            </a:r>
            <a:r>
              <a:rPr lang="nl-NL" sz="2400" dirty="0" err="1">
                <a:solidFill>
                  <a:srgbClr val="FF0000"/>
                </a:solidFill>
              </a:rPr>
              <a:t>Book</a:t>
            </a:r>
            <a:r>
              <a:rPr lang="nl-NL" sz="2400" dirty="0">
                <a:solidFill>
                  <a:srgbClr val="FF0000"/>
                </a:solidFill>
              </a:rPr>
              <a:t> adventure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by</a:t>
            </a:r>
          </a:p>
          <a:p>
            <a:pPr algn="ctr"/>
            <a:r>
              <a:rPr lang="nl-NL" sz="2400" dirty="0">
                <a:solidFill>
                  <a:srgbClr val="FF0000"/>
                </a:solidFill>
              </a:rPr>
              <a:t>Eric Reits and Jacques Neefjes </a:t>
            </a:r>
          </a:p>
          <a:p>
            <a:pPr algn="ctr"/>
            <a:endParaRPr lang="nl-NL" sz="2400" dirty="0">
              <a:solidFill>
                <a:srgbClr val="FF0000"/>
              </a:solidFill>
            </a:endParaRPr>
          </a:p>
          <a:p>
            <a:pPr algn="ctr"/>
            <a:r>
              <a:rPr lang="de-DE" i="1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</a:t>
            </a:r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DE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de-DE" sz="1800" i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Englische </a:t>
            </a:r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übersetzt </a:t>
            </a:r>
            <a:r>
              <a:rPr lang="de-DE" sz="1800" i="1" dirty="0" err="1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vo</a:t>
            </a:r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Jacob Blankeberger, </a:t>
            </a:r>
          </a:p>
          <a:p>
            <a:pPr algn="ctr"/>
            <a:r>
              <a:rPr lang="de-DE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Universität Zürich, Schweiz. </a:t>
            </a:r>
            <a:r>
              <a:rPr lang="fr-FR" i="1" dirty="0" err="1">
                <a:solidFill>
                  <a:srgbClr val="80808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Originaltext</a:t>
            </a:r>
            <a:r>
              <a:rPr lang="fr-FR" sz="1800" i="1" dirty="0">
                <a:solidFill>
                  <a:srgbClr val="80808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: </a:t>
            </a:r>
            <a:r>
              <a:rPr lang="fr-FR" sz="1800" b="1" i="1" u="sng" dirty="0">
                <a:solidFill>
                  <a:srgbClr val="2F5496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https://doi.org/10.1111/tan.14626</a:t>
            </a: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b="0" i="0" dirty="0">
              <a:solidFill>
                <a:srgbClr val="212121"/>
              </a:solidFill>
              <a:effectLst/>
              <a:latin typeface="BlinkMacSystemFont"/>
            </a:endParaRPr>
          </a:p>
          <a:p>
            <a:pPr algn="ctr"/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Department of Cell and Chemical Biology, ONCODE Institute, Leiden University Medical Centre LUMC, The Netherlands </a:t>
            </a: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  <a:p>
            <a:pPr algn="ctr"/>
            <a:endParaRPr lang="nl-N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6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8B99B-83E4-BEFA-6A61-E8272EFAF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Folie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9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5A09BB-6715-A0E9-43E5-09E3500ED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Darwin würd sich wundere. 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Erschmöcke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vom beste Partner,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Vaterschaftsbestimmig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oder s Verhindere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Organstransplantatione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sicher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evolutionäri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Grund für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entstehig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vom HLA Polymorphismus si.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8E411B1F-2BBC-4DCE-BC8C-2342636BA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061" y="3233485"/>
            <a:ext cx="4414716" cy="34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9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09D97E-EB0E-0AAC-E6CD-778418604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960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fr-FR" sz="31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10</a:t>
            </a:r>
            <a:br>
              <a:rPr lang="nl-NL" sz="31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br>
              <a:rPr lang="nl-N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CAF688-4000-4A14-CDC0-F70D980B9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95994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Faktor: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mikrobielli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Erreger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de Umwelt in grosse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Corona, d Gripp, Ebola, Pocke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Vermehrig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 sogar «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selbstlimitierendi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wäret ohne es Immunsystem tödlich. D Frag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eifach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sich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verstecket, um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ztöte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bevor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tötet?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3949886-7A86-440B-9556-1023BD4CC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518" y="3851926"/>
            <a:ext cx="3855592" cy="26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0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57594-BAA6-315F-3ECB-5BF5E12D3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11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E1F9F0D-098A-2727-D762-224AD322AF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de Schade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zbegrenze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Immunsystem e Vielfalt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Waffe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Maktrophage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fresset Bakterie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neutrophili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Granulozyte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setzet Substanze frei, wo Bakterie abtötet, B-Zelle produzieret Antikörper, T-Helferzelle unterstützet d B-Zelle und andere Immunzelle, T-Killerzelle tötet virus-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infizierti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(und sogar Krebszelle) ab.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D2CDAF5-E3D0-4F2F-9C12-21AE3210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9" y="3842644"/>
            <a:ext cx="4807444" cy="289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2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253B4-F359-FF0E-A3E4-C07ED17E9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12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41C99-6925-47EC-FF0C-F192A87F7C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52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weiss aber e T-Killerzelle, wen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sött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töte? S Virus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 gar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erchant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werde,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de Zelle sitzt, oder doch? Während sich s Virus vermehrt, werdet tatsächlich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zu HLA-A, -B und -C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gliefered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sie denn zu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beförderet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 T-Killerzelle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erchent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Proteinfragment (au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gnannt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EINEM einzige spezifische HLA-Molekül.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Entdeckig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 Phänomen,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Restriktion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gnennt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bedütend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gnueg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mit zwei Nobelpries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uszeichnet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Jede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unterschiedlichi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 Molekül präsentiert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unterschiedlichs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Repertoire a Peptid,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grossi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Zahl ah Zielschiebe zur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Verfüegig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zstelle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Erchenig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Abtötig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Zelle, wo die Peptid produzieret.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B27E9E25-45DF-45B3-BDED-DEC9723C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727" y="4776681"/>
            <a:ext cx="1933633" cy="18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55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8F2E5-060A-2112-E5BC-9439C222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14E579-0DEA-8EB7-178F-D67A0D9A2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474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 wie wird es Virusfragment überhaupt erst generiert? Genau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im Innere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Zelle, werdet au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zersetzt.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Zersetzig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erfolgt innere bemerkenswerte Nano-Maschine, wo sich Proteasom nennt.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Art Recyclinghof für Protein.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zelluläri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Enzym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schniedet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End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Proteinfragment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Peptid,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einigi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Zytoplasma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 transportiert werdet, wo sie wiederum a HLA-Molekül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binde. Sobald es HLA-Peptid es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gbunde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verlahts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ER in Richtig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wartet,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T-Killerzelle entdeckt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3E9DA3C3-B4A2-4712-9BAA-EED65A4D9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125" y="4327138"/>
            <a:ext cx="3483955" cy="23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6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288CD-8FF0-4214-03FB-80D4BB652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22417" cy="1169207"/>
          </a:xfrm>
        </p:spPr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14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A1B3CE0-1D88-63B6-A94E-4B76601AA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4583"/>
            <a:ext cx="10515600" cy="506883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Chömemer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zruck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zum HLA Polymorphismus.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COVID-19 und de Gripp bereits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wüsset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gschickt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drin, sich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zverändere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de Antikörperantwort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zentcho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(denk ah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delta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omicron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…). Um die Möglichkeit für d T-Zellantwort möglichst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zhalte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präsentiert jedes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verschiedene HLA Allel (also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verschiedeni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Gen) en unterschiedliche Satz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Peptid. Es werdet so viel Peptid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Person präsentiert, dass d Immunevasion vom Virus sehr erschwert wird. Durch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interindiviudelle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Unterschied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Type wird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sichergstellt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sogar wenn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Evasion stattfindet, die i de nächste infizierte Person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erfolgrich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mir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gliche HLA hättet, würd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Evasion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gsammti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töte, währendem sie so «nur» es paar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Einzelni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tötet, bi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HLA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de Lag sind,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 die virale Peptid z präsentiere. De HLA Polymorphismus schützt also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 Individuum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weniger wichtig. Das Konzept liefert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überzügendi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Erchlärig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Evolution vom MHC Polymorphismus.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913B065D-EF3D-47D4-B8F4-AF85E3365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408" y="5221385"/>
            <a:ext cx="2000272" cy="15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2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948CF8-6671-04BA-6E14-9CCAC88A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15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88937-E66A-F63F-442A-7CDD14ED0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Leider sind das aber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schlechti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Neuigkeite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die Leserinne und Leser,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zuefällig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zwei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 nötig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HLA Polymorphismus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stärcht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überlebe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Artevielfalt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 oder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Einzelne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Niereerkrankig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Transplantationsabstossig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Folg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s Immunsystem s Spenderorgan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virus-infizierte Organ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verwechslet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entsprechend s Organ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ahgrieft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was zur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führt.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1E50DD7D-6CA1-42AE-B13F-82C0D1564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11" y="3969327"/>
            <a:ext cx="418188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55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3002BCFE-E11D-42A4-A4D8-0396650D2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620" y="4818772"/>
            <a:ext cx="5041900" cy="202264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2175397-C2CE-BBEF-E127-A66CB399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16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A403F7-A1BA-CC56-B24E-9244D310F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wichtigi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allgemeini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Lektion: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nüt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perfekt, au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Immunsystem! Apropos,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überlegemer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mal, wie T-Killerzelle virus-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infizierti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schnell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gnueg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findet, um nützlich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sich sehr schnell vermehre,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mengisch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nur wenige Stunde. Es würd z viel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choste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zwarte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am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ihrem natürliche Lebe zersetzt werdet. Aber genau wie s Immunsystem selber,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d Proteinsynthese und mit ihre d Synthese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virale Protein alles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perfekt.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Fehlerhafti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gnannt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DRiPs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werdet sofort zersetz, was 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Ahfang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virale Infektion zur Antigenpräsentation führt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wirksami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Immunkontrolle durch T-Killerzelle ermöglicht.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248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6773B-75D0-9068-B53E-157113D6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17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618E044-0F72-4A46-DEDB-12D0305683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Schachmatt,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Immunsystem? Halt,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schnell!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schlaue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vor allem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Herpesvire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Ahpassigsmechanisme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mit de Antigenpräsentation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zinterferiere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HCMV, s Humane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Cytomegalievirus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infiziert 60%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macht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Uswahl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Protein (US2, US3, US6, US11 und US18), wo d Peptidproduktion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ihschränket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oder mit de Funktion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Klass I interferieret.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nl-NL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8">
            <a:extLst>
              <a:ext uri="{FF2B5EF4-FFF2-40B4-BE49-F238E27FC236}">
                <a16:creationId xmlns:a16="http://schemas.microsoft.com/office/drawing/2014/main" id="{1E0996BF-94F1-4F59-9585-41C94FEF4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3817445"/>
            <a:ext cx="5415280" cy="292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20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A3DFA6-E7EF-9ED9-F87A-4147EE81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18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60B995-C5D6-8BEF-3C9E-CAD306A0E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538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also Möglich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Allel besser drin sind, mit bestimmte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umzgah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Tatsächlich schützet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HLA-B Allel besser vor HIV,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besser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COVID. Die verschiedene HLA Allel sind im Verlauf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Usernandersetzig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verschiedene Pathogen selektioniert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Bispiel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findet sich HLA-A2 in 40%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Europäische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höchsti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Prävalenz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überhautpt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einem HLA Allel innere bestimmte Gruppe.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wahrschinli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zruckzführe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 HLA-A2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irgendwenn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früener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mal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wirksamsti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Schutz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Pathogen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gbote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vilicht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hützutags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gar kein wesentliche Krankheitserreger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6A749B6E-E1C0-40ED-86A5-AB6ABA9DB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20396"/>
            <a:ext cx="2362200" cy="203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15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058E9A-9671-DA05-CCC3-1DB98496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</a:t>
            </a:r>
            <a:endParaRPr lang="nl-NL" sz="3600" b="1" dirty="0">
              <a:solidFill>
                <a:srgbClr val="00A185"/>
              </a:solidFill>
              <a:effectLst/>
              <a:latin typeface="Open Sans" panose="020B0606030504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B4C4A4-DC84-B3BD-6CB2-0A33CF76B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 ungefähr 1900 Jahr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zwei arabische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Brüedere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Kliniker, Cosmas und Damian,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bekannti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Transplantation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duregführt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indem sie 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abgstorbene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Chaufmah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dem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Sklav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ersetzt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S Schicksal vom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Sklav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bliebt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ungwüss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aber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unwahrschinlich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es sich um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freiwiligi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Organspend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ghandlet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4" name="Tijdelijke aanduiding voor inhoud 8">
            <a:extLst>
              <a:ext uri="{FF2B5EF4-FFF2-40B4-BE49-F238E27FC236}">
                <a16:creationId xmlns:a16="http://schemas.microsoft.com/office/drawing/2014/main" id="{0154295D-53E3-456E-A06C-B816C653A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67609"/>
            <a:ext cx="4626094" cy="329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13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51FA8B-AE2E-A466-EB4D-E343A8AD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19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6C3817-901B-2114-683B-2D2FE049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Aber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Nebeneffekt.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Bispiel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Allel HLA*B27:05.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Vorhande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8%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kaukasische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über 90%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Patientinne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ankolysierender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Spondylitis das Allel, was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vermuetlich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T-Zell-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vermittleti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Autoimmunreaktion i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Wirbelsüli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verursacht. S Immunsystem agiert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schmale Grad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wirksame Immunität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Vermiede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Gwebschsschäde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 Beschuss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eigene Reihe.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1E4D91E-BBBF-40F1-9D8A-C0D694AD8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038" y="4001294"/>
            <a:ext cx="3784600" cy="28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55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22DA7-246E-1F97-5671-5BD91D05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20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C5093D-3AA5-C54A-D9FA-DD73A7027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Allerdings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T-Zell Autoimmunität au nützlich si. Krebszelle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typischerwies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viel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füehret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entstönd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normale zelluläre Peptid unterscheidet. I de Tumor-Immuntherapie macht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sich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bakterielli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zbekämpfe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znutze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Krebszelle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abztöte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753BE0F-89D0-45B7-9D99-FB3209551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51958"/>
            <a:ext cx="5879980" cy="31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24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C7493-010E-09F8-B6AB-85629CD2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21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1F9E03-37A3-913A-7FEA-249707C84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stahts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de HLA-DR, -DQ, und -DP MHC II Molekül? Die Molekül präsentieret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pathogeni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Peptid zu T-Helferzelle, wo denn Zytokin produzieret um B-Zelle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zhelfe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sich in Antikörper-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produzierendi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Fabrike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umzwandle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T-Helferzelle dienet au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Optimierig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Killerzell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Antworte. MHC Klass II sind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Strukture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 Molekül sehr ähnlich, aber sie präsentieret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längeri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Proteinfragment, wo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generiert werdet.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Organelle, wo Protein zersetzet,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usse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ufgno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3EA4AC4-D712-459A-9E06-66C1A62AF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57" y="4647247"/>
            <a:ext cx="4097135" cy="22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20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367C3-F48E-2F28-FCF5-A6A226D5B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22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6BD4AB-AD9A-E245-93B5-957B6818E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071"/>
            <a:ext cx="10515600" cy="485185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sie das? MHC Klass II Molekül werdet im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hergstellt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(genauso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andere Protein,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Expression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üssere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Zellemembran oder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Lysosome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bestimmt sind).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bindet sie an es anderes Protein, d «invariant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wo 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usgseht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es Peptid, und s MHC Klass II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Lysosom leitet.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 d «invariant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chain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entfernt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lysosomale Enzym generierts Peptid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ustuscht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Prozess wird optimiert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nomal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Typ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Molekül (HLA-DM, wo so ähnlich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usgseht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wie die andere MHC Klass II Molekül und wo in manche Zelle mit HLA-DO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zemmewirkt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es anders Klass-II-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ähnlichs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Molekül. D Evolution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fuhl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mal es Arbeitsmodell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entwicklet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wird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eifach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kopiert und 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ahpasst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Endreultat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 komplexe Tanz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Lieferig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II Molekül ad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Zelloberflächi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mit Peptid belade sind, wo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Aktivierig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T-Helferzelle ermöglichet.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EB6D9EAF-CCCF-4024-BF2F-5C41C6703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1" y="5620275"/>
            <a:ext cx="1461940" cy="11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110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33AD83-7358-5351-8938-8F59C305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Folie 23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B3A7EC1-56DF-504F-D5E6-89EDDE37E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4869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Prozess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Pathogenerkennig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durchs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komplex… aber au relativ langsam. Wenn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erste Mal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Virus in Kontakt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chunt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antivirali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Abwehr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ufezfahre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das zu Krankheit oder sogar zum Tod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unkontrollierti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Virusvermehrig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führe.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bereitet s Immunsystem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Infektion vor, so dass die im beste Fall d Infektion komplett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verhinderet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oder zumindest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schnelle und effektivere Immunantwort führt, wo s Risiko,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ernste Infektion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zsterbe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erheblich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verminderet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AC30484E-065E-4DFC-B220-73788C0C7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318672"/>
            <a:ext cx="4180840" cy="219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6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257FCD-D8F4-471B-92FB-4EB166B34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Folie 24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B9E0AA-4C9A-80A5-AEE2-F04AA5ABC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9383"/>
            <a:ext cx="10515600" cy="5107580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MHC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kritischi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Bedütig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Alli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MHC Klass II Molekül um T-Helferzelle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zaktiviere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Antikörperbildig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werdet, und um die Protein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zproduziere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d Antikörperantworte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grichtet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 Adenovirus und mRNA Impfstoff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 MHC Klass II Molekül, um T-Killerzelle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zaktiviere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T-Zelle, wo durch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aktiviert werdet,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bliebed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Jahr,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Jahrzehnt, in Alarmbereitschaft für 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Infektion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ursprüngliche Virus.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Impfige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Lebe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grettet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andere medizinische Massnahme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Verbreitet Sie also die Information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Krankheit, Impfet Sie sich!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7D147E81-D255-421B-9165-2E9CC7A0B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75" y="5085324"/>
            <a:ext cx="2407591" cy="177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27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3BA3EB-67D6-F24D-CBB9-68097207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+mn-lt"/>
                <a:ea typeface="Times New Roman" panose="02020603050405020304" pitchFamily="18" charset="0"/>
              </a:rPr>
              <a:t>25 </a:t>
            </a:r>
            <a:r>
              <a:rPr lang="fr-FR" sz="3600" b="1" dirty="0">
                <a:solidFill>
                  <a:srgbClr val="00A185"/>
                </a:solidFill>
                <a:latin typeface="+mn-lt"/>
                <a:ea typeface="Times New Roman" panose="02020603050405020304" pitchFamily="18" charset="0"/>
              </a:rPr>
              <a:t>EPILOG</a:t>
            </a:r>
            <a:br>
              <a:rPr lang="nl-NL" sz="1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0B9C0BF-DBCF-F179-E3C6-24FD18F6C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MHC Molekül sind also i de Lag,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Infektione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 Kontrolle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zbringe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Immunantworte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zreguliere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 sie werdet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ufgrund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Eigeschaft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hützutags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ihgsetzt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Krebs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zheile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Das wiegt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Nachteil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Autoimmunität und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Transplantationsabstossig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 sie sind au de Grund warum Sie lieber Leser oder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liebi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Leserin – obwohl sie innere Welt voll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Pathogen lebet – überlebt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sodass Sie sich das Comic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leiste.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Wieteri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dezue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besser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überlebe, findet sich i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Literaturhiwies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1-6.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9319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AA330-7BBC-5A21-3663-C31DD170E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485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2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BCA24A-EDE8-1C15-13CA-89BBA371F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«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wundersami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Transplantation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ihrerer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Heiligsprechig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bitreit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durch die sie zu de Schutzheilige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Transplantationsmedizin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gschaded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sie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ufgrund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ihrem christliche Glaube enthauptet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sind, was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vermuetlich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 ihrem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Ufstieg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Himmel wieder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C29EC-A7F9-43D8-BF4C-0E7BF2D69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041" y="3551809"/>
            <a:ext cx="3719391" cy="317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22025-E82E-55A6-E810-4E565986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3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568B07C-7A4D-EC7D-F3D0-CFCC4183F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Transplantation so schwierig, was sind die evolutionäre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Faktore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dehinder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Sogar Darwin muss sich die Frag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gstellt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ha.. aber 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die einzigartige Klass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nöd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kennt,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Oberflächi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multizelluläre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Eukariote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exprimiert werdet.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F683999C-5107-45B9-BFA9-813E30EE6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45" y="3580809"/>
            <a:ext cx="4300092" cy="299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4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7157E4-256D-74BC-7B0F-94D7E80F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4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293273-748C-A605-54F9-5C18252D1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506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Fangemer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ah, was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zwei einzigartige Klasse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Protein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eusem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Körper bekannt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nämlich die, wo de höchste Grad ah Polymorphismus (d.h. Unterschied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verschiedene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ufwiesed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Und die sind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deswege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einzigartig, will fast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andere Protein in menschliche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Indivdue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ahnöchernd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identisch sind. Die polymorphe Protein sind d «Transplantationsantigen», wo allgemein als MHC Klass I und MHC Klass II Molekül bezeichnet werdet.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heisset sie HLA Klass I und HLA Klass II.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8F06A10-013F-4750-A944-5FBFD3977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238" y="4123586"/>
            <a:ext cx="3931232" cy="2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85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733F2-9092-AFEB-0676-3CCF2EB48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5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8E21DC-030C-8B1F-1AE2-F5049BC3E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265"/>
            <a:ext cx="105156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für d Transplantation wichtigste HLA Molekül heisset HLA-A, HLA-B und HLA-C für MHC Klass I und HLA-DR, HLA-DQ und HLA-DP für MHC Klass II. HLA-A, -B, und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praktisch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eusne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Zelle (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ussert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rote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Bluetkörperli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während HLA-DR, HLA-DQ und HLA-DP sich hauptsächlich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Immunzelle befindet.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B9DB71B7-8AB2-483A-9FB5-D872DE2A2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39962"/>
            <a:ext cx="4690947" cy="30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4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083B49C5-6A35-4D05-B605-FD5985845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42" y="5465283"/>
            <a:ext cx="2083724" cy="139271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B4CF02B-43F3-CBE1-F5F9-5693434D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5994"/>
          </a:xfrm>
        </p:spPr>
        <p:txBody>
          <a:bodyPr>
            <a:normAutofit fontScale="90000"/>
          </a:bodyPr>
          <a:lstStyle/>
          <a:p>
            <a:r>
              <a:rPr lang="fr-FR" sz="40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Folie 6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94F736-399F-C2B4-5069-AD51A2F94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683"/>
            <a:ext cx="10515600" cy="497584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Polymorphismus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extrem,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schwangeri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oft Antikörper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verschiedeni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HLA-Type vom Vater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usbildet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Tatsach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früener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Vaterschaftstest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genetische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defür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Aber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Bluetsera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(wo Antikörper enthaltet)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schwangere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 au für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Gwebstransplantation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hilfrich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Die sind nämlich im Rahme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internationale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Kooperatione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sogenante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verschiedene Labors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ustuscht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 Spezifität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jewilige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Antikörper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bestimmt und en Name geh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Das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zur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Entdeckig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HLA-A, -B und -C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gführt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mit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ihrne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Untergruppe,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eifach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numerisch als HLA-A1, -HLA-A2 usw. benennt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sind.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Ähnlichs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mit HLA-DR, -DQ und -DP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gmacht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Also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si, dass 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Gweb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Körper (zum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Bispiel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HLA-A1, -B8, -Cw7, -DR3, -DQ2 und DPw1 Protein (vererbt wo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dinere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Mueter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und HLA-A2, -B27, -Cw1, -DR4, -DQ3 und DPw4 Protein (vererbt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Vater) enthaltet.</a:t>
            </a:r>
          </a:p>
        </p:txBody>
      </p:sp>
    </p:spTree>
    <p:extLst>
      <p:ext uri="{BB962C8B-B14F-4D97-AF65-F5344CB8AC3E}">
        <p14:creationId xmlns:p14="http://schemas.microsoft.com/office/powerpoint/2010/main" val="2032642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084AA-9519-39DA-01F8-63EB02DD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Folie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7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05A6B4-E418-1383-3339-C982A25FA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Hützutags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 d HLA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Typisierig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routinemässig mit Hilf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DNA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Untersuechige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duregführt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Hiwies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dass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 Unterschied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Männer am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chönd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erkenne, und dass das d Selektion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genetisch diverse Partner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5">
            <a:extLst>
              <a:ext uri="{FF2B5EF4-FFF2-40B4-BE49-F238E27FC236}">
                <a16:creationId xmlns:a16="http://schemas.microsoft.com/office/drawing/2014/main" id="{C2A8BF0C-CEB1-4D88-B259-3FE3D4F01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714" y="3652138"/>
            <a:ext cx="4172178" cy="312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1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5A7D8D-965D-C7AD-6438-A52CEBC17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solidFill>
                  <a:srgbClr val="00A185"/>
                </a:solidFill>
                <a:latin typeface="Open Sans" panose="020B0606030504020204" pitchFamily="34" charset="0"/>
                <a:ea typeface="Times New Roman" panose="02020603050405020304" pitchFamily="18" charset="0"/>
              </a:rPr>
              <a:t>Folie </a:t>
            </a:r>
            <a:r>
              <a:rPr lang="fr-FR" sz="36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  <a:t>8</a:t>
            </a:r>
            <a:br>
              <a:rPr lang="nl-NL" sz="2800" b="1" dirty="0">
                <a:solidFill>
                  <a:srgbClr val="00A185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</a:rPr>
            </a:br>
            <a:endParaRPr lang="nl-NL" sz="2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D9C383-0C56-63E2-68D5-62986A12B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Polymorphismus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Molekül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zwar sehr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hilfrich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menschlichi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Diversität, er stellt aber es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enorms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Hinderniss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für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erfolgrichi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Organtransplantatione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dar, wo die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bestmöglichi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Überihstimmig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HLA Type vom Empfänger und Spender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erforderet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Wenn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perfekti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Kompatabilität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vorhande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isch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werdet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wirksami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immunsuprimierendi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Medikament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ihgsetzt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um d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Abstossig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vom transplantierte Organ </a:t>
            </a:r>
            <a:r>
              <a:rPr lang="de-CH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zverhindere</a:t>
            </a:r>
            <a:r>
              <a:rPr lang="de-CH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6">
            <a:extLst>
              <a:ext uri="{FF2B5EF4-FFF2-40B4-BE49-F238E27FC236}">
                <a16:creationId xmlns:a16="http://schemas.microsoft.com/office/drawing/2014/main" id="{A04B9ADC-7F04-4A45-B3B4-AC72F289E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9" y="3636615"/>
            <a:ext cx="4040851" cy="32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3312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2435</Words>
  <Application>Microsoft Office PowerPoint</Application>
  <PresentationFormat>Breitbild</PresentationFormat>
  <Paragraphs>64</Paragraphs>
  <Slides>26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BlinkMacSystemFont</vt:lpstr>
      <vt:lpstr>Calibri</vt:lpstr>
      <vt:lpstr>Calibri Light</vt:lpstr>
      <vt:lpstr>Open Sans</vt:lpstr>
      <vt:lpstr>Kantoorthema</vt:lpstr>
      <vt:lpstr>PowerPoint-Präsentation</vt:lpstr>
      <vt:lpstr>Folie 1</vt:lpstr>
      <vt:lpstr>Folie 2 </vt:lpstr>
      <vt:lpstr>Folie 3 </vt:lpstr>
      <vt:lpstr>Folie 4 </vt:lpstr>
      <vt:lpstr>Folie 5 </vt:lpstr>
      <vt:lpstr>Folie 6 </vt:lpstr>
      <vt:lpstr>Folie 7 </vt:lpstr>
      <vt:lpstr>Folie 8 </vt:lpstr>
      <vt:lpstr>Folie 9 </vt:lpstr>
      <vt:lpstr> Folie 10   </vt:lpstr>
      <vt:lpstr>Folie 11 </vt:lpstr>
      <vt:lpstr> Folie 12 </vt:lpstr>
      <vt:lpstr>Folie 13 </vt:lpstr>
      <vt:lpstr>Folie 14 </vt:lpstr>
      <vt:lpstr>Folie 15 </vt:lpstr>
      <vt:lpstr>Folie 16 </vt:lpstr>
      <vt:lpstr>Folie 17 </vt:lpstr>
      <vt:lpstr>Folie 18 </vt:lpstr>
      <vt:lpstr>Folie 19 </vt:lpstr>
      <vt:lpstr>Folie 20 </vt:lpstr>
      <vt:lpstr> Folie 21 </vt:lpstr>
      <vt:lpstr>Folie 22 </vt:lpstr>
      <vt:lpstr>Folie 23 </vt:lpstr>
      <vt:lpstr>Folie 24 </vt:lpstr>
      <vt:lpstr>25 EPILOG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Neefjes, J.J.C. (CCB)</dc:creator>
  <cp:lastModifiedBy>Jacob Blankenberger</cp:lastModifiedBy>
  <cp:revision>20</cp:revision>
  <dcterms:created xsi:type="dcterms:W3CDTF">2022-06-25T09:00:34Z</dcterms:created>
  <dcterms:modified xsi:type="dcterms:W3CDTF">2022-09-14T08:17:10Z</dcterms:modified>
</cp:coreProperties>
</file>