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5" r:id="rId2"/>
    <p:sldId id="289" r:id="rId3"/>
    <p:sldId id="353" r:id="rId4"/>
    <p:sldId id="354" r:id="rId5"/>
    <p:sldId id="363" r:id="rId6"/>
    <p:sldId id="340" r:id="rId7"/>
    <p:sldId id="339" r:id="rId8"/>
    <p:sldId id="365" r:id="rId9"/>
    <p:sldId id="364" r:id="rId10"/>
    <p:sldId id="384" r:id="rId11"/>
    <p:sldId id="380" r:id="rId12"/>
    <p:sldId id="298" r:id="rId13"/>
    <p:sldId id="376" r:id="rId14"/>
    <p:sldId id="367" r:id="rId15"/>
    <p:sldId id="372" r:id="rId16"/>
    <p:sldId id="385" r:id="rId17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">
          <p15:clr>
            <a:srgbClr val="A4A3A4"/>
          </p15:clr>
        </p15:guide>
        <p15:guide id="2" orient="horz" pos="4106">
          <p15:clr>
            <a:srgbClr val="A4A3A4"/>
          </p15:clr>
        </p15:guide>
        <p15:guide id="3" orient="horz" pos="2394">
          <p15:clr>
            <a:srgbClr val="A4A3A4"/>
          </p15:clr>
        </p15:guide>
        <p15:guide id="4" orient="horz" pos="901">
          <p15:clr>
            <a:srgbClr val="A4A3A4"/>
          </p15:clr>
        </p15:guide>
        <p15:guide id="5" orient="horz" pos="1620">
          <p15:clr>
            <a:srgbClr val="A4A3A4"/>
          </p15:clr>
        </p15:guide>
        <p15:guide id="6" orient="horz" pos="3009">
          <p15:clr>
            <a:srgbClr val="A4A3A4"/>
          </p15:clr>
        </p15:guide>
        <p15:guide id="7" pos="358">
          <p15:clr>
            <a:srgbClr val="A4A3A4"/>
          </p15:clr>
        </p15:guide>
        <p15:guide id="8" pos="5227">
          <p15:clr>
            <a:srgbClr val="A4A3A4"/>
          </p15:clr>
        </p15:guide>
        <p15:guide id="9" pos="631">
          <p15:clr>
            <a:srgbClr val="A4A3A4"/>
          </p15:clr>
        </p15:guide>
        <p15:guide id="10" pos="1542">
          <p15:clr>
            <a:srgbClr val="A4A3A4"/>
          </p15:clr>
        </p15:guide>
        <p15:guide id="11" pos="3681">
          <p15:clr>
            <a:srgbClr val="A4A3A4"/>
          </p15:clr>
        </p15:guide>
        <p15:guide id="12" pos="2052">
          <p15:clr>
            <a:srgbClr val="A4A3A4"/>
          </p15:clr>
        </p15:guide>
        <p15:guide id="13" pos="535">
          <p15:clr>
            <a:srgbClr val="A4A3A4"/>
          </p15:clr>
        </p15:guide>
        <p15:guide id="14" pos="2356">
          <p15:clr>
            <a:srgbClr val="A4A3A4"/>
          </p15:clr>
        </p15:guide>
        <p15:guide id="15" pos="5577">
          <p15:clr>
            <a:srgbClr val="A4A3A4"/>
          </p15:clr>
        </p15:guide>
        <p15:guide id="16" pos="947">
          <p15:clr>
            <a:srgbClr val="A4A3A4"/>
          </p15:clr>
        </p15:guide>
        <p15:guide id="17" pos="4687">
          <p15:clr>
            <a:srgbClr val="A4A3A4"/>
          </p15:clr>
        </p15:guide>
        <p15:guide id="18" pos="44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166"/>
    <a:srgbClr val="C8DFFF"/>
    <a:srgbClr val="B4E6FF"/>
    <a:srgbClr val="B3DEF5"/>
    <a:srgbClr val="B3E5FE"/>
    <a:srgbClr val="BEEAFF"/>
    <a:srgbClr val="B4E5FF"/>
    <a:srgbClr val="B4D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Stijl, gemiddeld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8FB837D-C827-4EFA-A057-4D05807E0F7C}" styleName="Stijl, thema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2" autoAdjust="0"/>
    <p:restoredTop sz="90151" autoAdjust="0"/>
  </p:normalViewPr>
  <p:slideViewPr>
    <p:cSldViewPr snapToGrid="0" snapToObjects="1" showGuides="1">
      <p:cViewPr varScale="1">
        <p:scale>
          <a:sx n="118" d="100"/>
          <a:sy n="118" d="100"/>
        </p:scale>
        <p:origin x="1554" y="84"/>
      </p:cViewPr>
      <p:guideLst>
        <p:guide orient="horz" pos="235"/>
        <p:guide orient="horz" pos="4106"/>
        <p:guide orient="horz" pos="2394"/>
        <p:guide orient="horz" pos="901"/>
        <p:guide orient="horz" pos="1620"/>
        <p:guide orient="horz" pos="3009"/>
        <p:guide pos="358"/>
        <p:guide pos="5227"/>
        <p:guide pos="631"/>
        <p:guide pos="1542"/>
        <p:guide pos="3681"/>
        <p:guide pos="2052"/>
        <p:guide pos="535"/>
        <p:guide pos="2356"/>
        <p:guide pos="5577"/>
        <p:guide pos="947"/>
        <p:guide pos="4687"/>
        <p:guide pos="44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3988" y="167168"/>
            <a:ext cx="2492481" cy="66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060" y="167168"/>
            <a:ext cx="2492481" cy="66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23988" y="9099419"/>
            <a:ext cx="2492481" cy="66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060" y="9099419"/>
            <a:ext cx="2492481" cy="66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E8C5BD47-55D6-1344-B91F-7C24D2E19559}" type="slidenum">
              <a:rPr lang="en-GB"/>
              <a:pPr/>
              <a:t>‹#›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3746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3988" y="0"/>
            <a:ext cx="2492481" cy="66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060" y="0"/>
            <a:ext cx="2492481" cy="66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3988" y="9257969"/>
            <a:ext cx="2492481" cy="66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060" y="9257969"/>
            <a:ext cx="2492481" cy="66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92BE362E-78BA-324A-8038-5482DADFDF7D}" type="slidenum">
              <a:rPr lang="en-GB"/>
              <a:pPr/>
              <a:t>‹#›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9512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Wat</a:t>
            </a:r>
            <a:r>
              <a:rPr lang="en-US" dirty="0"/>
              <a:t> kun je </a:t>
            </a:r>
            <a:r>
              <a:rPr lang="en-US" dirty="0" err="1"/>
              <a:t>allemaal</a:t>
            </a:r>
            <a:r>
              <a:rPr lang="en-US" dirty="0"/>
              <a:t> met je </a:t>
            </a:r>
            <a:r>
              <a:rPr lang="en-US" dirty="0" err="1"/>
              <a:t>spieren</a:t>
            </a:r>
            <a:endParaRPr lang="en-US" dirty="0"/>
          </a:p>
          <a:p>
            <a:r>
              <a:rPr lang="en-US" dirty="0"/>
              <a:t>VB </a:t>
            </a:r>
            <a:r>
              <a:rPr lang="en-US" dirty="0" err="1"/>
              <a:t>laten</a:t>
            </a:r>
            <a:r>
              <a:rPr lang="en-US" dirty="0"/>
              <a:t> </a:t>
            </a:r>
            <a:r>
              <a:rPr lang="en-US" dirty="0" err="1"/>
              <a:t>noemen</a:t>
            </a:r>
            <a:r>
              <a:rPr lang="en-US" dirty="0"/>
              <a:t>.</a:t>
            </a:r>
          </a:p>
          <a:p>
            <a:r>
              <a:rPr lang="en-US" baseline="0" dirty="0"/>
              <a:t>30-40% </a:t>
            </a:r>
            <a:r>
              <a:rPr lang="en-US" baseline="0" dirty="0" err="1"/>
              <a:t>lichaamsgewicht</a:t>
            </a:r>
            <a:r>
              <a:rPr lang="en-US" baseline="0" dirty="0"/>
              <a:t> </a:t>
            </a:r>
            <a:endParaRPr lang="en-US" dirty="0"/>
          </a:p>
          <a:p>
            <a:r>
              <a:rPr lang="en-US" dirty="0" err="1"/>
              <a:t>Hoeveel</a:t>
            </a:r>
            <a:r>
              <a:rPr lang="en-US" baseline="0" dirty="0"/>
              <a:t> </a:t>
            </a:r>
            <a:r>
              <a:rPr lang="en-US" baseline="0" dirty="0" err="1"/>
              <a:t>spieren</a:t>
            </a:r>
            <a:r>
              <a:rPr lang="en-US" baseline="0" dirty="0"/>
              <a:t> </a:t>
            </a:r>
            <a:r>
              <a:rPr lang="en-US" baseline="0" dirty="0" err="1"/>
              <a:t>hebben</a:t>
            </a:r>
            <a:r>
              <a:rPr lang="en-US" baseline="0" dirty="0"/>
              <a:t> we?</a:t>
            </a:r>
          </a:p>
          <a:p>
            <a:r>
              <a:rPr lang="en-US" baseline="0" dirty="0" err="1"/>
              <a:t>Wie</a:t>
            </a:r>
            <a:r>
              <a:rPr lang="en-US" baseline="0" dirty="0"/>
              <a:t> </a:t>
            </a:r>
            <a:r>
              <a:rPr lang="en-US" baseline="0" dirty="0" err="1"/>
              <a:t>denkt</a:t>
            </a:r>
            <a:r>
              <a:rPr lang="en-US" baseline="0" dirty="0"/>
              <a:t> </a:t>
            </a:r>
            <a:r>
              <a:rPr lang="en-US" baseline="0" dirty="0" err="1"/>
              <a:t>meer</a:t>
            </a:r>
            <a:r>
              <a:rPr lang="en-US" baseline="0" dirty="0"/>
              <a:t> </a:t>
            </a:r>
            <a:r>
              <a:rPr lang="en-US" baseline="0" dirty="0" err="1"/>
              <a:t>dan</a:t>
            </a:r>
            <a:r>
              <a:rPr lang="en-US" baseline="0" dirty="0"/>
              <a:t> 100, 200, 300, </a:t>
            </a:r>
            <a:r>
              <a:rPr lang="en-US" baseline="0" dirty="0" err="1"/>
              <a:t>etc</a:t>
            </a:r>
            <a:endParaRPr lang="en-US" baseline="0" dirty="0"/>
          </a:p>
          <a:p>
            <a:r>
              <a:rPr lang="en-US" baseline="0" dirty="0"/>
              <a:t>Meer </a:t>
            </a:r>
            <a:r>
              <a:rPr lang="en-US" baseline="0" dirty="0" err="1"/>
              <a:t>dan</a:t>
            </a:r>
            <a:r>
              <a:rPr lang="en-US" baseline="0" dirty="0"/>
              <a:t> 750 – en - </a:t>
            </a:r>
            <a:r>
              <a:rPr lang="en-US" baseline="0" dirty="0" err="1"/>
              <a:t>uitleg</a:t>
            </a:r>
            <a:r>
              <a:rPr lang="en-US" baseline="0" dirty="0"/>
              <a:t> </a:t>
            </a:r>
            <a:r>
              <a:rPr lang="en-US" baseline="0" dirty="0" err="1"/>
              <a:t>niet</a:t>
            </a:r>
            <a:r>
              <a:rPr lang="en-US" baseline="0" dirty="0"/>
              <a:t> </a:t>
            </a:r>
            <a:r>
              <a:rPr lang="en-US" baseline="0" dirty="0" err="1"/>
              <a:t>precies</a:t>
            </a:r>
            <a:r>
              <a:rPr lang="en-US" baseline="0" dirty="0"/>
              <a:t> </a:t>
            </a:r>
            <a:r>
              <a:rPr lang="en-US" baseline="0" dirty="0" err="1"/>
              <a:t>hetzelfde</a:t>
            </a:r>
            <a:r>
              <a:rPr lang="en-US" baseline="0" dirty="0"/>
              <a:t> voor </a:t>
            </a:r>
            <a:r>
              <a:rPr lang="en-US" baseline="0" dirty="0" err="1"/>
              <a:t>iedereen</a:t>
            </a:r>
            <a:endParaRPr lang="en-US" baseline="0" dirty="0"/>
          </a:p>
          <a:p>
            <a:r>
              <a:rPr lang="en-US" baseline="0" dirty="0" err="1"/>
              <a:t>Sommige</a:t>
            </a:r>
            <a:r>
              <a:rPr lang="en-US" baseline="0" dirty="0"/>
              <a:t> </a:t>
            </a:r>
            <a:r>
              <a:rPr lang="en-US" baseline="0" dirty="0" err="1"/>
              <a:t>spieren</a:t>
            </a:r>
            <a:r>
              <a:rPr lang="en-US" baseline="0" dirty="0"/>
              <a:t> </a:t>
            </a:r>
            <a:r>
              <a:rPr lang="en-US" baseline="0" dirty="0" err="1"/>
              <a:t>hebben</a:t>
            </a:r>
            <a:r>
              <a:rPr lang="en-US" baseline="0" dirty="0"/>
              <a:t> </a:t>
            </a:r>
            <a:r>
              <a:rPr lang="en-US" baseline="0" dirty="0" err="1"/>
              <a:t>sommige</a:t>
            </a:r>
            <a:r>
              <a:rPr lang="en-US" baseline="0" dirty="0"/>
              <a:t> </a:t>
            </a:r>
            <a:r>
              <a:rPr lang="en-US" baseline="0" dirty="0" err="1"/>
              <a:t>mensen</a:t>
            </a:r>
            <a:r>
              <a:rPr lang="en-US" baseline="0" dirty="0"/>
              <a:t> </a:t>
            </a:r>
            <a:r>
              <a:rPr lang="en-US" baseline="0" dirty="0" err="1"/>
              <a:t>niet</a:t>
            </a:r>
            <a:r>
              <a:rPr lang="en-US" baseline="0" dirty="0"/>
              <a:t> – is </a:t>
            </a:r>
            <a:r>
              <a:rPr lang="en-US" baseline="0" dirty="0" err="1"/>
              <a:t>dat</a:t>
            </a:r>
            <a:r>
              <a:rPr lang="en-US" baseline="0" dirty="0"/>
              <a:t> erg? </a:t>
            </a:r>
            <a:r>
              <a:rPr lang="en-US" baseline="0" dirty="0" err="1"/>
              <a:t>voetspier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2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366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Dystrofine</a:t>
            </a:r>
            <a:r>
              <a:rPr lang="en-US" dirty="0"/>
              <a:t> </a:t>
            </a:r>
            <a:r>
              <a:rPr lang="en-US" dirty="0" err="1"/>
              <a:t>klipt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twee </a:t>
            </a:r>
            <a:r>
              <a:rPr lang="en-US" dirty="0" err="1"/>
              <a:t>kanten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eiwitten</a:t>
            </a:r>
            <a:r>
              <a:rPr lang="en-US" dirty="0"/>
              <a:t> – </a:t>
            </a:r>
            <a:r>
              <a:rPr lang="en-US" dirty="0" err="1"/>
              <a:t>fout</a:t>
            </a:r>
            <a:r>
              <a:rPr lang="en-US" dirty="0"/>
              <a:t>: </a:t>
            </a:r>
            <a:r>
              <a:rPr lang="en-US" dirty="0" err="1"/>
              <a:t>verbinding</a:t>
            </a:r>
            <a:r>
              <a:rPr lang="en-US" dirty="0"/>
              <a:t> is </a:t>
            </a:r>
            <a:r>
              <a:rPr lang="en-US" dirty="0" err="1"/>
              <a:t>weg</a:t>
            </a:r>
            <a:r>
              <a:rPr lang="en-US" dirty="0"/>
              <a:t>. </a:t>
            </a:r>
            <a:r>
              <a:rPr lang="en-US" dirty="0" err="1"/>
              <a:t>Gaat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meteen</a:t>
            </a:r>
            <a:r>
              <a:rPr lang="en-US" dirty="0"/>
              <a:t> </a:t>
            </a:r>
            <a:r>
              <a:rPr lang="en-US" dirty="0" err="1"/>
              <a:t>fout</a:t>
            </a:r>
            <a:r>
              <a:rPr lang="en-US" dirty="0"/>
              <a:t> maar </a:t>
            </a:r>
            <a:r>
              <a:rPr lang="en-US" dirty="0" err="1"/>
              <a:t>als</a:t>
            </a:r>
            <a:r>
              <a:rPr lang="en-US" dirty="0"/>
              <a:t> het </a:t>
            </a:r>
            <a:r>
              <a:rPr lang="en-US" dirty="0" err="1"/>
              <a:t>fout</a:t>
            </a:r>
            <a:r>
              <a:rPr lang="en-US" dirty="0"/>
              <a:t> </a:t>
            </a:r>
            <a:r>
              <a:rPr lang="en-US" dirty="0" err="1"/>
              <a:t>gaat</a:t>
            </a:r>
            <a:r>
              <a:rPr lang="en-US" dirty="0"/>
              <a:t> </a:t>
            </a:r>
            <a:r>
              <a:rPr lang="en-US" dirty="0" err="1"/>
              <a:t>krijg</a:t>
            </a:r>
            <a:r>
              <a:rPr lang="en-US" dirty="0"/>
              <a:t> je </a:t>
            </a:r>
            <a:r>
              <a:rPr lang="en-US" dirty="0" err="1"/>
              <a:t>schade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11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434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baseline="0" dirty="0"/>
              <a:t> </a:t>
            </a:r>
            <a:r>
              <a:rPr lang="en-US" baseline="0" dirty="0" err="1"/>
              <a:t>bewegen</a:t>
            </a:r>
            <a:r>
              <a:rPr lang="en-US" baseline="0" dirty="0"/>
              <a:t> is </a:t>
            </a:r>
            <a:r>
              <a:rPr lang="en-US" baseline="0" dirty="0" err="1"/>
              <a:t>geen</a:t>
            </a:r>
            <a:r>
              <a:rPr lang="en-US" baseline="0" dirty="0"/>
              <a:t> </a:t>
            </a:r>
            <a:r>
              <a:rPr lang="en-US" baseline="0" dirty="0" err="1"/>
              <a:t>schade</a:t>
            </a:r>
            <a:endParaRPr lang="en-US" baseline="0" dirty="0"/>
          </a:p>
          <a:p>
            <a:r>
              <a:rPr lang="en-US" baseline="0" dirty="0" err="1"/>
              <a:t>Waarom</a:t>
            </a:r>
            <a:r>
              <a:rPr lang="en-US" baseline="0" dirty="0"/>
              <a:t> </a:t>
            </a:r>
            <a:r>
              <a:rPr lang="en-US" baseline="0" dirty="0" err="1"/>
              <a:t>geen</a:t>
            </a:r>
            <a:r>
              <a:rPr lang="en-US" baseline="0" dirty="0"/>
              <a:t> </a:t>
            </a:r>
            <a:r>
              <a:rPr lang="en-US" baseline="0" dirty="0" err="1"/>
              <a:t>goed</a:t>
            </a:r>
            <a:r>
              <a:rPr lang="en-US" baseline="0" dirty="0"/>
              <a:t> </a:t>
            </a:r>
            <a:r>
              <a:rPr lang="en-US" baseline="0" dirty="0" err="1"/>
              <a:t>idee</a:t>
            </a:r>
            <a:r>
              <a:rPr lang="en-US" baseline="0" dirty="0"/>
              <a:t>?</a:t>
            </a:r>
          </a:p>
          <a:p>
            <a:r>
              <a:rPr lang="en-US" baseline="0" dirty="0" err="1"/>
              <a:t>Vervelend</a:t>
            </a:r>
            <a:r>
              <a:rPr lang="en-US" baseline="0" dirty="0"/>
              <a:t> en </a:t>
            </a:r>
            <a:r>
              <a:rPr lang="en-US" baseline="0" dirty="0" err="1"/>
              <a:t>saai</a:t>
            </a:r>
            <a:r>
              <a:rPr lang="en-US" baseline="0" dirty="0"/>
              <a:t> maar </a:t>
            </a:r>
            <a:r>
              <a:rPr lang="en-US" baseline="0" dirty="0" err="1"/>
              <a:t>ook</a:t>
            </a:r>
            <a:r>
              <a:rPr lang="en-US" baseline="0" dirty="0"/>
              <a:t>: </a:t>
            </a:r>
            <a:r>
              <a:rPr lang="en-US" baseline="0" dirty="0" err="1"/>
              <a:t>wat</a:t>
            </a:r>
            <a:r>
              <a:rPr lang="en-US" baseline="0" dirty="0"/>
              <a:t> </a:t>
            </a:r>
            <a:r>
              <a:rPr lang="en-US" baseline="0" dirty="0" err="1"/>
              <a:t>gebeurt</a:t>
            </a:r>
            <a:r>
              <a:rPr lang="en-US" baseline="0" dirty="0"/>
              <a:t> </a:t>
            </a:r>
            <a:r>
              <a:rPr lang="en-US" baseline="0" dirty="0" err="1"/>
              <a:t>er</a:t>
            </a:r>
            <a:r>
              <a:rPr lang="en-US" baseline="0" dirty="0"/>
              <a:t> </a:t>
            </a:r>
            <a:r>
              <a:rPr lang="en-US" baseline="0" dirty="0" err="1"/>
              <a:t>als</a:t>
            </a:r>
            <a:r>
              <a:rPr lang="en-US" baseline="0" dirty="0"/>
              <a:t> je week in bed </a:t>
            </a:r>
            <a:r>
              <a:rPr lang="en-US" baseline="0" dirty="0" err="1"/>
              <a:t>ligt</a:t>
            </a:r>
            <a:r>
              <a:rPr lang="en-US" baseline="0" dirty="0"/>
              <a:t>? Of in het </a:t>
            </a:r>
            <a:r>
              <a:rPr lang="en-US" baseline="0" dirty="0" err="1"/>
              <a:t>gips</a:t>
            </a:r>
            <a:r>
              <a:rPr lang="en-US" baseline="0" dirty="0"/>
              <a:t> zit?</a:t>
            </a:r>
          </a:p>
          <a:p>
            <a:r>
              <a:rPr lang="en-US" baseline="0" dirty="0" err="1"/>
              <a:t>Spieren</a:t>
            </a:r>
            <a:r>
              <a:rPr lang="en-US" baseline="0" dirty="0"/>
              <a:t> </a:t>
            </a:r>
            <a:r>
              <a:rPr lang="en-US" baseline="0" dirty="0" err="1"/>
              <a:t>kosten</a:t>
            </a:r>
            <a:r>
              <a:rPr lang="en-US" baseline="0" dirty="0"/>
              <a:t> </a:t>
            </a:r>
            <a:r>
              <a:rPr lang="en-US" baseline="0" dirty="0" err="1"/>
              <a:t>energie</a:t>
            </a:r>
            <a:r>
              <a:rPr lang="en-US" baseline="0" dirty="0"/>
              <a:t> – </a:t>
            </a:r>
            <a:r>
              <a:rPr lang="en-US" baseline="0" dirty="0" err="1"/>
              <a:t>ook</a:t>
            </a:r>
            <a:r>
              <a:rPr lang="en-US" baseline="0" dirty="0"/>
              <a:t> </a:t>
            </a:r>
            <a:r>
              <a:rPr lang="en-US" baseline="0" dirty="0" err="1"/>
              <a:t>als</a:t>
            </a:r>
            <a:r>
              <a:rPr lang="en-US" baseline="0" dirty="0"/>
              <a:t> </a:t>
            </a:r>
            <a:r>
              <a:rPr lang="en-US" baseline="0" dirty="0" err="1"/>
              <a:t>ze</a:t>
            </a:r>
            <a:r>
              <a:rPr lang="en-US" baseline="0" dirty="0"/>
              <a:t> </a:t>
            </a:r>
            <a:r>
              <a:rPr lang="en-US" baseline="0" dirty="0" err="1"/>
              <a:t>niets</a:t>
            </a:r>
            <a:r>
              <a:rPr lang="en-US" baseline="0" dirty="0"/>
              <a:t> </a:t>
            </a:r>
            <a:r>
              <a:rPr lang="en-US" baseline="0" dirty="0" err="1"/>
              <a:t>doen</a:t>
            </a:r>
            <a:r>
              <a:rPr lang="en-US" baseline="0" dirty="0"/>
              <a:t> – </a:t>
            </a:r>
            <a:r>
              <a:rPr lang="en-US" baseline="0" dirty="0" err="1"/>
              <a:t>dus</a:t>
            </a:r>
            <a:r>
              <a:rPr lang="en-US" baseline="0" dirty="0"/>
              <a:t> </a:t>
            </a:r>
            <a:r>
              <a:rPr lang="en-US" baseline="0" dirty="0" err="1"/>
              <a:t>alleen</a:t>
            </a:r>
            <a:r>
              <a:rPr lang="en-US" baseline="0" dirty="0"/>
              <a:t> in stand </a:t>
            </a:r>
            <a:r>
              <a:rPr lang="en-US" baseline="0" dirty="0" err="1"/>
              <a:t>houden</a:t>
            </a:r>
            <a:r>
              <a:rPr lang="en-US" baseline="0" dirty="0"/>
              <a:t> </a:t>
            </a:r>
            <a:r>
              <a:rPr lang="en-US" baseline="0" dirty="0" err="1"/>
              <a:t>als</a:t>
            </a:r>
            <a:r>
              <a:rPr lang="en-US" baseline="0" dirty="0"/>
              <a:t> </a:t>
            </a:r>
            <a:r>
              <a:rPr lang="en-US" baseline="0" dirty="0" err="1"/>
              <a:t>nodig</a:t>
            </a:r>
            <a:endParaRPr lang="en-US" baseline="0" dirty="0"/>
          </a:p>
          <a:p>
            <a:r>
              <a:rPr lang="en-US" baseline="0" dirty="0" err="1"/>
              <a:t>Welk</a:t>
            </a:r>
            <a:r>
              <a:rPr lang="en-US" baseline="0" dirty="0"/>
              <a:t> </a:t>
            </a:r>
            <a:r>
              <a:rPr lang="en-US" baseline="0" dirty="0" err="1"/>
              <a:t>weefsel</a:t>
            </a:r>
            <a:r>
              <a:rPr lang="en-US" baseline="0" dirty="0"/>
              <a:t> </a:t>
            </a:r>
            <a:r>
              <a:rPr lang="en-US" baseline="0" dirty="0" err="1"/>
              <a:t>kost</a:t>
            </a:r>
            <a:r>
              <a:rPr lang="en-US" baseline="0" dirty="0"/>
              <a:t> </a:t>
            </a:r>
            <a:r>
              <a:rPr lang="en-US" baseline="0" dirty="0" err="1"/>
              <a:t>nauwelijks</a:t>
            </a:r>
            <a:r>
              <a:rPr lang="en-US" baseline="0" dirty="0"/>
              <a:t> </a:t>
            </a:r>
            <a:r>
              <a:rPr lang="en-US" baseline="0" dirty="0" err="1"/>
              <a:t>energie</a:t>
            </a:r>
            <a:r>
              <a:rPr lang="en-US" baseline="0" dirty="0"/>
              <a:t> </a:t>
            </a:r>
            <a:r>
              <a:rPr lang="en-US" baseline="0" dirty="0" err="1"/>
              <a:t>om</a:t>
            </a:r>
            <a:r>
              <a:rPr lang="en-US" baseline="0" dirty="0"/>
              <a:t> </a:t>
            </a:r>
            <a:r>
              <a:rPr lang="en-US" baseline="0" dirty="0" err="1"/>
              <a:t>te</a:t>
            </a:r>
            <a:r>
              <a:rPr lang="en-US" baseline="0" dirty="0"/>
              <a:t> </a:t>
            </a:r>
            <a:r>
              <a:rPr lang="en-US" baseline="0" dirty="0" err="1"/>
              <a:t>handhaven</a:t>
            </a:r>
            <a:r>
              <a:rPr lang="en-US" baseline="0" dirty="0"/>
              <a:t>??? Vet!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12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238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Chromosomen</a:t>
            </a:r>
            <a:r>
              <a:rPr lang="en-US" dirty="0"/>
              <a:t> </a:t>
            </a:r>
            <a:r>
              <a:rPr lang="en-US" dirty="0" err="1"/>
              <a:t>gehad</a:t>
            </a:r>
            <a:r>
              <a:rPr lang="en-US" dirty="0"/>
              <a:t>? </a:t>
            </a:r>
            <a:r>
              <a:rPr lang="en-US" dirty="0" err="1"/>
              <a:t>Geslacht</a:t>
            </a:r>
            <a:r>
              <a:rPr lang="en-US" baseline="0" dirty="0"/>
              <a:t> hoe </a:t>
            </a:r>
            <a:r>
              <a:rPr lang="en-US" baseline="0" dirty="0" err="1"/>
              <a:t>zat</a:t>
            </a:r>
            <a:r>
              <a:rPr lang="en-US" baseline="0" dirty="0"/>
              <a:t> het: </a:t>
            </a:r>
            <a:r>
              <a:rPr lang="en-US" baseline="0" dirty="0" err="1"/>
              <a:t>mannen</a:t>
            </a:r>
            <a:r>
              <a:rPr lang="en-US" baseline="0" dirty="0"/>
              <a:t>? </a:t>
            </a:r>
            <a:r>
              <a:rPr lang="en-US" baseline="0" dirty="0" err="1"/>
              <a:t>vrouwen</a:t>
            </a:r>
            <a:endParaRPr lang="en-US" dirty="0"/>
          </a:p>
          <a:p>
            <a:r>
              <a:rPr lang="en-US" dirty="0" err="1"/>
              <a:t>Stamboom</a:t>
            </a:r>
            <a:r>
              <a:rPr lang="en-US" dirty="0"/>
              <a:t>: hoe</a:t>
            </a:r>
            <a:r>
              <a:rPr lang="en-US" baseline="0" dirty="0"/>
              <a:t> </a:t>
            </a:r>
            <a:r>
              <a:rPr lang="en-US" baseline="0" dirty="0" err="1"/>
              <a:t>werkt</a:t>
            </a:r>
            <a:r>
              <a:rPr lang="en-US" baseline="0" dirty="0"/>
              <a:t> het?</a:t>
            </a:r>
          </a:p>
          <a:p>
            <a:r>
              <a:rPr lang="en-US" baseline="0" dirty="0" err="1"/>
              <a:t>Wat</a:t>
            </a:r>
            <a:r>
              <a:rPr lang="en-US" baseline="0" dirty="0"/>
              <a:t> </a:t>
            </a:r>
            <a:r>
              <a:rPr lang="en-US" baseline="0" dirty="0" err="1"/>
              <a:t>valt</a:t>
            </a:r>
            <a:r>
              <a:rPr lang="en-US" baseline="0" dirty="0"/>
              <a:t> op?</a:t>
            </a:r>
          </a:p>
          <a:p>
            <a:r>
              <a:rPr lang="en-US" baseline="0" dirty="0"/>
              <a:t>Op </a:t>
            </a:r>
            <a:r>
              <a:rPr lang="en-US" baseline="0" dirty="0" err="1"/>
              <a:t>welk</a:t>
            </a:r>
            <a:r>
              <a:rPr lang="en-US" baseline="0" dirty="0"/>
              <a:t> </a:t>
            </a:r>
            <a:r>
              <a:rPr lang="en-US" baseline="0" dirty="0" err="1"/>
              <a:t>chromosoom</a:t>
            </a:r>
            <a:r>
              <a:rPr lang="en-US" baseline="0" dirty="0"/>
              <a:t> </a:t>
            </a:r>
            <a:r>
              <a:rPr lang="en-US" baseline="0" dirty="0" err="1"/>
              <a:t>ligt</a:t>
            </a:r>
            <a:r>
              <a:rPr lang="en-US" baseline="0" dirty="0"/>
              <a:t> het </a:t>
            </a:r>
            <a:r>
              <a:rPr lang="en-US" baseline="0" dirty="0" err="1"/>
              <a:t>dystrofine</a:t>
            </a:r>
            <a:r>
              <a:rPr lang="en-US" baseline="0" dirty="0"/>
              <a:t> gen </a:t>
            </a:r>
            <a:r>
              <a:rPr lang="en-US" baseline="0" dirty="0" err="1"/>
              <a:t>dus</a:t>
            </a:r>
            <a:r>
              <a:rPr lang="en-US" baseline="0" dirty="0"/>
              <a:t>?</a:t>
            </a:r>
          </a:p>
          <a:p>
            <a:r>
              <a:rPr lang="en-US" baseline="0" dirty="0" err="1"/>
              <a:t>Waarom</a:t>
            </a:r>
            <a:r>
              <a:rPr lang="en-US" baseline="0" dirty="0"/>
              <a:t> </a:t>
            </a:r>
            <a:r>
              <a:rPr lang="en-US" baseline="0" dirty="0" err="1"/>
              <a:t>niet</a:t>
            </a:r>
            <a:r>
              <a:rPr lang="en-US" baseline="0" dirty="0"/>
              <a:t> op het </a:t>
            </a:r>
            <a:r>
              <a:rPr lang="en-US" baseline="0" dirty="0" err="1"/>
              <a:t>ei</a:t>
            </a:r>
            <a:r>
              <a:rPr lang="en-US" baseline="0" dirty="0"/>
              <a:t>? </a:t>
            </a:r>
            <a:r>
              <a:rPr lang="en-US" baseline="0" dirty="0" err="1"/>
              <a:t>Vrouwen</a:t>
            </a:r>
            <a:r>
              <a:rPr lang="en-US" baseline="0" dirty="0"/>
              <a:t> </a:t>
            </a:r>
            <a:r>
              <a:rPr lang="en-US" baseline="0" dirty="0" err="1"/>
              <a:t>kunnen</a:t>
            </a:r>
            <a:r>
              <a:rPr lang="en-US" baseline="0" dirty="0"/>
              <a:t> </a:t>
            </a:r>
            <a:r>
              <a:rPr lang="en-US" baseline="0" dirty="0" err="1"/>
              <a:t>doorgeven</a:t>
            </a:r>
            <a:r>
              <a:rPr lang="en-US" baseline="0" dirty="0"/>
              <a:t> – </a:t>
            </a:r>
            <a:r>
              <a:rPr lang="en-US" baseline="0" dirty="0" err="1"/>
              <a:t>dus</a:t>
            </a:r>
            <a:r>
              <a:rPr lang="en-US" baseline="0" dirty="0"/>
              <a:t> </a:t>
            </a:r>
            <a:r>
              <a:rPr lang="en-US" baseline="0" dirty="0" err="1"/>
              <a:t>kan</a:t>
            </a:r>
            <a:r>
              <a:rPr lang="en-US" baseline="0" dirty="0"/>
              <a:t> </a:t>
            </a:r>
            <a:r>
              <a:rPr lang="en-US" baseline="0" dirty="0" err="1"/>
              <a:t>geen</a:t>
            </a:r>
            <a:r>
              <a:rPr lang="en-US" baseline="0" dirty="0"/>
              <a:t> y </a:t>
            </a:r>
            <a:r>
              <a:rPr lang="en-US" baseline="0" dirty="0" err="1"/>
              <a:t>zijn</a:t>
            </a:r>
            <a:r>
              <a:rPr lang="en-US" baseline="0" dirty="0"/>
              <a:t> want die </a:t>
            </a:r>
            <a:r>
              <a:rPr lang="en-US" baseline="0" dirty="0" err="1"/>
              <a:t>krijg</a:t>
            </a:r>
            <a:r>
              <a:rPr lang="en-US" baseline="0" dirty="0"/>
              <a:t> je van je </a:t>
            </a:r>
            <a:r>
              <a:rPr lang="en-US" baseline="0" dirty="0" err="1"/>
              <a:t>vader</a:t>
            </a:r>
            <a:endParaRPr lang="en-US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13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466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Zorg </a:t>
            </a:r>
            <a:r>
              <a:rPr lang="en-US" dirty="0" err="1"/>
              <a:t>waar</a:t>
            </a:r>
            <a:r>
              <a:rPr lang="en-US" dirty="0"/>
              <a:t> </a:t>
            </a:r>
            <a:r>
              <a:rPr lang="en-US" dirty="0" err="1"/>
              <a:t>moet</a:t>
            </a:r>
            <a:r>
              <a:rPr lang="en-US" dirty="0"/>
              <a:t> je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denken</a:t>
            </a:r>
            <a:r>
              <a:rPr lang="en-US" dirty="0"/>
              <a:t>?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baseline="0" dirty="0" err="1"/>
              <a:t>Fysiotherapie</a:t>
            </a:r>
            <a:endParaRPr lang="en-US" baseline="0" dirty="0"/>
          </a:p>
          <a:p>
            <a:pPr marL="285750" indent="-285750">
              <a:buFontTx/>
              <a:buChar char="-"/>
            </a:pPr>
            <a:r>
              <a:rPr lang="en-US" baseline="0" dirty="0"/>
              <a:t>Hart </a:t>
            </a:r>
            <a:r>
              <a:rPr lang="en-US" baseline="0" dirty="0" err="1"/>
              <a:t>medicatie</a:t>
            </a:r>
            <a:endParaRPr lang="en-US" baseline="0" dirty="0"/>
          </a:p>
          <a:p>
            <a:pPr marL="285750" indent="-285750">
              <a:buFontTx/>
              <a:buChar char="-"/>
            </a:pPr>
            <a:r>
              <a:rPr lang="en-US" baseline="0" dirty="0" err="1"/>
              <a:t>Beademing</a:t>
            </a:r>
            <a:endParaRPr lang="en-US" baseline="0" dirty="0"/>
          </a:p>
          <a:p>
            <a:pPr marL="285750" indent="-285750">
              <a:buFontTx/>
              <a:buChar char="-"/>
            </a:pPr>
            <a:r>
              <a:rPr lang="en-US" baseline="0" dirty="0" err="1"/>
              <a:t>Hulp</a:t>
            </a:r>
            <a:r>
              <a:rPr lang="en-US" baseline="0" dirty="0"/>
              <a:t> op school </a:t>
            </a:r>
            <a:r>
              <a:rPr lang="en-US" baseline="0" dirty="0">
                <a:sym typeface="Wingdings" pitchFamily="2" charset="2"/>
              </a:rPr>
              <a:t> </a:t>
            </a:r>
            <a:r>
              <a:rPr lang="en-US" baseline="0" dirty="0" err="1">
                <a:sym typeface="Wingdings" pitchFamily="2" charset="2"/>
              </a:rPr>
              <a:t>hersenen</a:t>
            </a:r>
            <a:endParaRPr lang="en-US" baseline="0" dirty="0">
              <a:sym typeface="Wingdings" pitchFamily="2" charset="2"/>
            </a:endParaRPr>
          </a:p>
          <a:p>
            <a:pPr marL="285750" indent="-285750">
              <a:buFontTx/>
              <a:buChar char="-"/>
            </a:pPr>
            <a:endParaRPr lang="en-US" baseline="0" dirty="0">
              <a:sym typeface="Wingdings" pitchFamily="2" charset="2"/>
            </a:endParaRPr>
          </a:p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14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2386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15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238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Hoe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spieren</a:t>
            </a:r>
            <a:r>
              <a:rPr lang="en-US" baseline="0" dirty="0"/>
              <a:t> </a:t>
            </a:r>
            <a:r>
              <a:rPr lang="en-US" baseline="0" dirty="0" err="1"/>
              <a:t>opgebouwd</a:t>
            </a:r>
            <a:r>
              <a:rPr lang="en-US" baseline="0" dirty="0"/>
              <a:t>?</a:t>
            </a:r>
          </a:p>
          <a:p>
            <a:r>
              <a:rPr lang="en-US" baseline="0" dirty="0" err="1"/>
              <a:t>Pezen</a:t>
            </a:r>
            <a:r>
              <a:rPr lang="en-US" baseline="0" dirty="0"/>
              <a:t>, </a:t>
            </a:r>
            <a:r>
              <a:rPr lang="en-US" baseline="0" dirty="0" err="1"/>
              <a:t>botten</a:t>
            </a:r>
            <a:r>
              <a:rPr lang="en-US" baseline="0" dirty="0"/>
              <a:t> – </a:t>
            </a:r>
            <a:r>
              <a:rPr lang="en-US" baseline="0" dirty="0" err="1"/>
              <a:t>spiervezels</a:t>
            </a:r>
            <a:endParaRPr lang="en-US" baseline="0" dirty="0"/>
          </a:p>
          <a:p>
            <a:r>
              <a:rPr lang="en-US" baseline="0" dirty="0"/>
              <a:t>Hoe zit het </a:t>
            </a:r>
            <a:r>
              <a:rPr lang="en-US" baseline="0" dirty="0" err="1"/>
              <a:t>er</a:t>
            </a:r>
            <a:r>
              <a:rPr lang="en-US" baseline="0" dirty="0"/>
              <a:t> </a:t>
            </a:r>
            <a:r>
              <a:rPr lang="en-US" baseline="0" dirty="0" err="1"/>
              <a:t>onder</a:t>
            </a:r>
            <a:r>
              <a:rPr lang="en-US" baseline="0" dirty="0"/>
              <a:t> de </a:t>
            </a:r>
            <a:r>
              <a:rPr lang="en-US" baseline="0" dirty="0" err="1"/>
              <a:t>microscoop</a:t>
            </a:r>
            <a:r>
              <a:rPr lang="en-US" baseline="0" dirty="0"/>
              <a:t> </a:t>
            </a:r>
            <a:r>
              <a:rPr lang="en-US" baseline="0" dirty="0" err="1"/>
              <a:t>uit</a:t>
            </a:r>
            <a:r>
              <a:rPr lang="en-US" baseline="0" dirty="0"/>
              <a:t>?</a:t>
            </a:r>
          </a:p>
          <a:p>
            <a:endParaRPr lang="en-US" baseline="0" dirty="0"/>
          </a:p>
          <a:p>
            <a:r>
              <a:rPr lang="en-US" baseline="0" dirty="0" err="1"/>
              <a:t>Bindweefsel</a:t>
            </a:r>
            <a:r>
              <a:rPr lang="en-US" baseline="0" dirty="0"/>
              <a:t> </a:t>
            </a:r>
            <a:r>
              <a:rPr lang="en-US" baseline="0" dirty="0" err="1"/>
              <a:t>laagjes</a:t>
            </a:r>
            <a:r>
              <a:rPr lang="en-US" baseline="0" dirty="0"/>
              <a:t> </a:t>
            </a:r>
            <a:r>
              <a:rPr lang="en-US" baseline="0" dirty="0" err="1"/>
              <a:t>uitleggen</a:t>
            </a:r>
            <a:r>
              <a:rPr lang="en-US" baseline="0" dirty="0"/>
              <a:t> – </a:t>
            </a:r>
            <a:r>
              <a:rPr lang="en-US" baseline="0" dirty="0" err="1"/>
              <a:t>biefstuk</a:t>
            </a:r>
            <a:r>
              <a:rPr lang="en-US" baseline="0" dirty="0"/>
              <a:t> – </a:t>
            </a:r>
            <a:r>
              <a:rPr lang="en-US" baseline="0" dirty="0" err="1"/>
              <a:t>aan</a:t>
            </a:r>
            <a:r>
              <a:rPr lang="en-US" baseline="0" dirty="0"/>
              <a:t> het </a:t>
            </a:r>
            <a:r>
              <a:rPr lang="en-US" baseline="0" dirty="0" err="1"/>
              <a:t>einde</a:t>
            </a:r>
            <a:r>
              <a:rPr lang="en-US" baseline="0" dirty="0"/>
              <a:t> </a:t>
            </a:r>
            <a:r>
              <a:rPr lang="en-US" baseline="0" dirty="0" err="1"/>
              <a:t>zo’n</a:t>
            </a:r>
            <a:r>
              <a:rPr lang="en-US" baseline="0" dirty="0"/>
              <a:t> vies </a:t>
            </a:r>
            <a:r>
              <a:rPr lang="en-US" baseline="0" dirty="0" err="1"/>
              <a:t>stukje</a:t>
            </a:r>
            <a:r>
              <a:rPr lang="en-US" baseline="0" dirty="0"/>
              <a:t> over – </a:t>
            </a:r>
            <a:r>
              <a:rPr lang="en-US" baseline="0" dirty="0" err="1"/>
              <a:t>bindweefsel</a:t>
            </a:r>
            <a:endParaRPr lang="en-US" baseline="0" dirty="0"/>
          </a:p>
          <a:p>
            <a:br>
              <a:rPr lang="en-US" baseline="0" dirty="0"/>
            </a:br>
            <a:r>
              <a:rPr lang="en-US" baseline="0" dirty="0" err="1"/>
              <a:t>celkernen</a:t>
            </a:r>
            <a:r>
              <a:rPr lang="en-US" baseline="0" dirty="0"/>
              <a:t> – </a:t>
            </a:r>
            <a:r>
              <a:rPr lang="en-US" baseline="0" dirty="0" err="1"/>
              <a:t>raar</a:t>
            </a:r>
            <a:r>
              <a:rPr lang="en-US" baseline="0" dirty="0"/>
              <a:t> – </a:t>
            </a:r>
            <a:r>
              <a:rPr lang="en-US" baseline="0" dirty="0" err="1"/>
              <a:t>niet</a:t>
            </a:r>
            <a:r>
              <a:rPr lang="en-US" baseline="0" dirty="0"/>
              <a:t> in het </a:t>
            </a:r>
            <a:r>
              <a:rPr lang="en-US" baseline="0" dirty="0" err="1"/>
              <a:t>midden</a:t>
            </a:r>
            <a:r>
              <a:rPr lang="en-US" baseline="0" dirty="0"/>
              <a:t>. </a:t>
            </a:r>
            <a:r>
              <a:rPr lang="en-US" baseline="0" dirty="0" err="1"/>
              <a:t>Waarom</a:t>
            </a:r>
            <a:r>
              <a:rPr lang="en-US" baseline="0" dirty="0"/>
              <a:t>?</a:t>
            </a:r>
          </a:p>
          <a:p>
            <a:r>
              <a:rPr lang="en-US" baseline="0" dirty="0" err="1"/>
              <a:t>Volgende</a:t>
            </a:r>
            <a:r>
              <a:rPr lang="en-US" baseline="0" dirty="0"/>
              <a:t> </a:t>
            </a:r>
            <a:r>
              <a:rPr lang="en-US" baseline="0" dirty="0" err="1"/>
              <a:t>dia</a:t>
            </a:r>
            <a:r>
              <a:rPr lang="en-US" baseline="0" dirty="0"/>
              <a:t> </a:t>
            </a:r>
            <a:r>
              <a:rPr lang="en-US" baseline="0" dirty="0" err="1"/>
              <a:t>antwoord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3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366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Hoe </a:t>
            </a:r>
            <a:r>
              <a:rPr lang="en-US" dirty="0" err="1"/>
              <a:t>werken</a:t>
            </a:r>
            <a:r>
              <a:rPr lang="en-US" dirty="0"/>
              <a:t> </a:t>
            </a:r>
            <a:r>
              <a:rPr lang="en-US" dirty="0" err="1"/>
              <a:t>spieren</a:t>
            </a:r>
            <a:r>
              <a:rPr lang="en-US" dirty="0"/>
              <a:t>?</a:t>
            </a:r>
            <a:r>
              <a:rPr lang="en-US" baseline="0" dirty="0"/>
              <a:t> we </a:t>
            </a:r>
            <a:r>
              <a:rPr lang="en-US" baseline="0" dirty="0" err="1"/>
              <a:t>kijken</a:t>
            </a:r>
            <a:r>
              <a:rPr lang="en-US" baseline="0" dirty="0"/>
              <a:t> </a:t>
            </a:r>
            <a:r>
              <a:rPr lang="en-US" baseline="0" dirty="0" err="1"/>
              <a:t>hier</a:t>
            </a:r>
            <a:r>
              <a:rPr lang="en-US" baseline="0" dirty="0"/>
              <a:t> op </a:t>
            </a:r>
            <a:r>
              <a:rPr lang="en-US" baseline="0" dirty="0" err="1"/>
              <a:t>een</a:t>
            </a:r>
            <a:r>
              <a:rPr lang="en-US" baseline="0" dirty="0"/>
              <a:t> </a:t>
            </a:r>
            <a:r>
              <a:rPr lang="en-US" baseline="0" dirty="0" err="1"/>
              <a:t>heeeeel</a:t>
            </a:r>
            <a:r>
              <a:rPr lang="en-US" baseline="0" dirty="0"/>
              <a:t> </a:t>
            </a:r>
            <a:r>
              <a:rPr lang="en-US" baseline="0" dirty="0" err="1"/>
              <a:t>klein</a:t>
            </a:r>
            <a:r>
              <a:rPr lang="en-US" baseline="0" dirty="0"/>
              <a:t> </a:t>
            </a:r>
            <a:r>
              <a:rPr lang="en-US" baseline="0" dirty="0" err="1"/>
              <a:t>stukje</a:t>
            </a:r>
            <a:r>
              <a:rPr lang="en-US" baseline="0" dirty="0"/>
              <a:t> van </a:t>
            </a:r>
            <a:r>
              <a:rPr lang="en-US" baseline="0" dirty="0" err="1"/>
              <a:t>een</a:t>
            </a:r>
            <a:r>
              <a:rPr lang="en-US" baseline="0" dirty="0"/>
              <a:t> </a:t>
            </a:r>
            <a:r>
              <a:rPr lang="en-US" baseline="0" dirty="0" err="1"/>
              <a:t>spiervezel</a:t>
            </a:r>
            <a:r>
              <a:rPr lang="en-US" baseline="0" dirty="0"/>
              <a:t> – op micrometer </a:t>
            </a:r>
            <a:r>
              <a:rPr lang="en-US" baseline="0" dirty="0" err="1"/>
              <a:t>niveau</a:t>
            </a:r>
            <a:r>
              <a:rPr lang="en-US" baseline="0" dirty="0"/>
              <a:t> (</a:t>
            </a:r>
            <a:r>
              <a:rPr lang="en-US" baseline="0" dirty="0" err="1"/>
              <a:t>dat</a:t>
            </a:r>
            <a:r>
              <a:rPr lang="en-US" baseline="0" dirty="0"/>
              <a:t> is </a:t>
            </a:r>
            <a:r>
              <a:rPr lang="en-US" baseline="0" dirty="0" err="1"/>
              <a:t>een</a:t>
            </a:r>
            <a:r>
              <a:rPr lang="en-US" baseline="0" dirty="0"/>
              <a:t> </a:t>
            </a:r>
            <a:r>
              <a:rPr lang="en-US" baseline="0" dirty="0" err="1"/>
              <a:t>duizendeste</a:t>
            </a:r>
            <a:r>
              <a:rPr lang="en-US" baseline="0" dirty="0"/>
              <a:t> </a:t>
            </a:r>
            <a:r>
              <a:rPr lang="en-US" baseline="0" dirty="0" err="1"/>
              <a:t>milimeter</a:t>
            </a:r>
            <a:r>
              <a:rPr lang="en-US" baseline="0" dirty="0"/>
              <a:t>)</a:t>
            </a:r>
          </a:p>
          <a:p>
            <a:r>
              <a:rPr lang="en-US" dirty="0" err="1"/>
              <a:t>Spiervezels</a:t>
            </a:r>
            <a:r>
              <a:rPr lang="en-US" dirty="0"/>
              <a:t> </a:t>
            </a:r>
            <a:r>
              <a:rPr lang="en-US" dirty="0" err="1"/>
              <a:t>vooral</a:t>
            </a:r>
            <a:r>
              <a:rPr lang="en-US" dirty="0"/>
              <a:t> </a:t>
            </a:r>
            <a:r>
              <a:rPr lang="en-US" baseline="0" dirty="0" err="1"/>
              <a:t>opgebouwd</a:t>
            </a:r>
            <a:r>
              <a:rPr lang="en-US" baseline="0" dirty="0"/>
              <a:t> </a:t>
            </a:r>
            <a:r>
              <a:rPr lang="en-US" baseline="0" dirty="0" err="1"/>
              <a:t>uit</a:t>
            </a:r>
            <a:r>
              <a:rPr lang="en-US" baseline="0" dirty="0"/>
              <a:t> twee </a:t>
            </a:r>
            <a:r>
              <a:rPr lang="en-US" baseline="0" dirty="0" err="1"/>
              <a:t>soorten</a:t>
            </a:r>
            <a:r>
              <a:rPr lang="en-US" baseline="0" dirty="0"/>
              <a:t> </a:t>
            </a:r>
            <a:r>
              <a:rPr lang="en-US" baseline="0" dirty="0" err="1"/>
              <a:t>eiwitten</a:t>
            </a:r>
            <a:r>
              <a:rPr lang="en-US" baseline="0" dirty="0"/>
              <a:t>: </a:t>
            </a:r>
            <a:r>
              <a:rPr lang="en-US" baseline="0" dirty="0" err="1"/>
              <a:t>actine</a:t>
            </a:r>
            <a:r>
              <a:rPr lang="en-US" baseline="0" dirty="0"/>
              <a:t> en </a:t>
            </a:r>
            <a:r>
              <a:rPr lang="en-US" baseline="0" dirty="0" err="1"/>
              <a:t>myosine</a:t>
            </a:r>
            <a:r>
              <a:rPr lang="en-US" baseline="0" dirty="0"/>
              <a:t> –In rust </a:t>
            </a:r>
            <a:r>
              <a:rPr lang="en-US" baseline="0" dirty="0" err="1"/>
              <a:t>zijn</a:t>
            </a:r>
            <a:r>
              <a:rPr lang="en-US" baseline="0" dirty="0"/>
              <a:t> </a:t>
            </a:r>
            <a:r>
              <a:rPr lang="en-US" baseline="0" dirty="0" err="1"/>
              <a:t>actine</a:t>
            </a:r>
            <a:r>
              <a:rPr lang="en-US" baseline="0" dirty="0"/>
              <a:t> en </a:t>
            </a:r>
            <a:r>
              <a:rPr lang="en-US" baseline="0" dirty="0" err="1"/>
              <a:t>myosine</a:t>
            </a:r>
            <a:r>
              <a:rPr lang="en-US" baseline="0" dirty="0"/>
              <a:t> </a:t>
            </a:r>
            <a:r>
              <a:rPr lang="en-US" baseline="0" dirty="0" err="1"/>
              <a:t>niet</a:t>
            </a:r>
            <a:r>
              <a:rPr lang="en-US" baseline="0" dirty="0"/>
              <a:t> </a:t>
            </a:r>
            <a:r>
              <a:rPr lang="en-US" baseline="0" dirty="0" err="1"/>
              <a:t>gebonden</a:t>
            </a:r>
            <a:r>
              <a:rPr lang="en-US" baseline="0" dirty="0"/>
              <a:t>, </a:t>
            </a:r>
            <a:r>
              <a:rPr lang="en-US" baseline="0" dirty="0" err="1"/>
              <a:t>als</a:t>
            </a:r>
            <a:r>
              <a:rPr lang="en-US" baseline="0" dirty="0"/>
              <a:t> je </a:t>
            </a:r>
            <a:r>
              <a:rPr lang="en-US" baseline="0" dirty="0" err="1"/>
              <a:t>je</a:t>
            </a:r>
            <a:r>
              <a:rPr lang="en-US" baseline="0" dirty="0"/>
              <a:t> </a:t>
            </a:r>
            <a:r>
              <a:rPr lang="en-US" baseline="0" dirty="0" err="1"/>
              <a:t>spier</a:t>
            </a:r>
            <a:r>
              <a:rPr lang="en-US" baseline="0" dirty="0"/>
              <a:t> </a:t>
            </a:r>
            <a:r>
              <a:rPr lang="en-US" baseline="0" dirty="0" err="1"/>
              <a:t>aanspant</a:t>
            </a:r>
            <a:r>
              <a:rPr lang="en-US" baseline="0" dirty="0"/>
              <a:t> </a:t>
            </a:r>
            <a:r>
              <a:rPr lang="en-US" baseline="0" dirty="0" err="1"/>
              <a:t>gaan</a:t>
            </a:r>
            <a:r>
              <a:rPr lang="en-US" baseline="0" dirty="0"/>
              <a:t> </a:t>
            </a:r>
            <a:r>
              <a:rPr lang="en-US" baseline="0" dirty="0" err="1"/>
              <a:t>ze</a:t>
            </a:r>
            <a:r>
              <a:rPr lang="en-US" baseline="0" dirty="0"/>
              <a:t> </a:t>
            </a:r>
            <a:r>
              <a:rPr lang="en-US" baseline="0" dirty="0" err="1"/>
              <a:t>elkaar</a:t>
            </a:r>
            <a:r>
              <a:rPr lang="en-US" baseline="0" dirty="0"/>
              <a:t> </a:t>
            </a:r>
            <a:r>
              <a:rPr lang="en-US" baseline="0" dirty="0" err="1"/>
              <a:t>binden</a:t>
            </a:r>
            <a:r>
              <a:rPr lang="en-US" baseline="0" dirty="0"/>
              <a:t> en </a:t>
            </a:r>
            <a:r>
              <a:rPr lang="en-US" baseline="0" dirty="0" err="1"/>
              <a:t>wordt</a:t>
            </a:r>
            <a:r>
              <a:rPr lang="en-US" baseline="0" dirty="0"/>
              <a:t> de </a:t>
            </a:r>
            <a:r>
              <a:rPr lang="en-US" baseline="0" dirty="0" err="1"/>
              <a:t>spier</a:t>
            </a:r>
            <a:r>
              <a:rPr lang="en-US" baseline="0" dirty="0"/>
              <a:t> </a:t>
            </a:r>
            <a:r>
              <a:rPr lang="en-US" baseline="0" dirty="0" err="1"/>
              <a:t>een</a:t>
            </a:r>
            <a:r>
              <a:rPr lang="en-US" baseline="0" dirty="0"/>
              <a:t> </a:t>
            </a:r>
            <a:r>
              <a:rPr lang="en-US" baseline="0" dirty="0" err="1"/>
              <a:t>paar</a:t>
            </a:r>
            <a:r>
              <a:rPr lang="en-US" baseline="0" dirty="0"/>
              <a:t> micrometer </a:t>
            </a:r>
            <a:r>
              <a:rPr lang="en-US" baseline="0" dirty="0" err="1"/>
              <a:t>korter</a:t>
            </a:r>
            <a:r>
              <a:rPr lang="en-US" baseline="0" dirty="0"/>
              <a:t>.</a:t>
            </a:r>
          </a:p>
          <a:p>
            <a:r>
              <a:rPr lang="en-US" baseline="0" dirty="0"/>
              <a:t>In </a:t>
            </a:r>
            <a:r>
              <a:rPr lang="en-US" baseline="0" dirty="0" err="1"/>
              <a:t>iedere</a:t>
            </a:r>
            <a:r>
              <a:rPr lang="en-US" baseline="0" dirty="0"/>
              <a:t> </a:t>
            </a:r>
            <a:r>
              <a:rPr lang="en-US" baseline="0" dirty="0" err="1"/>
              <a:t>spiervezel</a:t>
            </a:r>
            <a:r>
              <a:rPr lang="en-US" baseline="0" dirty="0"/>
              <a:t> </a:t>
            </a:r>
            <a:r>
              <a:rPr lang="en-US" baseline="0" dirty="0" err="1"/>
              <a:t>heb</a:t>
            </a:r>
            <a:r>
              <a:rPr lang="en-US" baseline="0" dirty="0"/>
              <a:t> je </a:t>
            </a:r>
            <a:r>
              <a:rPr lang="en-US" baseline="0" dirty="0" err="1"/>
              <a:t>tienduizenden</a:t>
            </a:r>
            <a:r>
              <a:rPr lang="en-US" baseline="0" dirty="0"/>
              <a:t> en </a:t>
            </a:r>
            <a:r>
              <a:rPr lang="en-US" baseline="0" dirty="0" err="1"/>
              <a:t>soms</a:t>
            </a:r>
            <a:r>
              <a:rPr lang="en-US" baseline="0" dirty="0"/>
              <a:t> </a:t>
            </a:r>
            <a:r>
              <a:rPr lang="en-US" baseline="0" dirty="0" err="1"/>
              <a:t>wel</a:t>
            </a:r>
            <a:r>
              <a:rPr lang="en-US" baseline="0" dirty="0"/>
              <a:t> </a:t>
            </a:r>
            <a:r>
              <a:rPr lang="en-US" baseline="0" dirty="0" err="1"/>
              <a:t>honderduizend</a:t>
            </a:r>
            <a:r>
              <a:rPr lang="en-US" baseline="0" dirty="0"/>
              <a:t> van </a:t>
            </a:r>
            <a:r>
              <a:rPr lang="en-US" baseline="0" dirty="0" err="1"/>
              <a:t>dit</a:t>
            </a:r>
            <a:r>
              <a:rPr lang="en-US" baseline="0" dirty="0"/>
              <a:t> </a:t>
            </a:r>
            <a:r>
              <a:rPr lang="en-US" baseline="0" dirty="0" err="1"/>
              <a:t>soort</a:t>
            </a:r>
            <a:r>
              <a:rPr lang="en-US" baseline="0" dirty="0"/>
              <a:t> units – die </a:t>
            </a:r>
            <a:r>
              <a:rPr lang="en-US" baseline="0" dirty="0" err="1"/>
              <a:t>allemaal</a:t>
            </a:r>
            <a:r>
              <a:rPr lang="en-US" baseline="0" dirty="0"/>
              <a:t> </a:t>
            </a:r>
            <a:r>
              <a:rPr lang="en-US" baseline="0" dirty="0" err="1"/>
              <a:t>samentrekken</a:t>
            </a:r>
            <a:r>
              <a:rPr lang="en-US" baseline="0" dirty="0"/>
              <a:t> – en </a:t>
            </a:r>
            <a:r>
              <a:rPr lang="en-US" baseline="0" dirty="0" err="1"/>
              <a:t>niet</a:t>
            </a:r>
            <a:r>
              <a:rPr lang="en-US" baseline="0" dirty="0"/>
              <a:t> </a:t>
            </a:r>
            <a:r>
              <a:rPr lang="en-US" baseline="0" dirty="0" err="1"/>
              <a:t>alleen</a:t>
            </a:r>
            <a:r>
              <a:rPr lang="en-US" baseline="0" dirty="0"/>
              <a:t> die </a:t>
            </a:r>
            <a:r>
              <a:rPr lang="en-US" baseline="0" dirty="0" err="1"/>
              <a:t>spiervezel</a:t>
            </a:r>
            <a:r>
              <a:rPr lang="en-US" baseline="0" dirty="0"/>
              <a:t>, </a:t>
            </a:r>
            <a:r>
              <a:rPr lang="en-US" baseline="0" dirty="0" err="1"/>
              <a:t>alle</a:t>
            </a:r>
            <a:r>
              <a:rPr lang="en-US" baseline="0" dirty="0"/>
              <a:t> </a:t>
            </a:r>
            <a:r>
              <a:rPr lang="en-US" baseline="0" dirty="0" err="1"/>
              <a:t>spiervezels</a:t>
            </a:r>
            <a:r>
              <a:rPr lang="en-US" baseline="0" dirty="0"/>
              <a:t> in </a:t>
            </a:r>
            <a:r>
              <a:rPr lang="en-US" baseline="0" dirty="0" err="1"/>
              <a:t>een</a:t>
            </a:r>
            <a:r>
              <a:rPr lang="en-US" baseline="0" dirty="0"/>
              <a:t> </a:t>
            </a:r>
            <a:r>
              <a:rPr lang="en-US" baseline="0" dirty="0" err="1"/>
              <a:t>spier</a:t>
            </a:r>
            <a:r>
              <a:rPr lang="en-US" baseline="0" dirty="0"/>
              <a:t> </a:t>
            </a:r>
            <a:r>
              <a:rPr lang="en-US" baseline="0" dirty="0" err="1"/>
              <a:t>werken</a:t>
            </a:r>
            <a:r>
              <a:rPr lang="en-US" baseline="0" dirty="0"/>
              <a:t> </a:t>
            </a:r>
            <a:r>
              <a:rPr lang="en-US" baseline="0" dirty="0" err="1"/>
              <a:t>samen</a:t>
            </a:r>
            <a:r>
              <a:rPr lang="en-US" baseline="0" dirty="0"/>
              <a:t>. </a:t>
            </a:r>
            <a:r>
              <a:rPr lang="en-US" baseline="0" dirty="0" err="1"/>
              <a:t>Daarom</a:t>
            </a:r>
            <a:r>
              <a:rPr lang="en-US" baseline="0" dirty="0"/>
              <a:t> </a:t>
            </a:r>
            <a:r>
              <a:rPr lang="en-US" baseline="0" dirty="0" err="1"/>
              <a:t>kunnen</a:t>
            </a:r>
            <a:r>
              <a:rPr lang="en-US" baseline="0" dirty="0"/>
              <a:t> </a:t>
            </a:r>
            <a:r>
              <a:rPr lang="en-US" baseline="0" dirty="0" err="1"/>
              <a:t>spieren</a:t>
            </a:r>
            <a:r>
              <a:rPr lang="en-US" baseline="0" dirty="0"/>
              <a:t> </a:t>
            </a:r>
            <a:r>
              <a:rPr lang="en-US" baseline="0" dirty="0" err="1"/>
              <a:t>niet</a:t>
            </a:r>
            <a:r>
              <a:rPr lang="en-US" baseline="0" dirty="0"/>
              <a:t> micrometers maar centimeters </a:t>
            </a:r>
            <a:r>
              <a:rPr lang="en-US" baseline="0" dirty="0" err="1"/>
              <a:t>korter</a:t>
            </a:r>
            <a:r>
              <a:rPr lang="en-US" baseline="0" dirty="0"/>
              <a:t> </a:t>
            </a:r>
            <a:r>
              <a:rPr lang="en-US" baseline="0" dirty="0" err="1"/>
              <a:t>worden</a:t>
            </a:r>
            <a:r>
              <a:rPr lang="en-US" baseline="0" dirty="0"/>
              <a:t> </a:t>
            </a:r>
            <a:r>
              <a:rPr lang="en-US" baseline="0" dirty="0">
                <a:sym typeface="Wingdings" pitchFamily="2" charset="2"/>
              </a:rPr>
              <a:t> </a:t>
            </a:r>
            <a:r>
              <a:rPr lang="en-US" baseline="0" dirty="0" err="1">
                <a:sym typeface="Wingdings" pitchFamily="2" charset="2"/>
              </a:rPr>
              <a:t>zo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beweeg</a:t>
            </a:r>
            <a:r>
              <a:rPr lang="en-US" baseline="0" dirty="0">
                <a:sym typeface="Wingdings" pitchFamily="2" charset="2"/>
              </a:rPr>
              <a:t> je</a:t>
            </a:r>
          </a:p>
          <a:p>
            <a:r>
              <a:rPr lang="en-US" baseline="0" dirty="0">
                <a:sym typeface="Wingdings" pitchFamily="2" charset="2"/>
              </a:rPr>
              <a:t>Is </a:t>
            </a:r>
            <a:r>
              <a:rPr lang="en-US" baseline="0" dirty="0" err="1">
                <a:sym typeface="Wingdings" pitchFamily="2" charset="2"/>
              </a:rPr>
              <a:t>een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samenspel</a:t>
            </a:r>
            <a:r>
              <a:rPr lang="en-US" baseline="0" dirty="0">
                <a:sym typeface="Wingdings" pitchFamily="2" charset="2"/>
              </a:rPr>
              <a:t> van </a:t>
            </a:r>
            <a:r>
              <a:rPr lang="en-US" baseline="0" dirty="0" err="1">
                <a:sym typeface="Wingdings" pitchFamily="2" charset="2"/>
              </a:rPr>
              <a:t>spiervezels</a:t>
            </a:r>
            <a:r>
              <a:rPr lang="en-US" baseline="0" dirty="0">
                <a:sym typeface="Wingdings" pitchFamily="2" charset="2"/>
              </a:rPr>
              <a:t> – </a:t>
            </a:r>
            <a:r>
              <a:rPr lang="en-US" baseline="0" dirty="0" err="1">
                <a:sym typeface="Wingdings" pitchFamily="2" charset="2"/>
              </a:rPr>
              <a:t>alle</a:t>
            </a:r>
            <a:r>
              <a:rPr lang="en-US" baseline="0" dirty="0">
                <a:sym typeface="Wingdings" pitchFamily="2" charset="2"/>
              </a:rPr>
              <a:t> units in </a:t>
            </a:r>
            <a:r>
              <a:rPr lang="en-US" baseline="0" dirty="0" err="1">
                <a:sym typeface="Wingdings" pitchFamily="2" charset="2"/>
              </a:rPr>
              <a:t>een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vezel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tegelijk</a:t>
            </a:r>
            <a:r>
              <a:rPr lang="en-US" baseline="0" dirty="0">
                <a:sym typeface="Wingdings" pitchFamily="2" charset="2"/>
              </a:rPr>
              <a:t> en </a:t>
            </a:r>
            <a:r>
              <a:rPr lang="en-US" baseline="0" dirty="0" err="1">
                <a:sym typeface="Wingdings" pitchFamily="2" charset="2"/>
              </a:rPr>
              <a:t>alle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spiervezels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tegelijk</a:t>
            </a:r>
            <a:r>
              <a:rPr lang="en-US" baseline="0" dirty="0">
                <a:sym typeface="Wingdings" pitchFamily="2" charset="2"/>
              </a:rPr>
              <a:t> – maar </a:t>
            </a:r>
            <a:r>
              <a:rPr lang="en-US" baseline="0" dirty="0" err="1">
                <a:sym typeface="Wingdings" pitchFamily="2" charset="2"/>
              </a:rPr>
              <a:t>ook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samenspel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tussen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spieren</a:t>
            </a:r>
            <a:r>
              <a:rPr lang="en-US" baseline="0" dirty="0">
                <a:sym typeface="Wingdings" pitchFamily="2" charset="2"/>
              </a:rPr>
              <a:t>.</a:t>
            </a:r>
          </a:p>
          <a:p>
            <a:r>
              <a:rPr lang="en-US" baseline="0" dirty="0">
                <a:sym typeface="Wingdings" pitchFamily="2" charset="2"/>
              </a:rPr>
              <a:t>Arm </a:t>
            </a:r>
            <a:r>
              <a:rPr lang="en-US" baseline="0" dirty="0" err="1">
                <a:sym typeface="Wingdings" pitchFamily="2" charset="2"/>
              </a:rPr>
              <a:t>buigen</a:t>
            </a:r>
            <a:r>
              <a:rPr lang="en-US" baseline="0" dirty="0">
                <a:sym typeface="Wingdings" pitchFamily="2" charset="2"/>
              </a:rPr>
              <a:t>: </a:t>
            </a:r>
            <a:r>
              <a:rPr lang="en-US" baseline="0" dirty="0" err="1">
                <a:sym typeface="Wingdings" pitchFamily="2" charset="2"/>
              </a:rPr>
              <a:t>wat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wordt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korter</a:t>
            </a:r>
            <a:r>
              <a:rPr lang="en-US" baseline="0" dirty="0">
                <a:sym typeface="Wingdings" pitchFamily="2" charset="2"/>
              </a:rPr>
              <a:t>? </a:t>
            </a:r>
            <a:r>
              <a:rPr lang="en-US" baseline="0" dirty="0" err="1">
                <a:sym typeface="Wingdings" pitchFamily="2" charset="2"/>
              </a:rPr>
              <a:t>Wat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wordt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langer</a:t>
            </a:r>
            <a:r>
              <a:rPr lang="en-US" baseline="0" dirty="0">
                <a:sym typeface="Wingdings" pitchFamily="2" charset="2"/>
              </a:rPr>
              <a:t>?</a:t>
            </a:r>
          </a:p>
          <a:p>
            <a:r>
              <a:rPr lang="en-US" baseline="0" dirty="0" err="1">
                <a:sym typeface="Wingdings" pitchFamily="2" charset="2"/>
              </a:rPr>
              <a:t>Wat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heb</a:t>
            </a:r>
            <a:r>
              <a:rPr lang="en-US" baseline="0" dirty="0">
                <a:sym typeface="Wingdings" pitchFamily="2" charset="2"/>
              </a:rPr>
              <a:t> je </a:t>
            </a:r>
            <a:r>
              <a:rPr lang="en-US" baseline="0" dirty="0" err="1">
                <a:sym typeface="Wingdings" pitchFamily="2" charset="2"/>
              </a:rPr>
              <a:t>nodig</a:t>
            </a:r>
            <a:r>
              <a:rPr lang="en-US" baseline="0" dirty="0">
                <a:sym typeface="Wingdings" pitchFamily="2" charset="2"/>
              </a:rPr>
              <a:t> voor </a:t>
            </a:r>
            <a:r>
              <a:rPr lang="en-US" baseline="0" dirty="0" err="1">
                <a:sym typeface="Wingdings" pitchFamily="2" charset="2"/>
              </a:rPr>
              <a:t>dit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proces</a:t>
            </a:r>
            <a:r>
              <a:rPr lang="en-US" baseline="0" dirty="0">
                <a:sym typeface="Wingdings" pitchFamily="2" charset="2"/>
              </a:rPr>
              <a:t>??? </a:t>
            </a:r>
            <a:r>
              <a:rPr lang="en-US" baseline="0" dirty="0" err="1">
                <a:sym typeface="Wingdings" pitchFamily="2" charset="2"/>
              </a:rPr>
              <a:t>Energie</a:t>
            </a:r>
            <a:r>
              <a:rPr lang="en-US" baseline="0" dirty="0">
                <a:sym typeface="Wingdings" pitchFamily="2" charset="2"/>
              </a:rPr>
              <a:t> – </a:t>
            </a:r>
            <a:r>
              <a:rPr lang="en-US" baseline="0" dirty="0" err="1">
                <a:sym typeface="Wingdings" pitchFamily="2" charset="2"/>
              </a:rPr>
              <a:t>kost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energie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om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myosine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aan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actine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te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laten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binden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4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428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Type 1: </a:t>
            </a:r>
            <a:r>
              <a:rPr lang="en-US" dirty="0" err="1"/>
              <a:t>zolang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zuurstof</a:t>
            </a:r>
            <a:r>
              <a:rPr lang="en-US" dirty="0"/>
              <a:t> is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energie</a:t>
            </a:r>
            <a:r>
              <a:rPr lang="en-US" dirty="0"/>
              <a:t> </a:t>
            </a:r>
            <a:r>
              <a:rPr lang="en-US" dirty="0" err="1"/>
              <a:t>komen</a:t>
            </a:r>
            <a:r>
              <a:rPr lang="en-US" dirty="0"/>
              <a:t> en </a:t>
            </a:r>
            <a:r>
              <a:rPr lang="en-US" dirty="0" err="1"/>
              <a:t>kan</a:t>
            </a:r>
            <a:r>
              <a:rPr lang="en-US" dirty="0"/>
              <a:t> de </a:t>
            </a:r>
            <a:r>
              <a:rPr lang="en-US" dirty="0" err="1"/>
              <a:t>spier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werk</a:t>
            </a:r>
            <a:r>
              <a:rPr lang="en-US" dirty="0"/>
              <a:t> </a:t>
            </a:r>
            <a:r>
              <a:rPr lang="en-US" dirty="0" err="1"/>
              <a:t>doen</a:t>
            </a:r>
            <a:endParaRPr lang="en-US" dirty="0"/>
          </a:p>
          <a:p>
            <a:r>
              <a:rPr lang="en-US" dirty="0"/>
              <a:t>Type 2: </a:t>
            </a:r>
            <a:r>
              <a:rPr lang="en-US" dirty="0" err="1"/>
              <a:t>als</a:t>
            </a:r>
            <a:r>
              <a:rPr lang="en-US" dirty="0"/>
              <a:t> de </a:t>
            </a:r>
            <a:r>
              <a:rPr lang="en-US" dirty="0" err="1"/>
              <a:t>glycogeen</a:t>
            </a:r>
            <a:r>
              <a:rPr lang="en-US" dirty="0"/>
              <a:t> op is, </a:t>
            </a:r>
            <a:r>
              <a:rPr lang="en-US" dirty="0" err="1"/>
              <a:t>kan</a:t>
            </a:r>
            <a:r>
              <a:rPr lang="en-US" dirty="0"/>
              <a:t> de </a:t>
            </a:r>
            <a:r>
              <a:rPr lang="en-US" dirty="0" err="1"/>
              <a:t>spier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werk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doen</a:t>
            </a:r>
            <a:endParaRPr lang="en-US" dirty="0"/>
          </a:p>
          <a:p>
            <a:r>
              <a:rPr lang="en-US" dirty="0" err="1"/>
              <a:t>Myoglobine</a:t>
            </a:r>
            <a:r>
              <a:rPr lang="en-US" dirty="0"/>
              <a:t> – </a:t>
            </a:r>
            <a:r>
              <a:rPr lang="en-US" dirty="0" err="1"/>
              <a:t>lijkt</a:t>
            </a:r>
            <a:r>
              <a:rPr lang="en-US" dirty="0"/>
              <a:t> op </a:t>
            </a:r>
            <a:r>
              <a:rPr lang="en-US" dirty="0" err="1"/>
              <a:t>hemoglobine</a:t>
            </a:r>
            <a:r>
              <a:rPr lang="en-US" dirty="0"/>
              <a:t> qua </a:t>
            </a:r>
            <a:r>
              <a:rPr lang="en-US" dirty="0" err="1"/>
              <a:t>naam</a:t>
            </a:r>
            <a:endParaRPr lang="en-US" dirty="0"/>
          </a:p>
          <a:p>
            <a:r>
              <a:rPr lang="en-US" dirty="0" err="1"/>
              <a:t>Wat</a:t>
            </a:r>
            <a:r>
              <a:rPr lang="en-US" dirty="0"/>
              <a:t> is </a:t>
            </a:r>
            <a:r>
              <a:rPr lang="en-US" dirty="0" err="1"/>
              <a:t>hemoglobine</a:t>
            </a:r>
            <a:r>
              <a:rPr lang="en-US" dirty="0"/>
              <a:t>?</a:t>
            </a:r>
          </a:p>
          <a:p>
            <a:r>
              <a:rPr lang="en-US" dirty="0" err="1"/>
              <a:t>Myoglobine</a:t>
            </a:r>
            <a:r>
              <a:rPr lang="en-US" baseline="0" dirty="0"/>
              <a:t> </a:t>
            </a:r>
            <a:r>
              <a:rPr lang="en-US" baseline="0" dirty="0" err="1"/>
              <a:t>vergelijkbaar</a:t>
            </a:r>
            <a:r>
              <a:rPr lang="en-US" baseline="0" dirty="0"/>
              <a:t> maar </a:t>
            </a:r>
            <a:r>
              <a:rPr lang="en-US" baseline="0" dirty="0" err="1"/>
              <a:t>dan</a:t>
            </a:r>
            <a:r>
              <a:rPr lang="en-US" baseline="0" dirty="0"/>
              <a:t> in </a:t>
            </a:r>
            <a:r>
              <a:rPr lang="en-US" baseline="0" dirty="0" err="1"/>
              <a:t>spieren</a:t>
            </a:r>
            <a:r>
              <a:rPr lang="en-US" baseline="0" dirty="0"/>
              <a:t> </a:t>
            </a:r>
            <a:r>
              <a:rPr lang="en-US" baseline="0" dirty="0">
                <a:sym typeface="Wingdings" pitchFamily="2" charset="2"/>
              </a:rPr>
              <a:t> </a:t>
            </a:r>
            <a:r>
              <a:rPr lang="en-US" baseline="0" dirty="0" err="1">
                <a:sym typeface="Wingdings" pitchFamily="2" charset="2"/>
              </a:rPr>
              <a:t>bindt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zuurstof</a:t>
            </a:r>
            <a:r>
              <a:rPr lang="en-US" baseline="0" dirty="0">
                <a:sym typeface="Wingdings" pitchFamily="2" charset="2"/>
              </a:rPr>
              <a:t> - </a:t>
            </a:r>
            <a:r>
              <a:rPr lang="en-US" baseline="0" dirty="0" err="1">
                <a:sym typeface="Wingdings" pitchFamily="2" charset="2"/>
              </a:rPr>
              <a:t>voorraad</a:t>
            </a:r>
            <a:endParaRPr lang="en-US" baseline="0" dirty="0">
              <a:sym typeface="Wingdings" pitchFamily="2" charset="2"/>
            </a:endParaRPr>
          </a:p>
          <a:p>
            <a:r>
              <a:rPr lang="en-US" baseline="0" dirty="0" err="1">
                <a:sym typeface="Wingdings" pitchFamily="2" charset="2"/>
              </a:rPr>
              <a:t>Daarom</a:t>
            </a:r>
            <a:r>
              <a:rPr lang="en-US" baseline="0" dirty="0">
                <a:sym typeface="Wingdings" pitchFamily="2" charset="2"/>
              </a:rPr>
              <a:t> kun je </a:t>
            </a:r>
            <a:r>
              <a:rPr lang="en-US" baseline="0" dirty="0" err="1">
                <a:sym typeface="Wingdings" pitchFamily="2" charset="2"/>
              </a:rPr>
              <a:t>nog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zwemmen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onderwater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als</a:t>
            </a:r>
            <a:r>
              <a:rPr lang="en-US" baseline="0" dirty="0">
                <a:sym typeface="Wingdings" pitchFamily="2" charset="2"/>
              </a:rPr>
              <a:t> je </a:t>
            </a:r>
            <a:r>
              <a:rPr lang="en-US" baseline="0" dirty="0" err="1">
                <a:sym typeface="Wingdings" pitchFamily="2" charset="2"/>
              </a:rPr>
              <a:t>je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adem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inhoudt</a:t>
            </a:r>
            <a:r>
              <a:rPr lang="en-US" baseline="0" dirty="0">
                <a:sym typeface="Wingdings" pitchFamily="2" charset="2"/>
              </a:rPr>
              <a:t> en de </a:t>
            </a:r>
            <a:r>
              <a:rPr lang="en-US" baseline="0" dirty="0" err="1">
                <a:sym typeface="Wingdings" pitchFamily="2" charset="2"/>
              </a:rPr>
              <a:t>zuurstof</a:t>
            </a:r>
            <a:r>
              <a:rPr lang="en-US" baseline="0" dirty="0">
                <a:sym typeface="Wingdings" pitchFamily="2" charset="2"/>
              </a:rPr>
              <a:t> in je </a:t>
            </a:r>
            <a:r>
              <a:rPr lang="en-US" baseline="0" dirty="0" err="1">
                <a:sym typeface="Wingdings" pitchFamily="2" charset="2"/>
              </a:rPr>
              <a:t>bloed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opraakt</a:t>
            </a:r>
            <a:endParaRPr lang="en-US" baseline="0" dirty="0">
              <a:sym typeface="Wingdings" pitchFamily="2" charset="2"/>
            </a:endParaRPr>
          </a:p>
          <a:p>
            <a:endParaRPr lang="en-US" baseline="0" dirty="0">
              <a:sym typeface="Wingdings" pitchFamily="2" charset="2"/>
            </a:endParaRPr>
          </a:p>
          <a:p>
            <a:r>
              <a:rPr lang="en-US" baseline="0" dirty="0">
                <a:sym typeface="Wingdings" pitchFamily="2" charset="2"/>
              </a:rPr>
              <a:t>Rood sap </a:t>
            </a:r>
            <a:r>
              <a:rPr lang="en-US" baseline="0" dirty="0" err="1">
                <a:sym typeface="Wingdings" pitchFamily="2" charset="2"/>
              </a:rPr>
              <a:t>dat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uit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vlees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lekt</a:t>
            </a:r>
            <a:r>
              <a:rPr lang="en-US" baseline="0" dirty="0">
                <a:sym typeface="Wingdings" pitchFamily="2" charset="2"/>
              </a:rPr>
              <a:t>  </a:t>
            </a:r>
            <a:r>
              <a:rPr lang="en-US" baseline="0" dirty="0" err="1">
                <a:sym typeface="Wingdings" pitchFamily="2" charset="2"/>
              </a:rPr>
              <a:t>geen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bloed</a:t>
            </a:r>
            <a:r>
              <a:rPr lang="en-US" baseline="0" dirty="0">
                <a:sym typeface="Wingdings" pitchFamily="2" charset="2"/>
              </a:rPr>
              <a:t> maar </a:t>
            </a:r>
            <a:r>
              <a:rPr lang="en-US" baseline="0" dirty="0" err="1">
                <a:sym typeface="Wingdings" pitchFamily="2" charset="2"/>
              </a:rPr>
              <a:t>myoglobine</a:t>
            </a:r>
            <a:r>
              <a:rPr lang="en-US" baseline="0" dirty="0">
                <a:sym typeface="Wingdings" pitchFamily="2" charset="2"/>
              </a:rPr>
              <a:t>!</a:t>
            </a:r>
          </a:p>
          <a:p>
            <a:endParaRPr lang="en-US" baseline="0" dirty="0">
              <a:sym typeface="Wingdings" pitchFamily="2" charset="2"/>
            </a:endParaRPr>
          </a:p>
          <a:p>
            <a:r>
              <a:rPr lang="en-US" baseline="0" dirty="0" err="1">
                <a:sym typeface="Wingdings" pitchFamily="2" charset="2"/>
              </a:rPr>
              <a:t>Spieren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bestaan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niet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alleen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uit</a:t>
            </a:r>
            <a:r>
              <a:rPr lang="en-US" baseline="0" dirty="0">
                <a:sym typeface="Wingdings" pitchFamily="2" charset="2"/>
              </a:rPr>
              <a:t> type 1 of </a:t>
            </a:r>
            <a:r>
              <a:rPr lang="en-US" baseline="0" dirty="0" err="1">
                <a:sym typeface="Wingdings" pitchFamily="2" charset="2"/>
              </a:rPr>
              <a:t>alleen</a:t>
            </a:r>
            <a:r>
              <a:rPr lang="en-US" baseline="0" dirty="0">
                <a:sym typeface="Wingdings" pitchFamily="2" charset="2"/>
              </a:rPr>
              <a:t> type 2 </a:t>
            </a:r>
            <a:r>
              <a:rPr lang="en-US" baseline="0" dirty="0" err="1">
                <a:sym typeface="Wingdings" pitchFamily="2" charset="2"/>
              </a:rPr>
              <a:t>vezels</a:t>
            </a:r>
            <a:r>
              <a:rPr lang="en-US" baseline="0" dirty="0">
                <a:sym typeface="Wingdings" pitchFamily="2" charset="2"/>
              </a:rPr>
              <a:t> maar </a:t>
            </a:r>
            <a:r>
              <a:rPr lang="en-US" baseline="0" dirty="0" err="1">
                <a:sym typeface="Wingdings" pitchFamily="2" charset="2"/>
              </a:rPr>
              <a:t>een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mengsel</a:t>
            </a:r>
            <a:r>
              <a:rPr lang="en-US" baseline="0" dirty="0">
                <a:sym typeface="Wingdings" pitchFamily="2" charset="2"/>
              </a:rPr>
              <a:t>. Maar </a:t>
            </a:r>
            <a:r>
              <a:rPr lang="en-US" baseline="0" dirty="0" err="1">
                <a:sym typeface="Wingdings" pitchFamily="2" charset="2"/>
              </a:rPr>
              <a:t>sommige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spieren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meer</a:t>
            </a:r>
            <a:r>
              <a:rPr lang="en-US" baseline="0" dirty="0">
                <a:sym typeface="Wingdings" pitchFamily="2" charset="2"/>
              </a:rPr>
              <a:t> type 1 EN je </a:t>
            </a:r>
            <a:r>
              <a:rPr lang="en-US" baseline="0" dirty="0" err="1">
                <a:sym typeface="Wingdings" pitchFamily="2" charset="2"/>
              </a:rPr>
              <a:t>kunt</a:t>
            </a:r>
            <a:r>
              <a:rPr lang="en-US" baseline="0" dirty="0">
                <a:sym typeface="Wingdings" pitchFamily="2" charset="2"/>
              </a:rPr>
              <a:t> het </a:t>
            </a:r>
            <a:r>
              <a:rPr lang="en-US" baseline="0" dirty="0" err="1">
                <a:sym typeface="Wingdings" pitchFamily="2" charset="2"/>
              </a:rPr>
              <a:t>ook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trainen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5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629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Myoglobine</a:t>
            </a:r>
            <a:r>
              <a:rPr lang="en-US" baseline="0" dirty="0"/>
              <a:t> = rood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6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366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Mensen</a:t>
            </a:r>
            <a:r>
              <a:rPr lang="en-US" dirty="0"/>
              <a:t> kun je </a:t>
            </a:r>
            <a:r>
              <a:rPr lang="en-US" dirty="0" err="1"/>
              <a:t>natuurlijk</a:t>
            </a:r>
            <a:r>
              <a:rPr lang="en-US" dirty="0"/>
              <a:t> </a:t>
            </a:r>
            <a:r>
              <a:rPr lang="en-US" dirty="0" err="1"/>
              <a:t>moeilijker</a:t>
            </a:r>
            <a:r>
              <a:rPr lang="en-US" dirty="0"/>
              <a:t> </a:t>
            </a:r>
            <a:r>
              <a:rPr lang="en-US" dirty="0" err="1"/>
              <a:t>opensnijden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kijken</a:t>
            </a:r>
            <a:r>
              <a:rPr lang="en-US" baseline="0" dirty="0"/>
              <a:t> </a:t>
            </a:r>
            <a:r>
              <a:rPr lang="en-US" baseline="0" dirty="0" err="1"/>
              <a:t>welke</a:t>
            </a:r>
            <a:r>
              <a:rPr lang="en-US" baseline="0" dirty="0"/>
              <a:t> </a:t>
            </a:r>
            <a:r>
              <a:rPr lang="en-US" baseline="0" dirty="0" err="1"/>
              <a:t>kleur</a:t>
            </a:r>
            <a:r>
              <a:rPr lang="en-US" baseline="0" dirty="0"/>
              <a:t> </a:t>
            </a:r>
            <a:r>
              <a:rPr lang="en-US" baseline="0" dirty="0" err="1"/>
              <a:t>spieren</a:t>
            </a:r>
            <a:r>
              <a:rPr lang="en-US" baseline="0" dirty="0"/>
              <a:t> </a:t>
            </a:r>
            <a:r>
              <a:rPr lang="en-US" baseline="0" dirty="0" err="1"/>
              <a:t>ze</a:t>
            </a:r>
            <a:r>
              <a:rPr lang="en-US" baseline="0" dirty="0"/>
              <a:t> </a:t>
            </a:r>
            <a:r>
              <a:rPr lang="en-US" baseline="0" dirty="0" err="1"/>
              <a:t>hebben</a:t>
            </a:r>
            <a:r>
              <a:rPr lang="en-US" baseline="0" dirty="0"/>
              <a:t> – maar nu de </a:t>
            </a:r>
            <a:r>
              <a:rPr lang="en-US" baseline="0" dirty="0" err="1"/>
              <a:t>de</a:t>
            </a:r>
            <a:r>
              <a:rPr lang="en-US" baseline="0" dirty="0"/>
              <a:t> </a:t>
            </a:r>
            <a:r>
              <a:rPr lang="en-US" baseline="0" dirty="0" err="1"/>
              <a:t>eigenschappen</a:t>
            </a:r>
            <a:r>
              <a:rPr lang="en-US" baseline="0" dirty="0"/>
              <a:t> </a:t>
            </a:r>
            <a:r>
              <a:rPr lang="en-US" baseline="0" dirty="0" err="1"/>
              <a:t>kennen</a:t>
            </a:r>
            <a:r>
              <a:rPr lang="en-US" baseline="0" dirty="0"/>
              <a:t> </a:t>
            </a:r>
            <a:r>
              <a:rPr lang="en-US" baseline="0" dirty="0" err="1"/>
              <a:t>kunnen</a:t>
            </a:r>
            <a:r>
              <a:rPr lang="en-US" baseline="0" dirty="0"/>
              <a:t> we het </a:t>
            </a:r>
            <a:r>
              <a:rPr lang="en-US" baseline="0" dirty="0" err="1"/>
              <a:t>wel</a:t>
            </a:r>
            <a:r>
              <a:rPr lang="en-US" baseline="0" dirty="0"/>
              <a:t> </a:t>
            </a:r>
            <a:r>
              <a:rPr lang="en-US" baseline="0" dirty="0" err="1"/>
              <a:t>beredeneren</a:t>
            </a:r>
            <a:endParaRPr lang="en-US" dirty="0"/>
          </a:p>
          <a:p>
            <a:r>
              <a:rPr lang="en-US" dirty="0"/>
              <a:t>Random </a:t>
            </a:r>
            <a:r>
              <a:rPr lang="en-US" dirty="0" err="1"/>
              <a:t>gewichtheffer</a:t>
            </a:r>
            <a:endParaRPr lang="en-US" dirty="0"/>
          </a:p>
          <a:p>
            <a:r>
              <a:rPr lang="en-US" dirty="0" err="1"/>
              <a:t>Turnen</a:t>
            </a:r>
            <a:r>
              <a:rPr lang="en-US" dirty="0"/>
              <a:t>: </a:t>
            </a:r>
            <a:r>
              <a:rPr lang="en-US" dirty="0" err="1"/>
              <a:t>epke</a:t>
            </a:r>
            <a:endParaRPr lang="en-US" dirty="0"/>
          </a:p>
          <a:p>
            <a:r>
              <a:rPr lang="en-US" dirty="0"/>
              <a:t>Daphne</a:t>
            </a:r>
            <a:r>
              <a:rPr lang="en-US" baseline="0" dirty="0"/>
              <a:t> </a:t>
            </a:r>
            <a:r>
              <a:rPr lang="en-US" baseline="0" dirty="0" err="1"/>
              <a:t>schippers</a:t>
            </a:r>
            <a:r>
              <a:rPr lang="en-US" baseline="0" dirty="0"/>
              <a:t> spring</a:t>
            </a:r>
          </a:p>
          <a:p>
            <a:r>
              <a:rPr lang="en-US" baseline="0" dirty="0"/>
              <a:t>Marathon van </a:t>
            </a:r>
            <a:r>
              <a:rPr lang="en-US" baseline="0" dirty="0" err="1"/>
              <a:t>amsterdam</a:t>
            </a:r>
            <a:endParaRPr lang="en-US" baseline="0" dirty="0"/>
          </a:p>
          <a:p>
            <a:r>
              <a:rPr lang="en-US" dirty="0" err="1"/>
              <a:t>Schaatsen</a:t>
            </a:r>
            <a:r>
              <a:rPr lang="en-US" dirty="0"/>
              <a:t> 10 km podium</a:t>
            </a:r>
          </a:p>
          <a:p>
            <a:endParaRPr lang="en-US" dirty="0"/>
          </a:p>
          <a:p>
            <a:r>
              <a:rPr lang="en-US" dirty="0" err="1"/>
              <a:t>Waarom</a:t>
            </a:r>
            <a:r>
              <a:rPr lang="en-US" dirty="0"/>
              <a:t> type 1 of 2? Kun je het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zien</a:t>
            </a:r>
            <a:r>
              <a:rPr lang="en-US" dirty="0"/>
              <a:t>? Type 2</a:t>
            </a:r>
            <a:r>
              <a:rPr lang="en-US" baseline="0" dirty="0"/>
              <a:t> </a:t>
            </a:r>
            <a:r>
              <a:rPr lang="en-US" baseline="0" dirty="0" err="1"/>
              <a:t>activiteiten</a:t>
            </a:r>
            <a:r>
              <a:rPr lang="en-US" baseline="0" dirty="0"/>
              <a:t>: </a:t>
            </a:r>
            <a:r>
              <a:rPr lang="en-US" baseline="0" dirty="0" err="1"/>
              <a:t>langer</a:t>
            </a:r>
            <a:r>
              <a:rPr lang="en-US" baseline="0" dirty="0"/>
              <a:t> </a:t>
            </a:r>
            <a:r>
              <a:rPr lang="en-US" baseline="0" dirty="0" err="1"/>
              <a:t>volhouden</a:t>
            </a:r>
            <a:r>
              <a:rPr lang="en-US" baseline="0" dirty="0"/>
              <a:t>? </a:t>
            </a:r>
            <a:r>
              <a:rPr lang="en-US" baseline="0" dirty="0" err="1"/>
              <a:t>Waarom</a:t>
            </a:r>
            <a:r>
              <a:rPr lang="en-US" baseline="0" dirty="0"/>
              <a:t> </a:t>
            </a:r>
            <a:r>
              <a:rPr lang="en-US" baseline="0" dirty="0" err="1"/>
              <a:t>gaat</a:t>
            </a:r>
            <a:r>
              <a:rPr lang="en-US" baseline="0" dirty="0"/>
              <a:t> </a:t>
            </a:r>
            <a:r>
              <a:rPr lang="en-US" baseline="0" dirty="0" err="1"/>
              <a:t>dat</a:t>
            </a:r>
            <a:r>
              <a:rPr lang="en-US" baseline="0" dirty="0"/>
              <a:t> </a:t>
            </a:r>
            <a:r>
              <a:rPr lang="en-US" baseline="0" dirty="0" err="1"/>
              <a:t>niet</a:t>
            </a:r>
            <a:r>
              <a:rPr lang="en-US" baseline="0" dirty="0"/>
              <a:t>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7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366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Geoffrey</a:t>
            </a:r>
            <a:r>
              <a:rPr lang="en-US" baseline="0" dirty="0"/>
              <a:t> </a:t>
            </a:r>
            <a:r>
              <a:rPr lang="en-US" baseline="0" dirty="0" err="1"/>
              <a:t>Mutai</a:t>
            </a:r>
            <a:r>
              <a:rPr lang="en-US" baseline="0" dirty="0"/>
              <a:t>, </a:t>
            </a:r>
            <a:r>
              <a:rPr lang="en-US" baseline="0" dirty="0" err="1"/>
              <a:t>wereldrecord</a:t>
            </a:r>
            <a:r>
              <a:rPr lang="en-US" baseline="0" dirty="0"/>
              <a:t> </a:t>
            </a:r>
            <a:r>
              <a:rPr lang="en-US" baseline="0" dirty="0" err="1"/>
              <a:t>houder</a:t>
            </a:r>
            <a:r>
              <a:rPr lang="en-US" baseline="0" dirty="0"/>
              <a:t> marathon</a:t>
            </a:r>
          </a:p>
          <a:p>
            <a:r>
              <a:rPr lang="en-US" baseline="0" dirty="0" err="1"/>
              <a:t>Usain</a:t>
            </a:r>
            <a:r>
              <a:rPr lang="en-US" baseline="0" dirty="0"/>
              <a:t> Bolt, </a:t>
            </a:r>
            <a:r>
              <a:rPr lang="en-US" baseline="0" dirty="0" err="1"/>
              <a:t>wk</a:t>
            </a:r>
            <a:r>
              <a:rPr lang="en-US" baseline="0" dirty="0"/>
              <a:t> sprint</a:t>
            </a:r>
          </a:p>
          <a:p>
            <a:endParaRPr lang="en-US" baseline="0" dirty="0"/>
          </a:p>
          <a:p>
            <a:r>
              <a:rPr lang="en-US" baseline="0" dirty="0" err="1"/>
              <a:t>Wie</a:t>
            </a:r>
            <a:r>
              <a:rPr lang="en-US" baseline="0" dirty="0"/>
              <a:t> </a:t>
            </a:r>
            <a:r>
              <a:rPr lang="en-US" baseline="0" dirty="0" err="1"/>
              <a:t>wint</a:t>
            </a:r>
            <a:r>
              <a:rPr lang="en-US" baseline="0" dirty="0"/>
              <a:t>: </a:t>
            </a:r>
            <a:r>
              <a:rPr lang="en-US" baseline="0" dirty="0" err="1"/>
              <a:t>hangt</a:t>
            </a:r>
            <a:r>
              <a:rPr lang="en-US" baseline="0" dirty="0"/>
              <a:t> </a:t>
            </a:r>
            <a:r>
              <a:rPr lang="en-US" baseline="0" dirty="0" err="1"/>
              <a:t>er</a:t>
            </a:r>
            <a:r>
              <a:rPr lang="en-US" baseline="0" dirty="0"/>
              <a:t> van </a:t>
            </a:r>
            <a:r>
              <a:rPr lang="en-US" baseline="0" dirty="0" err="1"/>
              <a:t>af</a:t>
            </a:r>
            <a:r>
              <a:rPr lang="en-US" baseline="0" dirty="0"/>
              <a:t> – in de sprint….in de marathon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8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366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Jachtluipaard</a:t>
            </a:r>
            <a:r>
              <a:rPr lang="en-US" baseline="0" dirty="0"/>
              <a:t> </a:t>
            </a:r>
            <a:r>
              <a:rPr lang="en-US" baseline="0" dirty="0" err="1"/>
              <a:t>vs</a:t>
            </a:r>
            <a:r>
              <a:rPr lang="en-US" baseline="0" dirty="0"/>
              <a:t> </a:t>
            </a:r>
            <a:r>
              <a:rPr lang="en-US" baseline="0" dirty="0" err="1"/>
              <a:t>Antilopes</a:t>
            </a:r>
            <a:endParaRPr lang="en-US" baseline="0" dirty="0"/>
          </a:p>
          <a:p>
            <a:r>
              <a:rPr lang="en-US" baseline="0" dirty="0"/>
              <a:t>In de </a:t>
            </a:r>
            <a:r>
              <a:rPr lang="en-US" baseline="0" dirty="0" err="1"/>
              <a:t>natuur</a:t>
            </a:r>
            <a:r>
              <a:rPr lang="en-US" baseline="0" dirty="0"/>
              <a:t> </a:t>
            </a:r>
            <a:r>
              <a:rPr lang="en-US" baseline="0" dirty="0" err="1"/>
              <a:t>heeft</a:t>
            </a:r>
            <a:r>
              <a:rPr lang="en-US" baseline="0" dirty="0"/>
              <a:t> </a:t>
            </a:r>
            <a:r>
              <a:rPr lang="en-US" baseline="0" dirty="0" err="1"/>
              <a:t>winnen</a:t>
            </a:r>
            <a:r>
              <a:rPr lang="en-US" baseline="0" dirty="0"/>
              <a:t> </a:t>
            </a:r>
            <a:r>
              <a:rPr lang="en-US" baseline="0" dirty="0" err="1"/>
              <a:t>natuurlijk</a:t>
            </a:r>
            <a:r>
              <a:rPr lang="en-US" baseline="0" dirty="0"/>
              <a:t> </a:t>
            </a:r>
            <a:r>
              <a:rPr lang="en-US" baseline="0" dirty="0" err="1"/>
              <a:t>een</a:t>
            </a:r>
            <a:r>
              <a:rPr lang="en-US" baseline="0" dirty="0"/>
              <a:t> </a:t>
            </a:r>
            <a:r>
              <a:rPr lang="en-US" baseline="0" dirty="0" err="1"/>
              <a:t>andere</a:t>
            </a:r>
            <a:r>
              <a:rPr lang="en-US" baseline="0" dirty="0"/>
              <a:t> </a:t>
            </a:r>
            <a:r>
              <a:rPr lang="en-US" baseline="0" dirty="0" err="1"/>
              <a:t>betekenis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Type </a:t>
            </a:r>
            <a:r>
              <a:rPr lang="en-US" baseline="0" dirty="0" err="1"/>
              <a:t>spiervezels</a:t>
            </a:r>
            <a:r>
              <a:rPr lang="en-US" baseline="0" dirty="0"/>
              <a:t> </a:t>
            </a:r>
            <a:r>
              <a:rPr lang="en-US" baseline="0" dirty="0" err="1"/>
              <a:t>jachtluipaard</a:t>
            </a:r>
            <a:r>
              <a:rPr lang="en-US" baseline="0" dirty="0"/>
              <a:t>?</a:t>
            </a:r>
          </a:p>
          <a:p>
            <a:r>
              <a:rPr lang="en-US" baseline="0" dirty="0"/>
              <a:t>Type </a:t>
            </a:r>
            <a:r>
              <a:rPr lang="en-US" baseline="0" dirty="0" err="1"/>
              <a:t>spiervezels</a:t>
            </a:r>
            <a:r>
              <a:rPr lang="en-US" baseline="0" dirty="0"/>
              <a:t> </a:t>
            </a:r>
            <a:r>
              <a:rPr lang="en-US" baseline="0" dirty="0" err="1"/>
              <a:t>antilopes</a:t>
            </a:r>
            <a:endParaRPr lang="en-US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9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366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itchFamily="34" charset="0"/>
              </a:rPr>
              <a:t>Onsterfelijkheid</a:t>
            </a:r>
          </a:p>
          <a:p>
            <a:r>
              <a:rPr lang="en-US" altLang="en-US">
                <a:latin typeface="Arial" pitchFamily="34" charset="0"/>
              </a:rPr>
              <a:t>Perspectief: Duchenne patienten worden niet zo oud</a:t>
            </a:r>
            <a:endParaRPr lang="en-GB" altLang="en-US">
              <a:latin typeface="Arial" pitchFamily="34" charset="0"/>
            </a:endParaRPr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12813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12813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12813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12813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0B04651B-E070-422B-B19C-2A28222055F4}" type="slidenum">
              <a:rPr lang="en-GB" altLang="en-US" sz="9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pPr/>
              <a:t>10</a:t>
            </a:fld>
            <a:endParaRPr lang="en-GB" altLang="en-US" sz="1200">
              <a:solidFill>
                <a:srgbClr val="000000"/>
              </a:solidFill>
              <a:latin typeface="Times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04925" y="2780928"/>
            <a:ext cx="4527551" cy="34789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noProof="0" dirty="0"/>
              <a:t>Subtitel</a:t>
            </a:r>
            <a:endParaRPr lang="en-GB" noProof="0" dirty="0"/>
          </a:p>
        </p:txBody>
      </p:sp>
      <p:sp>
        <p:nvSpPr>
          <p:cNvPr id="2" name="Rechthoek 1"/>
          <p:cNvSpPr/>
          <p:nvPr userDrawn="1"/>
        </p:nvSpPr>
        <p:spPr bwMode="auto">
          <a:xfrm>
            <a:off x="0" y="0"/>
            <a:ext cx="9143958" cy="143145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8" name="Afbeelding 7" descr="logo lumc_Fedra_PPT_20 mm NL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0838" y="285750"/>
            <a:ext cx="2293899" cy="576000"/>
          </a:xfrm>
          <a:prstGeom prst="rect">
            <a:avLst/>
          </a:prstGeom>
        </p:spPr>
      </p:pic>
      <p:pic>
        <p:nvPicPr>
          <p:cNvPr id="11" name="Afbeelding 10" descr="logo UL_RGB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39" y="5743545"/>
            <a:ext cx="495798" cy="576000"/>
          </a:xfrm>
          <a:prstGeom prst="rect">
            <a:avLst/>
          </a:prstGeom>
        </p:spPr>
      </p:pic>
      <p:sp>
        <p:nvSpPr>
          <p:cNvPr id="3" name="Rechthoek 2"/>
          <p:cNvSpPr/>
          <p:nvPr userDrawn="1"/>
        </p:nvSpPr>
        <p:spPr bwMode="auto">
          <a:xfrm>
            <a:off x="1146174" y="1431652"/>
            <a:ext cx="7997825" cy="1152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1322388" y="1431450"/>
            <a:ext cx="7821570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108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4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1304925" y="4433456"/>
            <a:ext cx="4530829" cy="41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2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3" name="Rectangle 3"/>
          <p:cNvSpPr>
            <a:spLocks noGrp="1" noChangeArrowheads="1"/>
          </p:cNvSpPr>
          <p:nvPr>
            <p:ph idx="11" hasCustomPrompt="1"/>
          </p:nvPr>
        </p:nvSpPr>
        <p:spPr bwMode="auto">
          <a:xfrm>
            <a:off x="1304925" y="4849092"/>
            <a:ext cx="4545117" cy="41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  <a:lvl2pPr marL="0" indent="0">
              <a:buFontTx/>
              <a:buNone/>
              <a:defRPr sz="1600"/>
            </a:lvl2pPr>
            <a:lvl3pPr marL="860425" indent="0">
              <a:buFontTx/>
              <a:buNone/>
              <a:defRPr/>
            </a:lvl3pPr>
            <a:lvl4pPr marL="1236662" indent="0">
              <a:buFontTx/>
              <a:buNone/>
              <a:defRPr/>
            </a:lvl4pPr>
            <a:lvl5pPr marL="1717675" indent="0">
              <a:buFontTx/>
              <a:buNone/>
              <a:defRPr/>
            </a:lvl5pPr>
          </a:lstStyle>
          <a:p>
            <a:pPr lvl="0"/>
            <a:r>
              <a:rPr lang="nl-NL" dirty="0"/>
              <a:t>Naam afdeling</a:t>
            </a:r>
            <a:endParaRPr lang="en-GB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idx="12" hasCustomPrompt="1"/>
          </p:nvPr>
        </p:nvSpPr>
        <p:spPr bwMode="auto">
          <a:xfrm>
            <a:off x="1304924" y="5264727"/>
            <a:ext cx="4527551" cy="41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1800" b="0" i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Plaats</a:t>
            </a:r>
            <a:endParaRPr lang="en-GB" dirty="0"/>
          </a:p>
        </p:txBody>
      </p:sp>
      <p:sp>
        <p:nvSpPr>
          <p:cNvPr id="26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5969102" y="2583652"/>
            <a:ext cx="2880000" cy="288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accent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7" name="Rechthoek 16"/>
          <p:cNvSpPr/>
          <p:nvPr userDrawn="1"/>
        </p:nvSpPr>
        <p:spPr bwMode="auto">
          <a:xfrm>
            <a:off x="-2" y="2587351"/>
            <a:ext cx="1146175" cy="11520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50000" y="6553200"/>
            <a:ext cx="2508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 dirty="0"/>
              <a:t>11 Jan 2016</a:t>
            </a:r>
            <a:endParaRPr lang="en-GB" dirty="0"/>
          </a:p>
        </p:txBody>
      </p:sp>
      <p:sp>
        <p:nvSpPr>
          <p:cNvPr id="2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Aartsma-Rus</a:t>
            </a: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6738" y="6553200"/>
            <a:ext cx="54239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7" y="0"/>
            <a:ext cx="6524815" cy="854075"/>
          </a:xfrm>
        </p:spPr>
        <p:txBody>
          <a:bodyPr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66737" y="1135064"/>
            <a:ext cx="3008313" cy="511867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872B92-4883-474E-958A-9DB578D384BE}" type="datetime5">
              <a:rPr lang="nl-NL" smtClean="0"/>
              <a:t>14-feb-20</a:t>
            </a:fld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AB8F7-6B6F-2642-9729-040657DB08FE}" type="slidenum">
              <a:rPr lang="en-GB"/>
              <a:pPr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Insert &gt; Header &amp; footer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idx="13"/>
          </p:nvPr>
        </p:nvSpPr>
        <p:spPr bwMode="auto">
          <a:xfrm>
            <a:off x="3740150" y="1144588"/>
            <a:ext cx="5123557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  <a:lvl2pPr marL="0">
              <a:defRPr/>
            </a:lvl2pPr>
            <a:lvl3pPr marL="360000">
              <a:defRPr/>
            </a:lvl3pPr>
            <a:lvl4pPr marL="720000">
              <a:defRPr/>
            </a:lvl4pPr>
            <a:lvl5pPr marL="108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9434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4059" y="0"/>
            <a:ext cx="6507303" cy="854075"/>
          </a:xfrm>
        </p:spPr>
        <p:txBody>
          <a:bodyPr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66738" y="1144587"/>
            <a:ext cx="5040000" cy="511333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849938" y="1144588"/>
            <a:ext cx="3003550" cy="128963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140301-1ABD-C44C-8687-D2657292E608}" type="datetime5">
              <a:rPr lang="nl-NL" smtClean="0"/>
              <a:t>14-feb-20</a:t>
            </a:fld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0F4D9-DA5F-9846-8B97-D321E78C63B0}" type="slidenum">
              <a:rPr lang="en-GB"/>
              <a:pPr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Insert &gt; 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1451580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 userDrawn="1"/>
        </p:nvSpPr>
        <p:spPr bwMode="auto">
          <a:xfrm>
            <a:off x="0" y="0"/>
            <a:ext cx="8921749" cy="126876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12" name="Afbeelding 11" descr="logo lumc_Fedra_PPT_20 mm NL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0838" y="285750"/>
            <a:ext cx="2293899" cy="576000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 bwMode="auto">
          <a:xfrm>
            <a:off x="-2" y="2587351"/>
            <a:ext cx="1146175" cy="11520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9" name="Rechthoek 18"/>
          <p:cNvSpPr/>
          <p:nvPr userDrawn="1"/>
        </p:nvSpPr>
        <p:spPr bwMode="auto">
          <a:xfrm>
            <a:off x="1146174" y="1431651"/>
            <a:ext cx="7997825" cy="11557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0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1323975" y="1431652"/>
            <a:ext cx="7524750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spcCol="360000" anchor="t" anchorCtr="0" compatLnSpc="1">
            <a:prstTxWarp prst="textNoShape">
              <a:avLst/>
            </a:prstTxWarp>
          </a:bodyPr>
          <a:lstStyle>
            <a:lvl1pPr>
              <a:defRPr sz="24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Aftiteling en/of adres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50000" y="6553200"/>
            <a:ext cx="2508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1B18F10-C56E-2942-8023-63F4C343C5B6}" type="datetime5">
              <a:rPr lang="nl-NL" smtClean="0"/>
              <a:t>14-feb-20</a:t>
            </a:fld>
            <a:endParaRPr lang="en-GB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6738" y="6553200"/>
            <a:ext cx="54239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Insert &gt; Header &amp; footer</a:t>
            </a:r>
          </a:p>
        </p:txBody>
      </p:sp>
      <p:pic>
        <p:nvPicPr>
          <p:cNvPr id="14" name="Afbeelding 13" descr="logo UL_RGB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39" y="5743545"/>
            <a:ext cx="495798" cy="576000"/>
          </a:xfrm>
          <a:prstGeom prst="rect">
            <a:avLst/>
          </a:prstGeom>
        </p:spPr>
      </p:pic>
      <p:sp>
        <p:nvSpPr>
          <p:cNvPr id="17" name="Tijdelijke aanduiding voor tekst 3"/>
          <p:cNvSpPr>
            <a:spLocks noGrp="1"/>
          </p:cNvSpPr>
          <p:nvPr>
            <p:ph type="body" sz="half" idx="10"/>
          </p:nvPr>
        </p:nvSpPr>
        <p:spPr>
          <a:xfrm>
            <a:off x="1323974" y="2839003"/>
            <a:ext cx="7524751" cy="341892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0030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72338" y="6553200"/>
            <a:ext cx="1527175" cy="304800"/>
          </a:xfr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Annemieke Aartsma-Rus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Department of Human Genetics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DEC74D07-4E22-4FF3-A663-8AC5AA51DB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77234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 bwMode="auto">
          <a:xfrm>
            <a:off x="-2" y="0"/>
            <a:ext cx="9144001" cy="65532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6738" y="0"/>
            <a:ext cx="6524625" cy="854075"/>
          </a:xfrm>
        </p:spPr>
        <p:txBody>
          <a:bodyPr/>
          <a:lstStyle>
            <a:lvl1pPr>
              <a:defRPr cap="all"/>
            </a:lvl1pPr>
          </a:lstStyle>
          <a:p>
            <a:r>
              <a:rPr lang="nl-NL" dirty="0"/>
              <a:t>HOOFDSTUK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8B3D-0B57-9A4E-BE76-1A14097B95D1}" type="datetime5">
              <a:rPr lang="nl-NL" smtClean="0"/>
              <a:t>14-feb-20</a:t>
            </a:fld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Insert &gt; Header &amp; footer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5969102" y="2583652"/>
            <a:ext cx="2880000" cy="288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accent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5"/>
          </p:nvPr>
        </p:nvSpPr>
        <p:spPr>
          <a:xfrm>
            <a:off x="566738" y="2583652"/>
            <a:ext cx="5283200" cy="3674274"/>
          </a:xfrm>
        </p:spPr>
        <p:txBody>
          <a:bodyPr/>
          <a:lstStyle>
            <a:lvl1pPr>
              <a:lnSpc>
                <a:spcPct val="100000"/>
              </a:lnSpc>
              <a:defRPr sz="54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3565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8" y="0"/>
            <a:ext cx="6524625" cy="8540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6738" y="1144588"/>
            <a:ext cx="8291512" cy="5113338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50000" y="6553200"/>
            <a:ext cx="2508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 dirty="0"/>
              <a:t>Jan 11 2016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6738" y="6553200"/>
            <a:ext cx="54239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Aartsma-Rus</a:t>
            </a:r>
          </a:p>
        </p:txBody>
      </p:sp>
    </p:spTree>
    <p:extLst>
      <p:ext uri="{BB962C8B-B14F-4D97-AF65-F5344CB8AC3E}">
        <p14:creationId xmlns:p14="http://schemas.microsoft.com/office/powerpoint/2010/main" val="590306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p 1 re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 bwMode="auto">
          <a:xfrm>
            <a:off x="0" y="514349"/>
            <a:ext cx="9144000" cy="8953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>
          <a:xfrm>
            <a:off x="566738" y="760413"/>
            <a:ext cx="8291512" cy="5497513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8" y="0"/>
            <a:ext cx="6524625" cy="501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0" name="Rechthoek 9"/>
          <p:cNvSpPr/>
          <p:nvPr userDrawn="1"/>
        </p:nvSpPr>
        <p:spPr bwMode="auto">
          <a:xfrm>
            <a:off x="0" y="6527800"/>
            <a:ext cx="9144000" cy="330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653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onder voett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6" name="Rechthoek 5"/>
          <p:cNvSpPr/>
          <p:nvPr userDrawn="1"/>
        </p:nvSpPr>
        <p:spPr bwMode="auto">
          <a:xfrm>
            <a:off x="0" y="6527800"/>
            <a:ext cx="9144000" cy="330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566738" y="1144587"/>
            <a:ext cx="8291512" cy="5373687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0354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8" y="0"/>
            <a:ext cx="6524625" cy="8540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789AEB-F5B2-2B4F-AD30-EF01FA8B389C}" type="datetime5">
              <a:rPr lang="nl-NL" smtClean="0"/>
              <a:t>14-feb-20</a:t>
            </a:fld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22A6F-56DC-804D-B355-6A0ECE94EB36}" type="slidenum">
              <a:rPr lang="en-GB"/>
              <a:pPr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66738" y="1144588"/>
            <a:ext cx="4003675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  <a:lvl2pPr marL="0">
              <a:defRPr/>
            </a:lvl2pPr>
            <a:lvl3pPr marL="360000">
              <a:defRPr/>
            </a:lvl3pPr>
            <a:lvl4pPr marL="720000">
              <a:defRPr/>
            </a:lvl4pPr>
            <a:lvl5pPr marL="108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idx="13"/>
          </p:nvPr>
        </p:nvSpPr>
        <p:spPr bwMode="auto">
          <a:xfrm>
            <a:off x="4860032" y="1144588"/>
            <a:ext cx="4003675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  <a:lvl2pPr marL="0">
              <a:defRPr/>
            </a:lvl2pPr>
            <a:lvl3pPr marL="360000">
              <a:defRPr/>
            </a:lvl3pPr>
            <a:lvl4pPr marL="720000">
              <a:defRPr/>
            </a:lvl4pPr>
            <a:lvl5pPr marL="108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Insert &gt; 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4143182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66738" y="1135063"/>
            <a:ext cx="4003675" cy="846453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66737" y="2174875"/>
            <a:ext cx="4003676" cy="40830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852988" y="1135063"/>
            <a:ext cx="4004630" cy="846453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852988" y="2174875"/>
            <a:ext cx="4004630" cy="40830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53FD3B-2B7D-144E-9AC0-88F78F99774E}" type="datetime5">
              <a:rPr lang="nl-NL" smtClean="0"/>
              <a:t>14-feb-20</a:t>
            </a:fld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47059-C838-D544-AA3A-A342CC408355}" type="slidenum">
              <a:rPr lang="en-GB"/>
              <a:pPr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7" y="0"/>
            <a:ext cx="6558531" cy="8540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Insert &gt; 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1235032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8" y="0"/>
            <a:ext cx="6524625" cy="8540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EB06E4-70A4-3E46-AF81-8CDC63B37A10}" type="datetime5">
              <a:rPr lang="nl-NL" smtClean="0"/>
              <a:t>14-feb-20</a:t>
            </a:fld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8D43D-7D33-2F43-82C4-C7C0902068A2}" type="slidenum">
              <a:rPr lang="en-GB"/>
              <a:pPr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Insert &gt; 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2351256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9FF0E8-6C15-D048-9A3A-D4A9C8DC64CC}" type="datetime5">
              <a:rPr lang="nl-NL" smtClean="0"/>
              <a:t>14-feb-20</a:t>
            </a:fld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1B39C-8919-CF47-A161-B6BA50FD6A18}" type="slidenum">
              <a:rPr lang="en-GB"/>
              <a:pPr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Insert &gt; 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711589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 bwMode="auto">
          <a:xfrm>
            <a:off x="8002588" y="6553200"/>
            <a:ext cx="114141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1" name="Rechthoek 10"/>
          <p:cNvSpPr/>
          <p:nvPr/>
        </p:nvSpPr>
        <p:spPr bwMode="auto">
          <a:xfrm>
            <a:off x="1143000" y="6553200"/>
            <a:ext cx="6859588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2" name="Rechthoek 11"/>
          <p:cNvSpPr/>
          <p:nvPr/>
        </p:nvSpPr>
        <p:spPr bwMode="auto">
          <a:xfrm>
            <a:off x="0" y="6553200"/>
            <a:ext cx="1143000" cy="3048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3" name="Rechthoek 12"/>
          <p:cNvSpPr/>
          <p:nvPr/>
        </p:nvSpPr>
        <p:spPr bwMode="auto">
          <a:xfrm>
            <a:off x="6861176" y="6553200"/>
            <a:ext cx="1141412" cy="3048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4" name="Afbeelding 3" descr="bovenbalk PPT 2b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636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144588"/>
            <a:ext cx="8291512" cy="511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2588" y="6553200"/>
            <a:ext cx="8556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B306D303-CE7D-9244-B277-A262BA939E07}" type="datetime5">
              <a:rPr lang="nl-NL" smtClean="0"/>
              <a:t>14-feb-20</a:t>
            </a:fld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9857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Insert &gt; Header &amp; footer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6738" y="6553200"/>
            <a:ext cx="54239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6738" y="0"/>
            <a:ext cx="65246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  <a:endParaRPr lang="en-GB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2" r:id="rId4"/>
    <p:sldLayoutId id="214748366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90" r:id="rId13"/>
  </p:sldLayoutIdLst>
  <p:hf hdr="0"/>
  <p:txStyles>
    <p:titleStyle>
      <a:lvl1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400" b="1" i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2pPr>
      <a:lvl3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3pPr>
      <a:lvl4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4pPr>
      <a:lvl5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5pPr>
      <a:lvl6pPr marL="4572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6pPr>
      <a:lvl7pPr marL="9144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0" indent="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FontTx/>
        <a:buNone/>
        <a:defRPr sz="2000">
          <a:solidFill>
            <a:schemeClr val="accent6"/>
          </a:solidFill>
          <a:latin typeface="+mn-lt"/>
          <a:ea typeface="+mn-ea"/>
          <a:cs typeface="+mn-cs"/>
        </a:defRPr>
      </a:lvl1pPr>
      <a:lvl2pPr marL="0" indent="-187325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accent6"/>
          </a:solidFill>
          <a:latin typeface="+mn-lt"/>
          <a:ea typeface="+mn-ea"/>
        </a:defRPr>
      </a:lvl2pPr>
      <a:lvl3pPr marL="360000" indent="-18573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accent6"/>
          </a:solidFill>
          <a:latin typeface="+mn-lt"/>
          <a:ea typeface="+mn-ea"/>
        </a:defRPr>
      </a:lvl3pPr>
      <a:lvl4pPr marL="720000" indent="-195263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 sz="1800">
          <a:solidFill>
            <a:schemeClr val="accent6"/>
          </a:solidFill>
          <a:latin typeface="+mn-lt"/>
          <a:ea typeface="+mn-ea"/>
        </a:defRPr>
      </a:lvl4pPr>
      <a:lvl5pPr marL="1080000" indent="-1920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 sz="1800">
          <a:solidFill>
            <a:schemeClr val="accent6"/>
          </a:solidFill>
          <a:latin typeface="+mn-lt"/>
          <a:ea typeface="+mn-ea"/>
        </a:defRPr>
      </a:lvl5pPr>
      <a:lvl6pPr marL="2366963" indent="-1920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6pPr>
      <a:lvl7pPr marL="2824163" indent="-1920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7pPr>
      <a:lvl8pPr marL="3281363" indent="-1920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8pPr>
      <a:lvl9pPr marL="3738563" indent="-1920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chenne.nl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exonskipping.nl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Waarom</a:t>
            </a:r>
            <a:r>
              <a:rPr lang="en-US" dirty="0"/>
              <a:t> is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kipfilet</a:t>
            </a:r>
            <a:r>
              <a:rPr lang="en-US" dirty="0"/>
              <a:t> </a:t>
            </a:r>
            <a:r>
              <a:rPr lang="en-US" dirty="0" err="1"/>
              <a:t>lichtroze</a:t>
            </a:r>
            <a:r>
              <a:rPr lang="en-US" dirty="0"/>
              <a:t> en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biefstuk</a:t>
            </a:r>
            <a:r>
              <a:rPr lang="en-US" dirty="0"/>
              <a:t> rood?</a:t>
            </a:r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PEP-talk 12:30</a:t>
            </a:r>
            <a:br>
              <a:rPr lang="en-US" dirty="0"/>
            </a:br>
            <a:r>
              <a:rPr lang="en-US" dirty="0"/>
              <a:t>Meer </a:t>
            </a:r>
            <a:r>
              <a:rPr lang="en-US" dirty="0" err="1"/>
              <a:t>inzicht</a:t>
            </a:r>
            <a:r>
              <a:rPr lang="en-US" dirty="0"/>
              <a:t> in </a:t>
            </a:r>
            <a:r>
              <a:rPr lang="en-US" dirty="0" err="1"/>
              <a:t>spieren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Professor </a:t>
            </a:r>
            <a:r>
              <a:rPr lang="en-US" dirty="0" err="1"/>
              <a:t>Annemieke</a:t>
            </a:r>
            <a:r>
              <a:rPr lang="en-US" dirty="0"/>
              <a:t> Aartsma-Rus</a:t>
            </a:r>
            <a:endParaRPr lang="nl-NL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Humane Genetica</a:t>
            </a:r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LUMC</a:t>
            </a:r>
            <a:endParaRPr lang="nl-NL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A2226B9-C8E6-429F-8079-9D95DA872B2B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2"/>
          <a:srcRect t="7380" b="7380"/>
          <a:stretch>
            <a:fillRect/>
          </a:stretch>
        </p:blipFill>
        <p:spPr>
          <a:xfrm>
            <a:off x="5903265" y="2841963"/>
            <a:ext cx="2880000" cy="2880000"/>
          </a:xfrm>
        </p:spPr>
      </p:pic>
    </p:spTree>
    <p:extLst>
      <p:ext uri="{BB962C8B-B14F-4D97-AF65-F5344CB8AC3E}">
        <p14:creationId xmlns:p14="http://schemas.microsoft.com/office/powerpoint/2010/main" val="2406160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Annemieke Aartsma-Rus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Department of Human Genetics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F0A23C-C4B2-45AE-8110-0F546719F536}" type="slidenum">
              <a:rPr lang="en-GB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96261" name="Rectangle 4"/>
          <p:cNvSpPr>
            <a:spLocks noChangeArrowheads="1"/>
          </p:cNvSpPr>
          <p:nvPr/>
        </p:nvSpPr>
        <p:spPr bwMode="auto">
          <a:xfrm>
            <a:off x="4764088" y="3213100"/>
            <a:ext cx="2089150" cy="7207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FFFFFF"/>
              </a:solidFill>
              <a:latin typeface="Times" pitchFamily="18" charset="0"/>
            </a:endParaRPr>
          </a:p>
        </p:txBody>
      </p:sp>
      <p:sp>
        <p:nvSpPr>
          <p:cNvPr id="96262" name="Rectangle 2"/>
          <p:cNvSpPr>
            <a:spLocks noChangeArrowheads="1"/>
          </p:cNvSpPr>
          <p:nvPr/>
        </p:nvSpPr>
        <p:spPr bwMode="auto">
          <a:xfrm>
            <a:off x="539750" y="1196975"/>
            <a:ext cx="8208963" cy="482441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383" tIns="45692" rIns="91383" bIns="45692"/>
          <a:lstStyle/>
          <a:p>
            <a:pPr defTabSz="912813"/>
            <a:endParaRPr lang="en-US" altLang="en-US">
              <a:solidFill>
                <a:srgbClr val="FFFFFF"/>
              </a:solidFill>
              <a:latin typeface="Times" pitchFamily="18" charset="0"/>
            </a:endParaRPr>
          </a:p>
        </p:txBody>
      </p:sp>
      <p:sp>
        <p:nvSpPr>
          <p:cNvPr id="96263" name="Rectangle 18"/>
          <p:cNvSpPr>
            <a:spLocks noChangeArrowheads="1"/>
          </p:cNvSpPr>
          <p:nvPr/>
        </p:nvSpPr>
        <p:spPr bwMode="auto">
          <a:xfrm>
            <a:off x="307975" y="20638"/>
            <a:ext cx="7854950" cy="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eaLnBrk="1" hangingPunct="1">
              <a:lnSpc>
                <a:spcPct val="96000"/>
              </a:lnSpc>
            </a:pPr>
            <a:r>
              <a:rPr lang="en-US" altLang="en-US" sz="3600" dirty="0">
                <a:solidFill>
                  <a:srgbClr val="FFFFFF"/>
                </a:solidFill>
                <a:latin typeface="+mj-lt"/>
              </a:rPr>
              <a:t>Duchenne Spier </a:t>
            </a:r>
            <a:r>
              <a:rPr lang="en-US" altLang="en-US" sz="3600" dirty="0" err="1">
                <a:solidFill>
                  <a:srgbClr val="FFFFFF"/>
                </a:solidFill>
                <a:latin typeface="+mj-lt"/>
              </a:rPr>
              <a:t>Dystrofie</a:t>
            </a:r>
            <a:endParaRPr lang="en-US" altLang="en-US" sz="36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96264" name="Picture 6" descr="DMDjen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9" t="5090" b="3847"/>
          <a:stretch>
            <a:fillRect/>
          </a:stretch>
        </p:blipFill>
        <p:spPr bwMode="auto">
          <a:xfrm>
            <a:off x="6235700" y="1406525"/>
            <a:ext cx="928688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28" descr="C:\Mijn documenten\foto's\K&amp;Gnov2001\K&amp;Gnov2001_014.jpg"/>
          <p:cNvPicPr>
            <a:picLocks noChangeAspect="1" noChangeArrowheads="1"/>
          </p:cNvPicPr>
          <p:nvPr/>
        </p:nvPicPr>
        <p:blipFill rotWithShape="1">
          <a:blip r:embed="rId4"/>
          <a:srcRect l="9106" t="-619" r="9321" b="619"/>
          <a:stretch/>
        </p:blipFill>
        <p:spPr bwMode="auto">
          <a:xfrm>
            <a:off x="2698750" y="1379538"/>
            <a:ext cx="1296988" cy="1997075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</p:pic>
      <p:pic>
        <p:nvPicPr>
          <p:cNvPr id="96266" name="Picture 2" descr="C:\Users\x224126\AppData\Local\Microsoft\Windows\Temporary Internet Files\Content.Outlook\5EL3NRYQ\DSC0135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1433513"/>
            <a:ext cx="106680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7" name="Afbeelding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7" b="10062"/>
          <a:stretch>
            <a:fillRect/>
          </a:stretch>
        </p:blipFill>
        <p:spPr bwMode="auto">
          <a:xfrm>
            <a:off x="723900" y="1379538"/>
            <a:ext cx="1544638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8" name="Picture 3" descr="DMDKAZAR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2" r="20547" b="9132"/>
          <a:stretch>
            <a:fillRect/>
          </a:stretch>
        </p:blipFill>
        <p:spPr bwMode="auto">
          <a:xfrm>
            <a:off x="4432300" y="1385888"/>
            <a:ext cx="1292225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9" name="Afbeelding 22" descr="Afbeelding roel en steven 2007 00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3881438"/>
            <a:ext cx="154305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70" name="Tijdelijke aanduiding voor inhoud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3" t="7323"/>
          <a:stretch>
            <a:fillRect/>
          </a:stretch>
        </p:blipFill>
        <p:spPr bwMode="auto">
          <a:xfrm>
            <a:off x="723900" y="3868738"/>
            <a:ext cx="2016125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71" name="Picture 17" descr="Afbeeldingsresultaat voor duchenne muscular dystrophy adult ventilati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879850"/>
            <a:ext cx="2568575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391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FF0E8-6C15-D048-9A3A-D4A9C8DC64CC}" type="datetime5">
              <a:rPr lang="nl-NL" smtClean="0"/>
              <a:t>14-feb-20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B39C-8919-CF47-A161-B6BA50FD6A18}" type="slidenum">
              <a:rPr lang="en-GB" smtClean="0"/>
              <a:pPr/>
              <a:t>11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66738" y="189474"/>
            <a:ext cx="6524625" cy="8540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 b="1" i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2"/>
                </a:solidFill>
                <a:latin typeface="Times" charset="0"/>
                <a:ea typeface="ＭＳ Ｐゴシック" charset="0"/>
              </a:defRPr>
            </a:lvl2pPr>
            <a:lvl3pPr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2"/>
                </a:solidFill>
                <a:latin typeface="Times" charset="0"/>
                <a:ea typeface="ＭＳ Ｐゴシック" charset="0"/>
              </a:defRPr>
            </a:lvl3pPr>
            <a:lvl4pPr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2"/>
                </a:solidFill>
                <a:latin typeface="Times" charset="0"/>
                <a:ea typeface="ＭＳ Ｐゴシック" charset="0"/>
              </a:defRPr>
            </a:lvl4pPr>
            <a:lvl5pPr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2"/>
                </a:solidFill>
                <a:latin typeface="Times" charset="0"/>
                <a:ea typeface="ＭＳ Ｐゴシック" charset="0"/>
              </a:defRPr>
            </a:lvl5pPr>
            <a:lvl6pPr marL="457200"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2"/>
                </a:solidFill>
                <a:latin typeface="Times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2"/>
                </a:solidFill>
                <a:latin typeface="Times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2"/>
                </a:solidFill>
                <a:latin typeface="Times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2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3200"/>
              <a:t>Dystrofine eiwit</a:t>
            </a:r>
            <a:endParaRPr lang="en-GB" sz="3200" dirty="0"/>
          </a:p>
        </p:txBody>
      </p:sp>
      <p:pic>
        <p:nvPicPr>
          <p:cNvPr id="1032" name="Picture 8" descr="Afbeeldingsresultaat voor carabiner accident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5"/>
          <a:stretch/>
        </p:blipFill>
        <p:spPr bwMode="auto">
          <a:xfrm>
            <a:off x="1407254" y="1043549"/>
            <a:ext cx="5684109" cy="546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547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Dystrofine</a:t>
            </a:r>
            <a:r>
              <a:rPr lang="en-US" sz="3200" dirty="0"/>
              <a:t> </a:t>
            </a:r>
            <a:r>
              <a:rPr lang="en-US" sz="3200" dirty="0" err="1"/>
              <a:t>eiwit</a:t>
            </a:r>
            <a:endParaRPr lang="en-GB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/>
              <a:t>Jan 11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Aartsma-Rus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7950" y="1009650"/>
            <a:ext cx="9034463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4767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457200" defTabSz="447675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447675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447675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447675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447675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447675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447675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447675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eaLnBrk="1" hangingPunct="1">
              <a:lnSpc>
                <a:spcPts val="3200"/>
              </a:lnSpc>
              <a:spcBef>
                <a:spcPct val="50000"/>
              </a:spcBef>
              <a:buClr>
                <a:srgbClr val="000066"/>
              </a:buClr>
              <a:buFont typeface="Arial" pitchFamily="34" charset="0"/>
              <a:buChar char="•"/>
            </a:pPr>
            <a:r>
              <a:rPr lang="nl-NL" altLang="en-US" sz="2800" dirty="0">
                <a:solidFill>
                  <a:srgbClr val="000066"/>
                </a:solidFill>
              </a:rPr>
              <a:t>Verbindt actine in spiervezel met laagje bindweefsel rondom spiervezel</a:t>
            </a:r>
          </a:p>
          <a:p>
            <a:pPr marL="457200" indent="-457200" eaLnBrk="1" hangingPunct="1">
              <a:lnSpc>
                <a:spcPts val="3200"/>
              </a:lnSpc>
              <a:spcBef>
                <a:spcPct val="50000"/>
              </a:spcBef>
              <a:buClr>
                <a:srgbClr val="000066"/>
              </a:buClr>
              <a:buFont typeface="Arial" pitchFamily="34" charset="0"/>
              <a:buChar char="•"/>
            </a:pPr>
            <a:r>
              <a:rPr lang="nl-NL" altLang="en-US" sz="2800" dirty="0">
                <a:solidFill>
                  <a:srgbClr val="000066"/>
                </a:solidFill>
              </a:rPr>
              <a:t>Levert stabiliteit aan spier tijdens contractie</a:t>
            </a:r>
          </a:p>
          <a:p>
            <a:pPr marL="457200" indent="-457200" eaLnBrk="1" hangingPunct="1">
              <a:lnSpc>
                <a:spcPts val="3200"/>
              </a:lnSpc>
              <a:spcBef>
                <a:spcPct val="50000"/>
              </a:spcBef>
              <a:buClr>
                <a:srgbClr val="000066"/>
              </a:buClr>
              <a:buFont typeface="Arial" pitchFamily="34" charset="0"/>
              <a:buChar char="•"/>
            </a:pPr>
            <a:r>
              <a:rPr lang="nl-NL" altLang="en-US" sz="2800" dirty="0">
                <a:solidFill>
                  <a:srgbClr val="000066"/>
                </a:solidFill>
              </a:rPr>
              <a:t>Duchenne patiënten kunnen geen </a:t>
            </a:r>
            <a:r>
              <a:rPr lang="nl-NL" altLang="en-US" sz="2800" dirty="0" err="1">
                <a:solidFill>
                  <a:srgbClr val="000066"/>
                </a:solidFill>
              </a:rPr>
              <a:t>dystrofine</a:t>
            </a:r>
            <a:r>
              <a:rPr lang="nl-NL" altLang="en-US" sz="2800" dirty="0">
                <a:solidFill>
                  <a:srgbClr val="000066"/>
                </a:solidFill>
              </a:rPr>
              <a:t> maken door een fout in hun </a:t>
            </a:r>
            <a:r>
              <a:rPr lang="nl-NL" altLang="en-US" sz="2800" dirty="0" err="1">
                <a:solidFill>
                  <a:srgbClr val="000066"/>
                </a:solidFill>
              </a:rPr>
              <a:t>dystrofine</a:t>
            </a:r>
            <a:r>
              <a:rPr lang="nl-NL" altLang="en-US" sz="2800" dirty="0">
                <a:solidFill>
                  <a:srgbClr val="000066"/>
                </a:solidFill>
              </a:rPr>
              <a:t> gen </a:t>
            </a:r>
          </a:p>
          <a:p>
            <a:pPr marL="457200" indent="-457200" eaLnBrk="1" hangingPunct="1">
              <a:lnSpc>
                <a:spcPts val="3200"/>
              </a:lnSpc>
              <a:spcBef>
                <a:spcPct val="50000"/>
              </a:spcBef>
              <a:buClr>
                <a:srgbClr val="000066"/>
              </a:buClr>
              <a:buFont typeface="Arial" pitchFamily="34" charset="0"/>
              <a:buChar char="•"/>
            </a:pPr>
            <a:r>
              <a:rPr lang="nl-NL" altLang="en-US" sz="2800" dirty="0">
                <a:solidFill>
                  <a:srgbClr val="000066"/>
                </a:solidFill>
              </a:rPr>
              <a:t>Zonder dystrofine:</a:t>
            </a:r>
          </a:p>
          <a:p>
            <a:pPr marL="914400" lvl="1" indent="-457200" eaLnBrk="1" hangingPunct="1">
              <a:lnSpc>
                <a:spcPts val="3200"/>
              </a:lnSpc>
              <a:spcBef>
                <a:spcPct val="50000"/>
              </a:spcBef>
              <a:buClr>
                <a:srgbClr val="000066"/>
              </a:buClr>
              <a:buFont typeface="Arial" pitchFamily="34" charset="0"/>
              <a:buChar char="•"/>
            </a:pPr>
            <a:r>
              <a:rPr lang="nl-NL" altLang="en-US" dirty="0">
                <a:solidFill>
                  <a:srgbClr val="000066"/>
                </a:solidFill>
              </a:rPr>
              <a:t>Continue spierschade</a:t>
            </a:r>
          </a:p>
          <a:p>
            <a:pPr marL="914400" lvl="1" indent="-457200" eaLnBrk="1" hangingPunct="1">
              <a:lnSpc>
                <a:spcPts val="3200"/>
              </a:lnSpc>
              <a:spcBef>
                <a:spcPct val="50000"/>
              </a:spcBef>
              <a:buClr>
                <a:srgbClr val="000066"/>
              </a:buClr>
              <a:buFont typeface="Arial" pitchFamily="34" charset="0"/>
              <a:buChar char="•"/>
            </a:pPr>
            <a:r>
              <a:rPr lang="nl-NL" altLang="en-US" dirty="0">
                <a:solidFill>
                  <a:srgbClr val="000066"/>
                </a:solidFill>
              </a:rPr>
              <a:t>Verlies spiervezels</a:t>
            </a:r>
          </a:p>
          <a:p>
            <a:pPr marL="914400" lvl="1" indent="-457200" eaLnBrk="1" hangingPunct="1">
              <a:lnSpc>
                <a:spcPts val="3200"/>
              </a:lnSpc>
              <a:spcBef>
                <a:spcPct val="50000"/>
              </a:spcBef>
              <a:buClr>
                <a:srgbClr val="000066"/>
              </a:buClr>
              <a:buFont typeface="Arial" pitchFamily="34" charset="0"/>
              <a:buChar char="•"/>
            </a:pPr>
            <a:r>
              <a:rPr lang="nl-NL" altLang="en-US" dirty="0">
                <a:solidFill>
                  <a:srgbClr val="000066"/>
                </a:solidFill>
              </a:rPr>
              <a:t>Verlies spierfunctie</a:t>
            </a:r>
          </a:p>
        </p:txBody>
      </p:sp>
    </p:spTree>
    <p:extLst>
      <p:ext uri="{BB962C8B-B14F-4D97-AF65-F5344CB8AC3E}">
        <p14:creationId xmlns:p14="http://schemas.microsoft.com/office/powerpoint/2010/main" val="26131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Erfelijke</a:t>
            </a:r>
            <a:r>
              <a:rPr lang="en-US" sz="3600" dirty="0"/>
              <a:t> </a:t>
            </a:r>
            <a:r>
              <a:rPr lang="en-US" sz="3600" dirty="0" err="1"/>
              <a:t>ziekte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3133725" y="1628775"/>
            <a:ext cx="431800" cy="433388"/>
          </a:xfrm>
          <a:prstGeom prst="rect">
            <a:avLst/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FFFFFF"/>
              </a:solidFill>
              <a:latin typeface="Arial Unicode MS" pitchFamily="34" charset="-128"/>
              <a:ea typeface="+mn-ea"/>
            </a:endParaRPr>
          </a:p>
        </p:txBody>
      </p:sp>
      <p:sp>
        <p:nvSpPr>
          <p:cNvPr id="6" name="Oval 18"/>
          <p:cNvSpPr>
            <a:spLocks noChangeArrowheads="1"/>
          </p:cNvSpPr>
          <p:nvPr/>
        </p:nvSpPr>
        <p:spPr bwMode="auto">
          <a:xfrm>
            <a:off x="4284663" y="1628775"/>
            <a:ext cx="431800" cy="431800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FFFFFF"/>
              </a:solidFill>
              <a:latin typeface="Arial Unicode MS" pitchFamily="34" charset="-128"/>
              <a:ea typeface="+mn-ea"/>
            </a:endParaRPr>
          </a:p>
        </p:txBody>
      </p:sp>
      <p:sp>
        <p:nvSpPr>
          <p:cNvPr id="7" name="Line 20"/>
          <p:cNvSpPr>
            <a:spLocks noChangeShapeType="1"/>
          </p:cNvSpPr>
          <p:nvPr/>
        </p:nvSpPr>
        <p:spPr bwMode="auto">
          <a:xfrm>
            <a:off x="3563938" y="1844675"/>
            <a:ext cx="7207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FFFFFF"/>
              </a:solidFill>
              <a:latin typeface="Arial Unicode MS" pitchFamily="34" charset="-128"/>
              <a:ea typeface="+mn-ea"/>
            </a:endParaRPr>
          </a:p>
        </p:txBody>
      </p:sp>
      <p:sp>
        <p:nvSpPr>
          <p:cNvPr id="8" name="Line 21"/>
          <p:cNvSpPr>
            <a:spLocks noChangeShapeType="1"/>
          </p:cNvSpPr>
          <p:nvPr/>
        </p:nvSpPr>
        <p:spPr bwMode="auto">
          <a:xfrm>
            <a:off x="3924300" y="1844675"/>
            <a:ext cx="0" cy="5762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FFFFFF"/>
              </a:solidFill>
              <a:latin typeface="Arial Unicode MS" pitchFamily="34" charset="-128"/>
              <a:ea typeface="+mn-ea"/>
            </a:endParaRPr>
          </a:p>
        </p:txBody>
      </p:sp>
      <p:sp>
        <p:nvSpPr>
          <p:cNvPr id="9" name="Line 22"/>
          <p:cNvSpPr>
            <a:spLocks noChangeShapeType="1"/>
          </p:cNvSpPr>
          <p:nvPr/>
        </p:nvSpPr>
        <p:spPr bwMode="auto">
          <a:xfrm>
            <a:off x="1692275" y="2420938"/>
            <a:ext cx="56165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FFFFFF"/>
              </a:solidFill>
              <a:latin typeface="Arial Unicode MS" pitchFamily="34" charset="-128"/>
              <a:ea typeface="+mn-ea"/>
            </a:endParaRPr>
          </a:p>
        </p:txBody>
      </p:sp>
      <p:sp>
        <p:nvSpPr>
          <p:cNvPr id="10" name="Line 24"/>
          <p:cNvSpPr>
            <a:spLocks noChangeShapeType="1"/>
          </p:cNvSpPr>
          <p:nvPr/>
        </p:nvSpPr>
        <p:spPr bwMode="auto">
          <a:xfrm>
            <a:off x="1704975" y="2420938"/>
            <a:ext cx="0" cy="5762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FFFFFF"/>
              </a:solidFill>
              <a:latin typeface="Arial Unicode MS" pitchFamily="34" charset="-128"/>
              <a:ea typeface="+mn-ea"/>
            </a:endParaRPr>
          </a:p>
        </p:txBody>
      </p:sp>
      <p:sp>
        <p:nvSpPr>
          <p:cNvPr id="11" name="Line 25"/>
          <p:cNvSpPr>
            <a:spLocks noChangeShapeType="1"/>
          </p:cNvSpPr>
          <p:nvPr/>
        </p:nvSpPr>
        <p:spPr bwMode="auto">
          <a:xfrm>
            <a:off x="3640138" y="2420938"/>
            <a:ext cx="0" cy="5762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FFFFFF"/>
              </a:solidFill>
              <a:latin typeface="Arial Unicode MS" pitchFamily="34" charset="-128"/>
              <a:ea typeface="+mn-ea"/>
            </a:endParaRPr>
          </a:p>
        </p:txBody>
      </p:sp>
      <p:sp>
        <p:nvSpPr>
          <p:cNvPr id="12" name="Line 26"/>
          <p:cNvSpPr>
            <a:spLocks noChangeShapeType="1"/>
          </p:cNvSpPr>
          <p:nvPr/>
        </p:nvSpPr>
        <p:spPr bwMode="auto">
          <a:xfrm>
            <a:off x="4567238" y="2420938"/>
            <a:ext cx="0" cy="5762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FFFFFF"/>
              </a:solidFill>
              <a:latin typeface="Arial Unicode MS" pitchFamily="34" charset="-128"/>
              <a:ea typeface="+mn-ea"/>
            </a:endParaRPr>
          </a:p>
        </p:txBody>
      </p:sp>
      <p:sp>
        <p:nvSpPr>
          <p:cNvPr id="13" name="Line 27"/>
          <p:cNvSpPr>
            <a:spLocks noChangeShapeType="1"/>
          </p:cNvSpPr>
          <p:nvPr/>
        </p:nvSpPr>
        <p:spPr bwMode="auto">
          <a:xfrm>
            <a:off x="5292725" y="2420938"/>
            <a:ext cx="0" cy="5762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FFFFFF"/>
              </a:solidFill>
              <a:latin typeface="Arial Unicode MS" pitchFamily="34" charset="-128"/>
              <a:ea typeface="+mn-ea"/>
            </a:endParaRPr>
          </a:p>
        </p:txBody>
      </p:sp>
      <p:sp>
        <p:nvSpPr>
          <p:cNvPr id="14" name="Rectangle 29"/>
          <p:cNvSpPr>
            <a:spLocks noChangeArrowheads="1"/>
          </p:cNvSpPr>
          <p:nvPr/>
        </p:nvSpPr>
        <p:spPr bwMode="auto">
          <a:xfrm>
            <a:off x="4356100" y="2924175"/>
            <a:ext cx="431800" cy="433388"/>
          </a:xfrm>
          <a:prstGeom prst="rect">
            <a:avLst/>
          </a:prstGeom>
          <a:solidFill>
            <a:srgbClr val="000000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FFFFFF"/>
              </a:solidFill>
              <a:latin typeface="Arial Unicode MS" pitchFamily="34" charset="-128"/>
              <a:ea typeface="+mn-ea"/>
            </a:endParaRPr>
          </a:p>
        </p:txBody>
      </p:sp>
      <p:sp>
        <p:nvSpPr>
          <p:cNvPr id="15" name="Rectangle 30"/>
          <p:cNvSpPr>
            <a:spLocks noChangeArrowheads="1"/>
          </p:cNvSpPr>
          <p:nvPr/>
        </p:nvSpPr>
        <p:spPr bwMode="auto">
          <a:xfrm>
            <a:off x="1476375" y="2924175"/>
            <a:ext cx="431800" cy="433388"/>
          </a:xfrm>
          <a:prstGeom prst="rect">
            <a:avLst/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FFFFFF"/>
              </a:solidFill>
              <a:latin typeface="Arial Unicode MS" pitchFamily="34" charset="-128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3421063" y="2924175"/>
            <a:ext cx="431800" cy="431800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FFFFFF"/>
              </a:solidFill>
              <a:latin typeface="Arial Unicode MS" pitchFamily="34" charset="-128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5076825" y="2924175"/>
            <a:ext cx="431800" cy="431800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FFFFFF"/>
              </a:solidFill>
              <a:latin typeface="Arial Unicode MS" pitchFamily="34" charset="-128"/>
              <a:ea typeface="+mn-ea"/>
            </a:endParaRPr>
          </a:p>
        </p:txBody>
      </p:sp>
      <p:sp>
        <p:nvSpPr>
          <p:cNvPr id="18" name="Rectangle 33"/>
          <p:cNvSpPr>
            <a:spLocks noChangeArrowheads="1"/>
          </p:cNvSpPr>
          <p:nvPr/>
        </p:nvSpPr>
        <p:spPr bwMode="auto">
          <a:xfrm>
            <a:off x="6229350" y="2924175"/>
            <a:ext cx="431800" cy="433388"/>
          </a:xfrm>
          <a:prstGeom prst="rect">
            <a:avLst/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FFFFFF"/>
              </a:solidFill>
              <a:latin typeface="Arial Unicode MS" pitchFamily="34" charset="-128"/>
              <a:ea typeface="+mn-ea"/>
            </a:endParaRPr>
          </a:p>
        </p:txBody>
      </p:sp>
      <p:sp>
        <p:nvSpPr>
          <p:cNvPr id="19" name="Line 34"/>
          <p:cNvSpPr>
            <a:spLocks noChangeShapeType="1"/>
          </p:cNvSpPr>
          <p:nvPr/>
        </p:nvSpPr>
        <p:spPr bwMode="auto">
          <a:xfrm>
            <a:off x="5508625" y="3141663"/>
            <a:ext cx="7207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FFFFFF"/>
              </a:solidFill>
              <a:latin typeface="Arial Unicode MS" pitchFamily="34" charset="-128"/>
              <a:ea typeface="+mn-ea"/>
            </a:endParaRPr>
          </a:p>
        </p:txBody>
      </p:sp>
      <p:sp>
        <p:nvSpPr>
          <p:cNvPr id="20" name="Line 35"/>
          <p:cNvSpPr>
            <a:spLocks noChangeShapeType="1"/>
          </p:cNvSpPr>
          <p:nvPr/>
        </p:nvSpPr>
        <p:spPr bwMode="auto">
          <a:xfrm>
            <a:off x="5868988" y="3140075"/>
            <a:ext cx="0" cy="5762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FFFFFF"/>
              </a:solidFill>
              <a:latin typeface="Arial Unicode MS" pitchFamily="34" charset="-128"/>
              <a:ea typeface="+mn-ea"/>
            </a:endParaRPr>
          </a:p>
        </p:txBody>
      </p:sp>
      <p:sp>
        <p:nvSpPr>
          <p:cNvPr id="21" name="Rectangle 36"/>
          <p:cNvSpPr>
            <a:spLocks noChangeArrowheads="1"/>
          </p:cNvSpPr>
          <p:nvPr/>
        </p:nvSpPr>
        <p:spPr bwMode="auto">
          <a:xfrm>
            <a:off x="2268538" y="2924175"/>
            <a:ext cx="431800" cy="433388"/>
          </a:xfrm>
          <a:prstGeom prst="rect">
            <a:avLst/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FFFFFF"/>
              </a:solidFill>
              <a:latin typeface="Arial Unicode MS" pitchFamily="34" charset="-128"/>
              <a:ea typeface="+mn-ea"/>
            </a:endParaRPr>
          </a:p>
        </p:txBody>
      </p:sp>
      <p:sp>
        <p:nvSpPr>
          <p:cNvPr id="22" name="Line 37"/>
          <p:cNvSpPr>
            <a:spLocks noChangeShapeType="1"/>
          </p:cNvSpPr>
          <p:nvPr/>
        </p:nvSpPr>
        <p:spPr bwMode="auto">
          <a:xfrm>
            <a:off x="2700338" y="3143250"/>
            <a:ext cx="7207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FFFFFF"/>
              </a:solidFill>
              <a:latin typeface="Arial Unicode MS" pitchFamily="34" charset="-128"/>
              <a:ea typeface="+mn-ea"/>
            </a:endParaRPr>
          </a:p>
        </p:txBody>
      </p:sp>
      <p:sp>
        <p:nvSpPr>
          <p:cNvPr id="23" name="Line 38"/>
          <p:cNvSpPr>
            <a:spLocks noChangeShapeType="1"/>
          </p:cNvSpPr>
          <p:nvPr/>
        </p:nvSpPr>
        <p:spPr bwMode="auto">
          <a:xfrm>
            <a:off x="3060700" y="3141663"/>
            <a:ext cx="0" cy="10795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FFFFFF"/>
              </a:solidFill>
              <a:latin typeface="Arial Unicode MS" pitchFamily="34" charset="-128"/>
              <a:ea typeface="+mn-ea"/>
            </a:endParaRPr>
          </a:p>
        </p:txBody>
      </p:sp>
      <p:sp>
        <p:nvSpPr>
          <p:cNvPr id="24" name="Oval 39"/>
          <p:cNvSpPr>
            <a:spLocks noChangeArrowheads="1"/>
          </p:cNvSpPr>
          <p:nvPr/>
        </p:nvSpPr>
        <p:spPr bwMode="auto">
          <a:xfrm>
            <a:off x="323850" y="2924175"/>
            <a:ext cx="431800" cy="431800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FFFFFF"/>
              </a:solidFill>
              <a:latin typeface="Arial Unicode MS" pitchFamily="34" charset="-128"/>
              <a:ea typeface="+mn-ea"/>
            </a:endParaRPr>
          </a:p>
        </p:txBody>
      </p:sp>
      <p:sp>
        <p:nvSpPr>
          <p:cNvPr id="25" name="Line 40"/>
          <p:cNvSpPr>
            <a:spLocks noChangeShapeType="1"/>
          </p:cNvSpPr>
          <p:nvPr/>
        </p:nvSpPr>
        <p:spPr bwMode="auto">
          <a:xfrm>
            <a:off x="755650" y="3143250"/>
            <a:ext cx="7207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FFFFFF"/>
              </a:solidFill>
              <a:latin typeface="Arial Unicode MS" pitchFamily="34" charset="-128"/>
              <a:ea typeface="+mn-ea"/>
            </a:endParaRPr>
          </a:p>
        </p:txBody>
      </p:sp>
      <p:sp>
        <p:nvSpPr>
          <p:cNvPr id="26" name="Line 41"/>
          <p:cNvSpPr>
            <a:spLocks noChangeShapeType="1"/>
          </p:cNvSpPr>
          <p:nvPr/>
        </p:nvSpPr>
        <p:spPr bwMode="auto">
          <a:xfrm>
            <a:off x="1116013" y="3141663"/>
            <a:ext cx="0" cy="5762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FFFFFF"/>
              </a:solidFill>
              <a:latin typeface="Arial Unicode MS" pitchFamily="34" charset="-128"/>
              <a:ea typeface="+mn-ea"/>
            </a:endParaRPr>
          </a:p>
        </p:txBody>
      </p:sp>
      <p:sp>
        <p:nvSpPr>
          <p:cNvPr id="27" name="Line 42"/>
          <p:cNvSpPr>
            <a:spLocks noChangeShapeType="1"/>
          </p:cNvSpPr>
          <p:nvPr/>
        </p:nvSpPr>
        <p:spPr bwMode="auto">
          <a:xfrm>
            <a:off x="323850" y="3716338"/>
            <a:ext cx="15843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FFFFFF"/>
              </a:solidFill>
              <a:latin typeface="Arial Unicode MS" pitchFamily="34" charset="-128"/>
              <a:ea typeface="+mn-ea"/>
            </a:endParaRPr>
          </a:p>
        </p:txBody>
      </p:sp>
      <p:sp>
        <p:nvSpPr>
          <p:cNvPr id="28" name="Line 43"/>
          <p:cNvSpPr>
            <a:spLocks noChangeShapeType="1"/>
          </p:cNvSpPr>
          <p:nvPr/>
        </p:nvSpPr>
        <p:spPr bwMode="auto">
          <a:xfrm>
            <a:off x="323850" y="3716338"/>
            <a:ext cx="0" cy="5762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FFFFFF"/>
              </a:solidFill>
              <a:latin typeface="Arial Unicode MS" pitchFamily="34" charset="-128"/>
              <a:ea typeface="+mn-ea"/>
            </a:endParaRPr>
          </a:p>
        </p:txBody>
      </p:sp>
      <p:sp>
        <p:nvSpPr>
          <p:cNvPr id="29" name="Line 44"/>
          <p:cNvSpPr>
            <a:spLocks noChangeShapeType="1"/>
          </p:cNvSpPr>
          <p:nvPr/>
        </p:nvSpPr>
        <p:spPr bwMode="auto">
          <a:xfrm>
            <a:off x="1116013" y="3716338"/>
            <a:ext cx="0" cy="5762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FFFFFF"/>
              </a:solidFill>
              <a:latin typeface="Arial Unicode MS" pitchFamily="34" charset="-128"/>
              <a:ea typeface="+mn-ea"/>
            </a:endParaRPr>
          </a:p>
        </p:txBody>
      </p:sp>
      <p:sp>
        <p:nvSpPr>
          <p:cNvPr id="30" name="Line 45"/>
          <p:cNvSpPr>
            <a:spLocks noChangeShapeType="1"/>
          </p:cNvSpPr>
          <p:nvPr/>
        </p:nvSpPr>
        <p:spPr bwMode="auto">
          <a:xfrm>
            <a:off x="1908175" y="3716338"/>
            <a:ext cx="0" cy="5762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FFFFFF"/>
              </a:solidFill>
              <a:latin typeface="Arial Unicode MS" pitchFamily="34" charset="-128"/>
              <a:ea typeface="+mn-ea"/>
            </a:endParaRP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900113" y="4221163"/>
            <a:ext cx="431800" cy="433387"/>
          </a:xfrm>
          <a:prstGeom prst="rect">
            <a:avLst/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FFFFFF"/>
              </a:solidFill>
              <a:latin typeface="Arial Unicode MS" pitchFamily="34" charset="-128"/>
              <a:ea typeface="+mn-ea"/>
            </a:endParaRPr>
          </a:p>
        </p:txBody>
      </p:sp>
      <p:sp>
        <p:nvSpPr>
          <p:cNvPr id="32" name="Rectangle 48"/>
          <p:cNvSpPr>
            <a:spLocks noChangeArrowheads="1"/>
          </p:cNvSpPr>
          <p:nvPr/>
        </p:nvSpPr>
        <p:spPr bwMode="auto">
          <a:xfrm>
            <a:off x="107950" y="4221163"/>
            <a:ext cx="431800" cy="433387"/>
          </a:xfrm>
          <a:prstGeom prst="rect">
            <a:avLst/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FFFFFF"/>
              </a:solidFill>
              <a:latin typeface="Arial Unicode MS" pitchFamily="34" charset="-128"/>
              <a:ea typeface="+mn-ea"/>
            </a:endParaRPr>
          </a:p>
        </p:txBody>
      </p:sp>
      <p:sp>
        <p:nvSpPr>
          <p:cNvPr id="33" name="Rectangle 49"/>
          <p:cNvSpPr>
            <a:spLocks noChangeArrowheads="1"/>
          </p:cNvSpPr>
          <p:nvPr/>
        </p:nvSpPr>
        <p:spPr bwMode="auto">
          <a:xfrm>
            <a:off x="2844800" y="4221163"/>
            <a:ext cx="431800" cy="433387"/>
          </a:xfrm>
          <a:prstGeom prst="rect">
            <a:avLst/>
          </a:prstGeom>
          <a:solidFill>
            <a:srgbClr val="000000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FFFFFF"/>
              </a:solidFill>
              <a:latin typeface="Arial Unicode MS" pitchFamily="34" charset="-128"/>
              <a:ea typeface="+mn-ea"/>
            </a:endParaRPr>
          </a:p>
        </p:txBody>
      </p:sp>
      <p:sp>
        <p:nvSpPr>
          <p:cNvPr id="34" name="Line 51"/>
          <p:cNvSpPr>
            <a:spLocks noChangeShapeType="1"/>
          </p:cNvSpPr>
          <p:nvPr/>
        </p:nvSpPr>
        <p:spPr bwMode="auto">
          <a:xfrm>
            <a:off x="5291138" y="3716338"/>
            <a:ext cx="11509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FFFFFF"/>
              </a:solidFill>
              <a:latin typeface="Arial Unicode MS" pitchFamily="34" charset="-128"/>
              <a:ea typeface="+mn-ea"/>
            </a:endParaRPr>
          </a:p>
        </p:txBody>
      </p:sp>
      <p:sp>
        <p:nvSpPr>
          <p:cNvPr id="35" name="Line 52"/>
          <p:cNvSpPr>
            <a:spLocks noChangeShapeType="1"/>
          </p:cNvSpPr>
          <p:nvPr/>
        </p:nvSpPr>
        <p:spPr bwMode="auto">
          <a:xfrm>
            <a:off x="5291138" y="3716338"/>
            <a:ext cx="0" cy="5762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FFFFFF"/>
              </a:solidFill>
              <a:latin typeface="Arial Unicode MS" pitchFamily="34" charset="-128"/>
              <a:ea typeface="+mn-ea"/>
            </a:endParaRPr>
          </a:p>
        </p:txBody>
      </p:sp>
      <p:sp>
        <p:nvSpPr>
          <p:cNvPr id="36" name="Line 54"/>
          <p:cNvSpPr>
            <a:spLocks noChangeShapeType="1"/>
          </p:cNvSpPr>
          <p:nvPr/>
        </p:nvSpPr>
        <p:spPr bwMode="auto">
          <a:xfrm>
            <a:off x="6443663" y="3716338"/>
            <a:ext cx="0" cy="5762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FFFFFF"/>
              </a:solidFill>
              <a:latin typeface="Arial Unicode MS" pitchFamily="34" charset="-128"/>
              <a:ea typeface="+mn-ea"/>
            </a:endParaRPr>
          </a:p>
        </p:txBody>
      </p:sp>
      <p:sp>
        <p:nvSpPr>
          <p:cNvPr id="37" name="Oval 55"/>
          <p:cNvSpPr>
            <a:spLocks noChangeArrowheads="1"/>
          </p:cNvSpPr>
          <p:nvPr/>
        </p:nvSpPr>
        <p:spPr bwMode="auto">
          <a:xfrm>
            <a:off x="6227763" y="4221163"/>
            <a:ext cx="431800" cy="431800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FFFFFF"/>
              </a:solidFill>
              <a:latin typeface="Arial Unicode MS" pitchFamily="34" charset="-128"/>
              <a:ea typeface="+mn-ea"/>
            </a:endParaRPr>
          </a:p>
        </p:txBody>
      </p:sp>
      <p:sp>
        <p:nvSpPr>
          <p:cNvPr id="38" name="Rectangle 57"/>
          <p:cNvSpPr>
            <a:spLocks noChangeArrowheads="1"/>
          </p:cNvSpPr>
          <p:nvPr/>
        </p:nvSpPr>
        <p:spPr bwMode="auto">
          <a:xfrm>
            <a:off x="5075238" y="4222750"/>
            <a:ext cx="431800" cy="433388"/>
          </a:xfrm>
          <a:prstGeom prst="rect">
            <a:avLst/>
          </a:prstGeom>
          <a:solidFill>
            <a:srgbClr val="000000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FFFFFF"/>
              </a:solidFill>
              <a:latin typeface="Arial Unicode MS" pitchFamily="34" charset="-128"/>
              <a:ea typeface="+mn-ea"/>
            </a:endParaRPr>
          </a:p>
        </p:txBody>
      </p:sp>
      <p:sp>
        <p:nvSpPr>
          <p:cNvPr id="39" name="Oval 58"/>
          <p:cNvSpPr>
            <a:spLocks noChangeArrowheads="1"/>
          </p:cNvSpPr>
          <p:nvPr/>
        </p:nvSpPr>
        <p:spPr bwMode="auto">
          <a:xfrm>
            <a:off x="1692275" y="4221163"/>
            <a:ext cx="431800" cy="431800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FFFFFF"/>
              </a:solidFill>
              <a:latin typeface="Arial Unicode MS" pitchFamily="34" charset="-128"/>
              <a:ea typeface="+mn-ea"/>
            </a:endParaRPr>
          </a:p>
        </p:txBody>
      </p:sp>
      <p:sp>
        <p:nvSpPr>
          <p:cNvPr id="40" name="Line 59"/>
          <p:cNvSpPr>
            <a:spLocks noChangeShapeType="1"/>
          </p:cNvSpPr>
          <p:nvPr/>
        </p:nvSpPr>
        <p:spPr bwMode="auto">
          <a:xfrm>
            <a:off x="7308850" y="2420938"/>
            <a:ext cx="0" cy="5762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FFFFFF"/>
              </a:solidFill>
              <a:latin typeface="Arial Unicode MS" pitchFamily="34" charset="-128"/>
              <a:ea typeface="+mn-ea"/>
            </a:endParaRPr>
          </a:p>
        </p:txBody>
      </p:sp>
      <p:sp>
        <p:nvSpPr>
          <p:cNvPr id="41" name="Oval 60"/>
          <p:cNvSpPr>
            <a:spLocks noChangeArrowheads="1"/>
          </p:cNvSpPr>
          <p:nvPr/>
        </p:nvSpPr>
        <p:spPr bwMode="auto">
          <a:xfrm>
            <a:off x="7092950" y="2924175"/>
            <a:ext cx="431800" cy="431800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FFFFFF"/>
              </a:solidFill>
              <a:latin typeface="Arial Unicode MS" pitchFamily="34" charset="-128"/>
              <a:ea typeface="+mn-ea"/>
            </a:endParaRPr>
          </a:p>
        </p:txBody>
      </p:sp>
      <p:sp>
        <p:nvSpPr>
          <p:cNvPr id="42" name="Rectangle 61"/>
          <p:cNvSpPr>
            <a:spLocks noChangeArrowheads="1"/>
          </p:cNvSpPr>
          <p:nvPr/>
        </p:nvSpPr>
        <p:spPr bwMode="auto">
          <a:xfrm>
            <a:off x="8243888" y="2924175"/>
            <a:ext cx="431800" cy="433388"/>
          </a:xfrm>
          <a:prstGeom prst="rect">
            <a:avLst/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FFFFFF"/>
              </a:solidFill>
              <a:latin typeface="Arial Unicode MS" pitchFamily="34" charset="-128"/>
              <a:ea typeface="+mn-ea"/>
            </a:endParaRPr>
          </a:p>
        </p:txBody>
      </p:sp>
      <p:sp>
        <p:nvSpPr>
          <p:cNvPr id="43" name="Line 62"/>
          <p:cNvSpPr>
            <a:spLocks noChangeShapeType="1"/>
          </p:cNvSpPr>
          <p:nvPr/>
        </p:nvSpPr>
        <p:spPr bwMode="auto">
          <a:xfrm>
            <a:off x="7523163" y="3141663"/>
            <a:ext cx="7207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FFFFFF"/>
              </a:solidFill>
              <a:latin typeface="Arial Unicode MS" pitchFamily="34" charset="-128"/>
              <a:ea typeface="+mn-ea"/>
            </a:endParaRPr>
          </a:p>
        </p:txBody>
      </p:sp>
      <p:sp>
        <p:nvSpPr>
          <p:cNvPr id="44" name="Line 63"/>
          <p:cNvSpPr>
            <a:spLocks noChangeShapeType="1"/>
          </p:cNvSpPr>
          <p:nvPr/>
        </p:nvSpPr>
        <p:spPr bwMode="auto">
          <a:xfrm>
            <a:off x="7883525" y="3140075"/>
            <a:ext cx="0" cy="5762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FFFFFF"/>
              </a:solidFill>
              <a:latin typeface="Arial Unicode MS" pitchFamily="34" charset="-128"/>
              <a:ea typeface="+mn-ea"/>
            </a:endParaRPr>
          </a:p>
        </p:txBody>
      </p:sp>
      <p:sp>
        <p:nvSpPr>
          <p:cNvPr id="45" name="Line 64"/>
          <p:cNvSpPr>
            <a:spLocks noChangeShapeType="1"/>
          </p:cNvSpPr>
          <p:nvPr/>
        </p:nvSpPr>
        <p:spPr bwMode="auto">
          <a:xfrm>
            <a:off x="7380288" y="3716338"/>
            <a:ext cx="11509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FFFFFF"/>
              </a:solidFill>
              <a:latin typeface="Arial Unicode MS" pitchFamily="34" charset="-128"/>
              <a:ea typeface="+mn-ea"/>
            </a:endParaRPr>
          </a:p>
        </p:txBody>
      </p:sp>
      <p:sp>
        <p:nvSpPr>
          <p:cNvPr id="46" name="Line 65"/>
          <p:cNvSpPr>
            <a:spLocks noChangeShapeType="1"/>
          </p:cNvSpPr>
          <p:nvPr/>
        </p:nvSpPr>
        <p:spPr bwMode="auto">
          <a:xfrm>
            <a:off x="7380288" y="3716338"/>
            <a:ext cx="0" cy="5762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FFFFFF"/>
              </a:solidFill>
              <a:latin typeface="Arial Unicode MS" pitchFamily="34" charset="-128"/>
              <a:ea typeface="+mn-ea"/>
            </a:endParaRPr>
          </a:p>
        </p:txBody>
      </p:sp>
      <p:sp>
        <p:nvSpPr>
          <p:cNvPr id="47" name="Line 66"/>
          <p:cNvSpPr>
            <a:spLocks noChangeShapeType="1"/>
          </p:cNvSpPr>
          <p:nvPr/>
        </p:nvSpPr>
        <p:spPr bwMode="auto">
          <a:xfrm>
            <a:off x="8532813" y="3716338"/>
            <a:ext cx="0" cy="5762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FFFFFF"/>
              </a:solidFill>
              <a:latin typeface="Arial Unicode MS" pitchFamily="34" charset="-128"/>
              <a:ea typeface="+mn-ea"/>
            </a:endParaRPr>
          </a:p>
        </p:txBody>
      </p:sp>
      <p:sp>
        <p:nvSpPr>
          <p:cNvPr id="48" name="Oval 67"/>
          <p:cNvSpPr>
            <a:spLocks noChangeArrowheads="1"/>
          </p:cNvSpPr>
          <p:nvPr/>
        </p:nvSpPr>
        <p:spPr bwMode="auto">
          <a:xfrm>
            <a:off x="8316913" y="4292600"/>
            <a:ext cx="431800" cy="431800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FFFFFF"/>
              </a:solidFill>
              <a:latin typeface="Arial Unicode MS" pitchFamily="34" charset="-128"/>
              <a:ea typeface="+mn-ea"/>
            </a:endParaRPr>
          </a:p>
        </p:txBody>
      </p:sp>
      <p:sp>
        <p:nvSpPr>
          <p:cNvPr id="49" name="Rectangle 68"/>
          <p:cNvSpPr>
            <a:spLocks noChangeArrowheads="1"/>
          </p:cNvSpPr>
          <p:nvPr/>
        </p:nvSpPr>
        <p:spPr bwMode="auto">
          <a:xfrm>
            <a:off x="7164388" y="4222750"/>
            <a:ext cx="431800" cy="433388"/>
          </a:xfrm>
          <a:prstGeom prst="rect">
            <a:avLst/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FFFFFF"/>
              </a:solidFill>
              <a:latin typeface="Arial Unicode MS" pitchFamily="34" charset="-128"/>
              <a:ea typeface="+mn-ea"/>
            </a:endParaRPr>
          </a:p>
        </p:txBody>
      </p:sp>
      <p:sp>
        <p:nvSpPr>
          <p:cNvPr id="50" name="Line 69"/>
          <p:cNvSpPr>
            <a:spLocks noChangeShapeType="1"/>
          </p:cNvSpPr>
          <p:nvPr/>
        </p:nvSpPr>
        <p:spPr bwMode="auto">
          <a:xfrm>
            <a:off x="5872163" y="3714750"/>
            <a:ext cx="0" cy="5762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FFFFFF"/>
              </a:solidFill>
              <a:latin typeface="Arial Unicode MS" pitchFamily="34" charset="-128"/>
              <a:ea typeface="+mn-ea"/>
            </a:endParaRPr>
          </a:p>
        </p:txBody>
      </p:sp>
      <p:sp>
        <p:nvSpPr>
          <p:cNvPr id="51" name="Rectangle 70"/>
          <p:cNvSpPr>
            <a:spLocks noChangeArrowheads="1"/>
          </p:cNvSpPr>
          <p:nvPr/>
        </p:nvSpPr>
        <p:spPr bwMode="auto">
          <a:xfrm>
            <a:off x="5656263" y="4219575"/>
            <a:ext cx="431800" cy="433388"/>
          </a:xfrm>
          <a:prstGeom prst="rect">
            <a:avLst/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FFFFFF"/>
              </a:solidFill>
              <a:latin typeface="Arial Unicode MS" pitchFamily="34" charset="-128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61888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Wat</a:t>
            </a:r>
            <a:r>
              <a:rPr lang="en-US" sz="3200" dirty="0"/>
              <a:t> is </a:t>
            </a:r>
            <a:r>
              <a:rPr lang="en-US" sz="3200" dirty="0" err="1"/>
              <a:t>er</a:t>
            </a:r>
            <a:r>
              <a:rPr lang="en-US" sz="3200" dirty="0"/>
              <a:t> </a:t>
            </a:r>
            <a:r>
              <a:rPr lang="en-US" sz="3200" dirty="0" err="1"/>
              <a:t>aan</a:t>
            </a:r>
            <a:r>
              <a:rPr lang="en-US" sz="3200" dirty="0"/>
              <a:t> </a:t>
            </a:r>
            <a:r>
              <a:rPr lang="en-US" sz="3200" dirty="0" err="1"/>
              <a:t>te</a:t>
            </a:r>
            <a:r>
              <a:rPr lang="en-US" sz="3200" dirty="0"/>
              <a:t> </a:t>
            </a:r>
            <a:r>
              <a:rPr lang="en-US" sz="3200" dirty="0" err="1"/>
              <a:t>doen</a:t>
            </a:r>
            <a:r>
              <a:rPr lang="en-US" sz="3200" dirty="0"/>
              <a:t>?</a:t>
            </a:r>
            <a:endParaRPr lang="en-GB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/>
              <a:t>Jan 11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Aartsma-Rus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7950" y="1009650"/>
            <a:ext cx="9034463" cy="241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4767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457200" defTabSz="447675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447675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447675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447675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447675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447675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447675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447675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eaLnBrk="1" hangingPunct="1">
              <a:lnSpc>
                <a:spcPts val="3200"/>
              </a:lnSpc>
              <a:spcBef>
                <a:spcPct val="50000"/>
              </a:spcBef>
              <a:buClr>
                <a:srgbClr val="000066"/>
              </a:buClr>
              <a:buFont typeface="Arial" pitchFamily="34" charset="0"/>
              <a:buChar char="•"/>
            </a:pPr>
            <a:r>
              <a:rPr lang="nl-NL" altLang="en-US" sz="2800" dirty="0">
                <a:solidFill>
                  <a:srgbClr val="000066"/>
                </a:solidFill>
              </a:rPr>
              <a:t>Niet te genezen</a:t>
            </a:r>
          </a:p>
          <a:p>
            <a:pPr marL="457200" indent="-457200" eaLnBrk="1" hangingPunct="1">
              <a:lnSpc>
                <a:spcPts val="3200"/>
              </a:lnSpc>
              <a:spcBef>
                <a:spcPct val="50000"/>
              </a:spcBef>
              <a:buClr>
                <a:srgbClr val="000066"/>
              </a:buClr>
              <a:buFont typeface="Arial" pitchFamily="34" charset="0"/>
              <a:buChar char="•"/>
            </a:pPr>
            <a:r>
              <a:rPr lang="nl-NL" altLang="en-US" sz="2800" dirty="0">
                <a:solidFill>
                  <a:srgbClr val="000066"/>
                </a:solidFill>
              </a:rPr>
              <a:t>Goede zorg</a:t>
            </a:r>
          </a:p>
          <a:p>
            <a:pPr marL="457200" indent="-457200" eaLnBrk="1" hangingPunct="1">
              <a:lnSpc>
                <a:spcPts val="3200"/>
              </a:lnSpc>
              <a:spcBef>
                <a:spcPct val="50000"/>
              </a:spcBef>
              <a:buClr>
                <a:srgbClr val="000066"/>
              </a:buClr>
              <a:buFont typeface="Arial" pitchFamily="34" charset="0"/>
              <a:buChar char="•"/>
            </a:pPr>
            <a:r>
              <a:rPr lang="nl-NL" altLang="en-US" sz="2800" dirty="0">
                <a:solidFill>
                  <a:srgbClr val="000066"/>
                </a:solidFill>
              </a:rPr>
              <a:t>Therapieën en hulpmiddelen in ontwikkeling</a:t>
            </a:r>
          </a:p>
          <a:p>
            <a:pPr marL="914400" lvl="1" indent="-457200" eaLnBrk="1" hangingPunct="1">
              <a:lnSpc>
                <a:spcPts val="3200"/>
              </a:lnSpc>
              <a:spcBef>
                <a:spcPct val="50000"/>
              </a:spcBef>
              <a:buClr>
                <a:srgbClr val="000066"/>
              </a:buClr>
              <a:buFont typeface="Arial" pitchFamily="34" charset="0"/>
              <a:buChar char="•"/>
            </a:pPr>
            <a:r>
              <a:rPr lang="en-US" altLang="en-US" dirty="0">
                <a:solidFill>
                  <a:srgbClr val="000066"/>
                </a:solidFill>
              </a:rPr>
              <a:t>M</a:t>
            </a:r>
            <a:r>
              <a:rPr lang="nl-NL" altLang="en-US" dirty="0" err="1">
                <a:solidFill>
                  <a:srgbClr val="000066"/>
                </a:solidFill>
              </a:rPr>
              <a:t>edicijn</a:t>
            </a:r>
            <a:r>
              <a:rPr lang="nl-NL" altLang="en-US" dirty="0">
                <a:solidFill>
                  <a:srgbClr val="000066"/>
                </a:solidFill>
              </a:rPr>
              <a:t> ontwikkeld in LUMC goedgekeurd in VS</a:t>
            </a:r>
          </a:p>
        </p:txBody>
      </p:sp>
    </p:spTree>
    <p:extLst>
      <p:ext uri="{BB962C8B-B14F-4D97-AF65-F5344CB8AC3E}">
        <p14:creationId xmlns:p14="http://schemas.microsoft.com/office/powerpoint/2010/main" val="2113900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Als</a:t>
            </a:r>
            <a:r>
              <a:rPr lang="en-US" sz="3200" dirty="0"/>
              <a:t> het </a:t>
            </a:r>
            <a:r>
              <a:rPr lang="en-US" sz="3200" dirty="0" err="1"/>
              <a:t>goed</a:t>
            </a:r>
            <a:r>
              <a:rPr lang="en-US" sz="3200" dirty="0"/>
              <a:t> is </a:t>
            </a:r>
            <a:r>
              <a:rPr lang="en-US" sz="3200" dirty="0" err="1"/>
              <a:t>weet</a:t>
            </a:r>
            <a:r>
              <a:rPr lang="en-US" sz="3200" dirty="0"/>
              <a:t> u nu…</a:t>
            </a:r>
            <a:endParaRPr lang="en-GB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/>
              <a:t>Jan 11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Aartsma-Rus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7950" y="1009650"/>
            <a:ext cx="9034463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4767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457200" defTabSz="447675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447675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447675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447675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447675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447675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447675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447675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eaLnBrk="1" hangingPunct="1">
              <a:lnSpc>
                <a:spcPts val="3200"/>
              </a:lnSpc>
              <a:spcBef>
                <a:spcPct val="50000"/>
              </a:spcBef>
              <a:buClr>
                <a:srgbClr val="000066"/>
              </a:buClr>
              <a:buFont typeface="Arial" pitchFamily="34" charset="0"/>
              <a:buChar char="•"/>
            </a:pPr>
            <a:r>
              <a:rPr lang="nl-NL" altLang="en-US" sz="2800" dirty="0">
                <a:solidFill>
                  <a:srgbClr val="000066"/>
                </a:solidFill>
              </a:rPr>
              <a:t>Waarom een biefstuk rood is en een kipfilet wit</a:t>
            </a:r>
          </a:p>
          <a:p>
            <a:pPr marL="457200" indent="-457200" eaLnBrk="1" hangingPunct="1">
              <a:lnSpc>
                <a:spcPts val="3200"/>
              </a:lnSpc>
              <a:spcBef>
                <a:spcPct val="50000"/>
              </a:spcBef>
              <a:buClr>
                <a:srgbClr val="000066"/>
              </a:buClr>
              <a:buFont typeface="Arial" pitchFamily="34" charset="0"/>
              <a:buChar char="•"/>
            </a:pPr>
            <a:r>
              <a:rPr lang="nl-NL" altLang="en-US" sz="2800" dirty="0">
                <a:solidFill>
                  <a:srgbClr val="000066"/>
                </a:solidFill>
              </a:rPr>
              <a:t>Hoeveel spieren je ongeveer hebt</a:t>
            </a:r>
          </a:p>
          <a:p>
            <a:pPr marL="457200" indent="-457200" eaLnBrk="1" hangingPunct="1">
              <a:lnSpc>
                <a:spcPts val="3200"/>
              </a:lnSpc>
              <a:spcBef>
                <a:spcPct val="50000"/>
              </a:spcBef>
              <a:buClr>
                <a:srgbClr val="000066"/>
              </a:buClr>
              <a:buFont typeface="Arial" pitchFamily="34" charset="0"/>
              <a:buChar char="•"/>
            </a:pPr>
            <a:r>
              <a:rPr lang="nl-NL" altLang="en-US" sz="2800" dirty="0">
                <a:solidFill>
                  <a:srgbClr val="000066"/>
                </a:solidFill>
              </a:rPr>
              <a:t>Hoe spieren werken</a:t>
            </a:r>
          </a:p>
          <a:p>
            <a:pPr marL="457200" indent="-457200" eaLnBrk="1" hangingPunct="1">
              <a:lnSpc>
                <a:spcPts val="3200"/>
              </a:lnSpc>
              <a:spcBef>
                <a:spcPct val="50000"/>
              </a:spcBef>
              <a:buClr>
                <a:srgbClr val="000066"/>
              </a:buClr>
              <a:buFont typeface="Arial" pitchFamily="34" charset="0"/>
              <a:buChar char="•"/>
            </a:pPr>
            <a:r>
              <a:rPr lang="nl-NL" altLang="en-US" sz="2800" dirty="0">
                <a:solidFill>
                  <a:srgbClr val="000066"/>
                </a:solidFill>
              </a:rPr>
              <a:t>Hoe het werkt met spiervezeltypes</a:t>
            </a:r>
          </a:p>
          <a:p>
            <a:pPr marL="457200" indent="-457200" eaLnBrk="1" hangingPunct="1">
              <a:lnSpc>
                <a:spcPts val="3200"/>
              </a:lnSpc>
              <a:spcBef>
                <a:spcPct val="50000"/>
              </a:spcBef>
              <a:buClr>
                <a:srgbClr val="000066"/>
              </a:buClr>
              <a:buFont typeface="Arial" pitchFamily="34" charset="0"/>
              <a:buChar char="•"/>
            </a:pPr>
            <a:r>
              <a:rPr lang="nl-NL" altLang="en-US" sz="2800" dirty="0">
                <a:solidFill>
                  <a:srgbClr val="000066"/>
                </a:solidFill>
              </a:rPr>
              <a:t>Wat Duchenne spierdystrofie is</a:t>
            </a:r>
          </a:p>
          <a:p>
            <a:pPr marL="457200" indent="-457200" eaLnBrk="1" hangingPunct="1">
              <a:lnSpc>
                <a:spcPts val="3200"/>
              </a:lnSpc>
              <a:spcBef>
                <a:spcPct val="50000"/>
              </a:spcBef>
              <a:buClr>
                <a:srgbClr val="000066"/>
              </a:buClr>
              <a:buFont typeface="Arial" pitchFamily="34" charset="0"/>
              <a:buChar char="•"/>
            </a:pPr>
            <a:r>
              <a:rPr lang="nl-NL" altLang="en-US" sz="2800" dirty="0">
                <a:solidFill>
                  <a:srgbClr val="000066"/>
                </a:solidFill>
              </a:rPr>
              <a:t>Wat </a:t>
            </a:r>
            <a:r>
              <a:rPr lang="nl-NL" altLang="en-US" sz="2800" dirty="0" err="1">
                <a:solidFill>
                  <a:srgbClr val="000066"/>
                </a:solidFill>
              </a:rPr>
              <a:t>dystrofine</a:t>
            </a:r>
            <a:r>
              <a:rPr lang="nl-NL" altLang="en-US" sz="2800" dirty="0">
                <a:solidFill>
                  <a:srgbClr val="000066"/>
                </a:solidFill>
              </a:rPr>
              <a:t> doet</a:t>
            </a:r>
          </a:p>
          <a:p>
            <a:pPr eaLnBrk="1" hangingPunct="1">
              <a:lnSpc>
                <a:spcPts val="3200"/>
              </a:lnSpc>
              <a:spcBef>
                <a:spcPct val="50000"/>
              </a:spcBef>
              <a:buClr>
                <a:srgbClr val="000066"/>
              </a:buClr>
            </a:pPr>
            <a:r>
              <a:rPr lang="nl-NL" altLang="en-US" sz="2800" dirty="0">
                <a:solidFill>
                  <a:schemeClr val="accent6"/>
                </a:solidFill>
              </a:rPr>
              <a:t>Meer weten? </a:t>
            </a:r>
          </a:p>
          <a:p>
            <a:pPr eaLnBrk="1" hangingPunct="1">
              <a:lnSpc>
                <a:spcPts val="3200"/>
              </a:lnSpc>
              <a:spcBef>
                <a:spcPct val="50000"/>
              </a:spcBef>
              <a:buClr>
                <a:srgbClr val="000066"/>
              </a:buClr>
            </a:pPr>
            <a:r>
              <a:rPr lang="nl-NL" altLang="en-US" sz="2800" dirty="0">
                <a:solidFill>
                  <a:schemeClr val="accent6"/>
                </a:solidFill>
              </a:rPr>
              <a:t>Kijk op </a:t>
            </a:r>
            <a:r>
              <a:rPr lang="nl-NL" altLang="en-US" sz="2800" dirty="0">
                <a:solidFill>
                  <a:schemeClr val="accent6"/>
                </a:solidFill>
                <a:hlinkClick r:id="rId3"/>
              </a:rPr>
              <a:t>www.duchenne.nl</a:t>
            </a:r>
            <a:r>
              <a:rPr lang="nl-NL" altLang="en-US" sz="2800" dirty="0">
                <a:solidFill>
                  <a:schemeClr val="accent6"/>
                </a:solidFill>
              </a:rPr>
              <a:t> of op </a:t>
            </a:r>
            <a:r>
              <a:rPr lang="nl-NL" altLang="en-US" sz="2800" dirty="0">
                <a:solidFill>
                  <a:schemeClr val="accent6"/>
                </a:solidFill>
                <a:hlinkClick r:id="rId4"/>
              </a:rPr>
              <a:t>www.exonskipping.nl</a:t>
            </a:r>
            <a:endParaRPr lang="nl-NL" altLang="en-US" sz="2800" dirty="0">
              <a:solidFill>
                <a:schemeClr val="accent6"/>
              </a:solidFill>
            </a:endParaRPr>
          </a:p>
          <a:p>
            <a:pPr eaLnBrk="1" hangingPunct="1">
              <a:lnSpc>
                <a:spcPts val="3200"/>
              </a:lnSpc>
              <a:spcBef>
                <a:spcPct val="50000"/>
              </a:spcBef>
              <a:buClr>
                <a:srgbClr val="000066"/>
              </a:buClr>
            </a:pPr>
            <a:r>
              <a:rPr lang="nl-NL" altLang="en-US" sz="2800" dirty="0">
                <a:solidFill>
                  <a:schemeClr val="accent6"/>
                </a:solidFill>
              </a:rPr>
              <a:t>Of zoek op </a:t>
            </a:r>
            <a:r>
              <a:rPr lang="nl-NL" altLang="en-US" sz="2800" dirty="0" err="1">
                <a:solidFill>
                  <a:schemeClr val="accent6"/>
                </a:solidFill>
              </a:rPr>
              <a:t>youtube</a:t>
            </a:r>
            <a:r>
              <a:rPr lang="nl-NL" altLang="en-US" sz="2800" dirty="0">
                <a:solidFill>
                  <a:schemeClr val="accent6"/>
                </a:solidFill>
              </a:rPr>
              <a:t> op ‘leven met Duchenne’</a:t>
            </a:r>
            <a:endParaRPr lang="nl-NL" alt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358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62AD3-987B-40F7-8ECC-4060893BD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PEP TALK – 12 MAART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02A2F-296A-4B0B-9881-610CDFC74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61" y="998931"/>
            <a:ext cx="8291512" cy="5113338"/>
          </a:xfrm>
        </p:spPr>
        <p:txBody>
          <a:bodyPr/>
          <a:lstStyle/>
          <a:p>
            <a:pPr algn="ctr"/>
            <a:r>
              <a:rPr lang="nl-NL" sz="3600" dirty="0">
                <a:solidFill>
                  <a:schemeClr val="accent1">
                    <a:lumMod val="75000"/>
                  </a:schemeClr>
                </a:solidFill>
              </a:rPr>
              <a:t>Coronavirussen zonder grenzen?</a:t>
            </a:r>
          </a:p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Is onze virusvrees wel of niet gegrond? Kan het Coronavirus naar Nederland komen? Hoe kunnen we ons op dit coronavirus voorbereiden? </a:t>
            </a:r>
            <a:r>
              <a:rPr lang="nl-NL">
                <a:solidFill>
                  <a:schemeClr val="accent1">
                    <a:lumMod val="75000"/>
                  </a:schemeClr>
                </a:solidFill>
              </a:rPr>
              <a:t>Verontrustend, maar ook weer geen reden tot paniek, zeggen wetenschappers.</a:t>
            </a:r>
          </a:p>
          <a:p>
            <a:pPr algn="ctr"/>
            <a:r>
              <a:rPr lang="nl-NL" sz="2400" b="1">
                <a:solidFill>
                  <a:schemeClr val="accent1">
                    <a:lumMod val="75000"/>
                  </a:schemeClr>
                </a:solidFill>
              </a:rPr>
              <a:t>Professor </a:t>
            </a:r>
            <a:r>
              <a:rPr lang="nl-NL" sz="2400" b="1" dirty="0">
                <a:solidFill>
                  <a:schemeClr val="accent1">
                    <a:lumMod val="75000"/>
                  </a:schemeClr>
                </a:solidFill>
              </a:rPr>
              <a:t>Eric Snijder legt het uit op 12 maart</a:t>
            </a:r>
            <a:endParaRPr lang="nl-NL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E9790-616D-4E50-92B5-075599C8710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/>
              <a:t>Jan 11 2016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0364A8-F548-4897-BE22-952816B3F0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514E96-6810-4AB5-B7EB-86AEAE57E0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Aartsma-Rus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F77D57-2AB5-4886-9D27-6882BA4AD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238" y="3199550"/>
            <a:ext cx="2761358" cy="243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88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538" y="0"/>
            <a:ext cx="6524625" cy="854075"/>
          </a:xfrm>
        </p:spPr>
        <p:txBody>
          <a:bodyPr/>
          <a:lstStyle/>
          <a:p>
            <a:r>
              <a:rPr lang="en-US" sz="4000" b="0" dirty="0" err="1"/>
              <a:t>Spieren</a:t>
            </a:r>
            <a:r>
              <a:rPr lang="en-US" sz="4000" b="0" dirty="0"/>
              <a:t> en </a:t>
            </a:r>
            <a:r>
              <a:rPr lang="en-US" sz="4000" b="0" dirty="0" err="1"/>
              <a:t>spierfunctie</a:t>
            </a:r>
            <a:endParaRPr lang="en-GB" sz="40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Jan 11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Aartsma-Rus</a:t>
            </a:r>
            <a:endParaRPr lang="en-GB" dirty="0"/>
          </a:p>
        </p:txBody>
      </p:sp>
      <p:pic>
        <p:nvPicPr>
          <p:cNvPr id="9" name="Picture 2" descr="http://ng.se/sites/default/files/users/52189/muscle-anatomy-model-onl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" r="6548"/>
          <a:stretch>
            <a:fillRect/>
          </a:stretch>
        </p:blipFill>
        <p:spPr bwMode="auto">
          <a:xfrm>
            <a:off x="2525162" y="1132641"/>
            <a:ext cx="4356344" cy="536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734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0"/>
            <a:ext cx="6524625" cy="854075"/>
          </a:xfrm>
        </p:spPr>
        <p:txBody>
          <a:bodyPr/>
          <a:lstStyle/>
          <a:p>
            <a:r>
              <a:rPr lang="en-US" sz="4000" b="0" dirty="0" err="1"/>
              <a:t>Ingezoomd</a:t>
            </a:r>
            <a:r>
              <a:rPr lang="en-US" sz="4000" b="0" dirty="0"/>
              <a:t> </a:t>
            </a:r>
            <a:endParaRPr lang="en-GB" sz="40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Jan 11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Aartsma-Rus</a:t>
            </a:r>
            <a:endParaRPr lang="en-GB" dirty="0"/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179388" y="1278203"/>
            <a:ext cx="1574800" cy="4968875"/>
            <a:chOff x="113" y="618"/>
            <a:chExt cx="992" cy="3130"/>
          </a:xfrm>
        </p:grpSpPr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00" r="55667"/>
            <a:stretch>
              <a:fillRect/>
            </a:stretch>
          </p:blipFill>
          <p:spPr bwMode="auto">
            <a:xfrm>
              <a:off x="113" y="618"/>
              <a:ext cx="992" cy="3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13" y="2977"/>
              <a:ext cx="227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</p:grpSp>
      <p:pic>
        <p:nvPicPr>
          <p:cNvPr id="11" name="Picture 8" descr="XistXist 10 tel 2"/>
          <p:cNvPicPr>
            <a:picLocks noChangeAspect="1" noChangeArrowheads="1"/>
          </p:cNvPicPr>
          <p:nvPr/>
        </p:nvPicPr>
        <p:blipFill rotWithShape="1">
          <a:blip r:embed="rId4">
            <a:lum bright="78000" contras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4"/>
          <a:stretch/>
        </p:blipFill>
        <p:spPr bwMode="auto">
          <a:xfrm>
            <a:off x="6260123" y="1771650"/>
            <a:ext cx="2775927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3191438" y="1771650"/>
            <a:ext cx="2862262" cy="3313113"/>
            <a:chOff x="1395" y="1116"/>
            <a:chExt cx="1803" cy="2087"/>
          </a:xfrm>
        </p:grpSpPr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23" t="12596" r="9702" b="6802"/>
            <a:stretch>
              <a:fillRect/>
            </a:stretch>
          </p:blipFill>
          <p:spPr bwMode="auto">
            <a:xfrm rot="-5400000">
              <a:off x="1254" y="1257"/>
              <a:ext cx="2086" cy="18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429" y="1117"/>
              <a:ext cx="181" cy="227"/>
            </a:xfrm>
            <a:prstGeom prst="rect">
              <a:avLst/>
            </a:prstGeom>
            <a:solidFill>
              <a:srgbClr val="FEE7B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C8A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2971" y="1117"/>
              <a:ext cx="181" cy="227"/>
            </a:xfrm>
            <a:prstGeom prst="rect">
              <a:avLst/>
            </a:prstGeom>
            <a:solidFill>
              <a:srgbClr val="FEE7B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C8A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2426" y="1117"/>
              <a:ext cx="181" cy="136"/>
            </a:xfrm>
            <a:prstGeom prst="rect">
              <a:avLst/>
            </a:prstGeom>
            <a:solidFill>
              <a:srgbClr val="FEE7B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C8A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2789" y="3022"/>
              <a:ext cx="181" cy="181"/>
            </a:xfrm>
            <a:prstGeom prst="rect">
              <a:avLst/>
            </a:prstGeom>
            <a:solidFill>
              <a:srgbClr val="FEE7B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C8A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</p:grp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160" y="1339850"/>
            <a:ext cx="1133533" cy="489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63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6" t="27492" r="39405" b="42242"/>
          <a:stretch/>
        </p:blipFill>
        <p:spPr bwMode="auto">
          <a:xfrm>
            <a:off x="153161" y="1389496"/>
            <a:ext cx="8908591" cy="464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Spiercontractie</a:t>
            </a:r>
            <a:endParaRPr lang="en-GB" sz="36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DFC4CA-C18C-1948-860B-AB40FEDD7F72}" type="datetime5">
              <a:rPr lang="nl-NL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14-feb-20</a:t>
            </a:fld>
            <a:endParaRPr lang="en-GB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Aartsma-Rus</a:t>
            </a:r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>
            <a:off x="7543800" y="1600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" name="Line 10"/>
          <p:cNvSpPr>
            <a:spLocks noChangeShapeType="1"/>
          </p:cNvSpPr>
          <p:nvPr/>
        </p:nvSpPr>
        <p:spPr bwMode="auto">
          <a:xfrm>
            <a:off x="7543800" y="4038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4" name="Line 11"/>
          <p:cNvSpPr>
            <a:spLocks noChangeShapeType="1"/>
          </p:cNvSpPr>
          <p:nvPr/>
        </p:nvSpPr>
        <p:spPr bwMode="auto">
          <a:xfrm>
            <a:off x="7543800" y="2819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5" name="Line 12"/>
          <p:cNvSpPr>
            <a:spLocks noChangeShapeType="1"/>
          </p:cNvSpPr>
          <p:nvPr/>
        </p:nvSpPr>
        <p:spPr bwMode="auto">
          <a:xfrm>
            <a:off x="7543800" y="5029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19" name="Rechte verbindingslijn met pijl 14"/>
          <p:cNvCxnSpPr>
            <a:cxnSpLocks noChangeShapeType="1"/>
          </p:cNvCxnSpPr>
          <p:nvPr/>
        </p:nvCxnSpPr>
        <p:spPr bwMode="auto">
          <a:xfrm>
            <a:off x="179388" y="4057650"/>
            <a:ext cx="5329237" cy="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17" name="Rectangle 16"/>
          <p:cNvSpPr/>
          <p:nvPr/>
        </p:nvSpPr>
        <p:spPr bwMode="auto">
          <a:xfrm>
            <a:off x="4782534" y="880771"/>
            <a:ext cx="1279712" cy="27566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254188" y="1020833"/>
            <a:ext cx="1279712" cy="27566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2466179" y="3642925"/>
            <a:ext cx="179568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ontspannen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4789831" y="3668626"/>
            <a:ext cx="246253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samengetrokken</a:t>
            </a:r>
          </a:p>
        </p:txBody>
      </p:sp>
      <p:pic>
        <p:nvPicPr>
          <p:cNvPr id="40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84"/>
          <a:stretch/>
        </p:blipFill>
        <p:spPr bwMode="auto">
          <a:xfrm rot="5400000">
            <a:off x="4379322" y="-2235106"/>
            <a:ext cx="277896" cy="779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ekstvak 2"/>
          <p:cNvSpPr txBox="1"/>
          <p:nvPr/>
        </p:nvSpPr>
        <p:spPr>
          <a:xfrm>
            <a:off x="3931582" y="1843593"/>
            <a:ext cx="150233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Myosine  </a:t>
            </a:r>
          </a:p>
        </p:txBody>
      </p:sp>
      <p:sp>
        <p:nvSpPr>
          <p:cNvPr id="42" name="Tekstvak 2"/>
          <p:cNvSpPr txBox="1"/>
          <p:nvPr/>
        </p:nvSpPr>
        <p:spPr>
          <a:xfrm>
            <a:off x="5673972" y="1851410"/>
            <a:ext cx="129554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Actine   </a:t>
            </a:r>
          </a:p>
        </p:txBody>
      </p:sp>
      <p:sp>
        <p:nvSpPr>
          <p:cNvPr id="43" name="Tekstvak 2"/>
          <p:cNvSpPr txBox="1"/>
          <p:nvPr/>
        </p:nvSpPr>
        <p:spPr>
          <a:xfrm>
            <a:off x="1685139" y="1835780"/>
            <a:ext cx="104067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Actine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922215" y="3618523"/>
            <a:ext cx="820616" cy="2188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7436336" y="3661657"/>
            <a:ext cx="820616" cy="2188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973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Hoe </a:t>
            </a:r>
            <a:r>
              <a:rPr lang="en-US" sz="3200" dirty="0" err="1"/>
              <a:t>komen</a:t>
            </a:r>
            <a:r>
              <a:rPr lang="en-US" sz="3200" dirty="0"/>
              <a:t> </a:t>
            </a:r>
            <a:r>
              <a:rPr lang="en-US" sz="3200" dirty="0" err="1"/>
              <a:t>spieren</a:t>
            </a:r>
            <a:r>
              <a:rPr lang="en-US" sz="3200" dirty="0"/>
              <a:t> </a:t>
            </a:r>
            <a:r>
              <a:rPr lang="en-US" sz="3200" dirty="0" err="1"/>
              <a:t>aan</a:t>
            </a:r>
            <a:r>
              <a:rPr lang="en-US" sz="3200" dirty="0"/>
              <a:t> </a:t>
            </a:r>
            <a:r>
              <a:rPr lang="en-US" sz="3200" dirty="0" err="1"/>
              <a:t>energie</a:t>
            </a:r>
            <a:r>
              <a:rPr lang="en-US" sz="3200" dirty="0"/>
              <a:t>?</a:t>
            </a:r>
            <a:endParaRPr lang="en-GB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9AEB-F5B2-2B4F-AD30-EF01FA8B389C}" type="datetime5">
              <a:rPr lang="nl-NL" smtClean="0"/>
              <a:t>14-feb-20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22A6F-56DC-804D-B355-6A0ECE94EB36}" type="slidenum">
              <a:rPr lang="en-GB" smtClean="0"/>
              <a:pPr/>
              <a:t>5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u="sng" dirty="0"/>
              <a:t>Type 1 </a:t>
            </a:r>
            <a:r>
              <a:rPr lang="en-US" sz="2400" b="1" u="sng" dirty="0" err="1"/>
              <a:t>vezels</a:t>
            </a:r>
            <a:endParaRPr lang="en-US" sz="2400" b="1" u="sng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err="1"/>
              <a:t>Zuurstof</a:t>
            </a:r>
            <a:endParaRPr lang="en-US" sz="24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/>
              <a:t>Dunne </a:t>
            </a:r>
            <a:r>
              <a:rPr lang="en-US" sz="2400" b="1" dirty="0" err="1"/>
              <a:t>vezels</a:t>
            </a:r>
            <a:endParaRPr lang="en-US" sz="24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err="1"/>
              <a:t>Weinig</a:t>
            </a:r>
            <a:r>
              <a:rPr lang="en-US" sz="2400" b="1" dirty="0"/>
              <a:t> </a:t>
            </a:r>
            <a:r>
              <a:rPr lang="en-US" sz="2400" b="1" dirty="0" err="1"/>
              <a:t>kracht</a:t>
            </a:r>
            <a:endParaRPr lang="en-US" sz="24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err="1"/>
              <a:t>Veel</a:t>
            </a:r>
            <a:r>
              <a:rPr lang="en-US" sz="2400" b="1" dirty="0"/>
              <a:t> </a:t>
            </a:r>
            <a:r>
              <a:rPr lang="en-US" sz="2400" b="1" dirty="0" err="1"/>
              <a:t>uithoudingsvermogen</a:t>
            </a:r>
            <a:endParaRPr lang="en-US" sz="2400" b="1" dirty="0"/>
          </a:p>
          <a:p>
            <a:pPr marL="342900" indent="-342900">
              <a:buFont typeface="Arial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err="1"/>
              <a:t>Myoglobine</a:t>
            </a:r>
            <a:endParaRPr lang="en-US" sz="2400" b="1" dirty="0"/>
          </a:p>
          <a:p>
            <a:pPr marL="702900" lvl="2" indent="-342900">
              <a:buFont typeface="Arial" pitchFamily="34" charset="0"/>
              <a:buChar char="•"/>
            </a:pPr>
            <a:r>
              <a:rPr lang="en-US" sz="2200" b="1" dirty="0" err="1"/>
              <a:t>Alleen</a:t>
            </a:r>
            <a:r>
              <a:rPr lang="en-US" sz="2200" b="1" dirty="0"/>
              <a:t> in </a:t>
            </a:r>
            <a:r>
              <a:rPr lang="en-US" sz="2200" b="1" dirty="0" err="1"/>
              <a:t>spier</a:t>
            </a:r>
            <a:endParaRPr lang="en-US" sz="2200" b="1" dirty="0"/>
          </a:p>
          <a:p>
            <a:pPr marL="702900" lvl="2" indent="-342900">
              <a:buFont typeface="Arial" pitchFamily="34" charset="0"/>
              <a:buChar char="•"/>
            </a:pPr>
            <a:r>
              <a:rPr lang="en-US" sz="2200" b="1" dirty="0"/>
              <a:t>Rode </a:t>
            </a:r>
            <a:r>
              <a:rPr lang="en-US" sz="2200" b="1" dirty="0" err="1"/>
              <a:t>kleur</a:t>
            </a:r>
            <a:endParaRPr lang="en-US" sz="2200" b="1" dirty="0"/>
          </a:p>
          <a:p>
            <a:pPr marL="702900" lvl="2" indent="-342900">
              <a:buFont typeface="Arial" pitchFamily="34" charset="0"/>
              <a:buChar char="•"/>
            </a:pPr>
            <a:r>
              <a:rPr lang="en-US" sz="2200" b="1" dirty="0"/>
              <a:t>Bind </a:t>
            </a:r>
            <a:r>
              <a:rPr lang="en-US" sz="2200" b="1" dirty="0" err="1"/>
              <a:t>zuurstof</a:t>
            </a:r>
            <a:endParaRPr lang="en-US" sz="2200" b="1" dirty="0"/>
          </a:p>
          <a:p>
            <a:pPr marL="702900" lvl="2" indent="-342900">
              <a:buFont typeface="Arial" pitchFamily="34" charset="0"/>
              <a:buChar char="•"/>
            </a:pPr>
            <a:endParaRPr lang="en-US" sz="2200" b="1" dirty="0"/>
          </a:p>
          <a:p>
            <a:pPr marL="342900" indent="-342900">
              <a:buFont typeface="Arial" pitchFamily="34" charset="0"/>
              <a:buChar char="•"/>
            </a:pPr>
            <a:endParaRPr lang="en-GB" sz="24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sz="2400" b="1" u="sng" dirty="0">
                <a:solidFill>
                  <a:schemeClr val="accent1"/>
                </a:solidFill>
              </a:rPr>
              <a:t>Type 2 </a:t>
            </a:r>
            <a:r>
              <a:rPr lang="en-US" sz="2400" b="1" u="sng" dirty="0" err="1">
                <a:solidFill>
                  <a:schemeClr val="accent1"/>
                </a:solidFill>
              </a:rPr>
              <a:t>vezels</a:t>
            </a:r>
            <a:endParaRPr lang="en-US" sz="2400" b="1" u="sng" dirty="0">
              <a:solidFill>
                <a:schemeClr val="accent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err="1">
                <a:solidFill>
                  <a:schemeClr val="accent1"/>
                </a:solidFill>
              </a:rPr>
              <a:t>Glycogeen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afbraak</a:t>
            </a:r>
            <a:endParaRPr lang="en-US" sz="2400" b="1" dirty="0">
              <a:solidFill>
                <a:schemeClr val="accent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err="1">
                <a:solidFill>
                  <a:schemeClr val="accent1"/>
                </a:solidFill>
              </a:rPr>
              <a:t>Dikke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vezels</a:t>
            </a:r>
            <a:endParaRPr lang="en-GB" sz="2400" b="1" dirty="0">
              <a:solidFill>
                <a:schemeClr val="accent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err="1">
                <a:solidFill>
                  <a:schemeClr val="accent1"/>
                </a:solidFill>
              </a:rPr>
              <a:t>Veel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kracht</a:t>
            </a:r>
            <a:endParaRPr lang="en-US" sz="2400" b="1" dirty="0">
              <a:solidFill>
                <a:schemeClr val="accent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err="1">
                <a:solidFill>
                  <a:schemeClr val="accent1"/>
                </a:solidFill>
              </a:rPr>
              <a:t>Laag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uithoudingsvermogen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Aartsma-Rus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773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0"/>
            <a:ext cx="6524625" cy="854075"/>
          </a:xfrm>
        </p:spPr>
        <p:txBody>
          <a:bodyPr/>
          <a:lstStyle/>
          <a:p>
            <a:r>
              <a:rPr lang="en-US" sz="3600" b="0" dirty="0" err="1"/>
              <a:t>Weet</a:t>
            </a:r>
            <a:r>
              <a:rPr lang="en-US" sz="3600" b="0" dirty="0"/>
              <a:t> </a:t>
            </a:r>
            <a:r>
              <a:rPr lang="en-US" sz="3600" b="0" dirty="0" err="1"/>
              <a:t>wat</a:t>
            </a:r>
            <a:r>
              <a:rPr lang="en-US" sz="3600" b="0" dirty="0"/>
              <a:t> je </a:t>
            </a:r>
            <a:r>
              <a:rPr lang="en-US" sz="3600" b="0" dirty="0" err="1"/>
              <a:t>eet</a:t>
            </a:r>
            <a:r>
              <a:rPr lang="en-US" sz="3600" b="0" dirty="0"/>
              <a:t>: type 1 of type 2?</a:t>
            </a:r>
            <a:endParaRPr lang="en-GB" sz="36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Jan 11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Aartsma-Rus</a:t>
            </a:r>
            <a:endParaRPr lang="en-GB" dirty="0"/>
          </a:p>
        </p:txBody>
      </p:sp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7521"/>
            <a:ext cx="5075307" cy="318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ww.friki.nl/import/assetmanager/3/743/250/kipfilet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" t="7815"/>
          <a:stretch/>
        </p:blipFill>
        <p:spPr bwMode="auto">
          <a:xfrm>
            <a:off x="4372707" y="2778369"/>
            <a:ext cx="4590867" cy="366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523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38" y="0"/>
            <a:ext cx="6524625" cy="854075"/>
          </a:xfrm>
        </p:spPr>
        <p:txBody>
          <a:bodyPr/>
          <a:lstStyle/>
          <a:p>
            <a:r>
              <a:rPr lang="en-US" sz="3600" b="0" dirty="0"/>
              <a:t>De test: </a:t>
            </a:r>
            <a:r>
              <a:rPr lang="en-US" sz="3600" b="0" dirty="0" err="1"/>
              <a:t>vooral</a:t>
            </a:r>
            <a:r>
              <a:rPr lang="en-US" sz="3600" b="0" dirty="0"/>
              <a:t> type 1 of type 2?</a:t>
            </a:r>
            <a:endParaRPr lang="en-GB" sz="36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Jan 11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Aartsma-Rus</a:t>
            </a:r>
            <a:endParaRPr lang="en-GB" dirty="0"/>
          </a:p>
        </p:txBody>
      </p:sp>
      <p:pic>
        <p:nvPicPr>
          <p:cNvPr id="2050" name="Picture 2" descr="Afbeeldingsresultaat voor weight lif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202" y="1757611"/>
            <a:ext cx="4687660" cy="439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fbeeldingsresultaat voor turn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20" y="1757611"/>
            <a:ext cx="6786156" cy="381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fbeeldingsresultaat voor schippers 200 me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561747"/>
            <a:ext cx="8226048" cy="447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fbeeldingsresultaat voor marathon van amsterdam 20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298" y="2222883"/>
            <a:ext cx="5687736" cy="320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14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err="1"/>
              <a:t>Wie</a:t>
            </a:r>
            <a:r>
              <a:rPr lang="en-US" sz="4000" b="0" dirty="0"/>
              <a:t> </a:t>
            </a:r>
            <a:r>
              <a:rPr lang="en-US" sz="4000" b="0" dirty="0" err="1"/>
              <a:t>wint</a:t>
            </a:r>
            <a:r>
              <a:rPr lang="en-US" sz="4000" b="0" dirty="0"/>
              <a:t>?</a:t>
            </a:r>
            <a:endParaRPr lang="en-GB" sz="40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Jan 11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Aartsma-Rus</a:t>
            </a:r>
            <a:endParaRPr lang="en-GB" dirty="0"/>
          </a:p>
        </p:txBody>
      </p:sp>
      <p:pic>
        <p:nvPicPr>
          <p:cNvPr id="6148" name="Picture 4" descr="Afbeeldingsresultaat voor geoffrey muta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9" r="8776"/>
          <a:stretch/>
        </p:blipFill>
        <p:spPr bwMode="auto">
          <a:xfrm>
            <a:off x="4975660" y="1295765"/>
            <a:ext cx="2453461" cy="467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591926572-christophe-lemaitre-of-france-usain-bolt-of-jamaic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8" r="35191"/>
          <a:stretch/>
        </p:blipFill>
        <p:spPr bwMode="auto">
          <a:xfrm>
            <a:off x="1519122" y="1295766"/>
            <a:ext cx="2305136" cy="467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341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8" y="0"/>
            <a:ext cx="6524625" cy="854075"/>
          </a:xfrm>
        </p:spPr>
        <p:txBody>
          <a:bodyPr/>
          <a:lstStyle/>
          <a:p>
            <a:r>
              <a:rPr lang="en-US" sz="4000" b="0" dirty="0" err="1"/>
              <a:t>Wie</a:t>
            </a:r>
            <a:r>
              <a:rPr lang="en-US" sz="4000" b="0" dirty="0"/>
              <a:t> </a:t>
            </a:r>
            <a:r>
              <a:rPr lang="en-US" sz="4000" b="0" dirty="0" err="1"/>
              <a:t>wint</a:t>
            </a:r>
            <a:r>
              <a:rPr lang="en-US" sz="4000" b="0" dirty="0"/>
              <a:t>?</a:t>
            </a:r>
            <a:endParaRPr lang="en-GB" sz="40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Jan 11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Aartsma-Rus</a:t>
            </a:r>
            <a:endParaRPr lang="en-GB" dirty="0"/>
          </a:p>
        </p:txBody>
      </p:sp>
      <p:pic>
        <p:nvPicPr>
          <p:cNvPr id="2052" name="Picture 4" descr="Afbeeldingsresultaat voor Acinonyx jubatus venatic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404" y="2113138"/>
            <a:ext cx="3043796" cy="258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Afbeeldingsresultaat voor antilop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530" y="2113138"/>
            <a:ext cx="3622117" cy="258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995926"/>
      </p:ext>
    </p:extLst>
  </p:cSld>
  <p:clrMapOvr>
    <a:masterClrMapping/>
  </p:clrMapOvr>
</p:sld>
</file>

<file path=ppt/theme/theme1.xml><?xml version="1.0" encoding="utf-8"?>
<a:theme xmlns:a="http://schemas.openxmlformats.org/drawingml/2006/main" name="LUMC Basispresentatie_NL">
  <a:themeElements>
    <a:clrScheme name="Aangepast 30">
      <a:dk1>
        <a:srgbClr val="003C66"/>
      </a:dk1>
      <a:lt1>
        <a:srgbClr val="FFFFFF"/>
      </a:lt1>
      <a:dk2>
        <a:srgbClr val="FFFFFF"/>
      </a:dk2>
      <a:lt2>
        <a:srgbClr val="003C7D"/>
      </a:lt2>
      <a:accent1>
        <a:srgbClr val="007CC2"/>
      </a:accent1>
      <a:accent2>
        <a:srgbClr val="009FBD"/>
      </a:accent2>
      <a:accent3>
        <a:srgbClr val="6E90A6"/>
      </a:accent3>
      <a:accent4>
        <a:srgbClr val="E3004F"/>
      </a:accent4>
      <a:accent5>
        <a:srgbClr val="C0965C"/>
      </a:accent5>
      <a:accent6>
        <a:srgbClr val="000000"/>
      </a:accent6>
      <a:hlink>
        <a:srgbClr val="1161C6"/>
      </a:hlink>
      <a:folHlink>
        <a:srgbClr val="E300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101463"/>
        </a:dk1>
        <a:lt1>
          <a:srgbClr val="FFFFFF"/>
        </a:lt1>
        <a:dk2>
          <a:srgbClr val="B5E7FF"/>
        </a:dk2>
        <a:lt2>
          <a:srgbClr val="111166"/>
        </a:lt2>
        <a:accent1>
          <a:srgbClr val="119DF9"/>
        </a:accent1>
        <a:accent2>
          <a:srgbClr val="117FE4"/>
        </a:accent2>
        <a:accent3>
          <a:srgbClr val="D7F1FF"/>
        </a:accent3>
        <a:accent4>
          <a:srgbClr val="DADADA"/>
        </a:accent4>
        <a:accent5>
          <a:srgbClr val="AACCFB"/>
        </a:accent5>
        <a:accent6>
          <a:srgbClr val="0E72CF"/>
        </a:accent6>
        <a:hlink>
          <a:srgbClr val="1161C6"/>
        </a:hlink>
        <a:folHlink>
          <a:srgbClr val="114DB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LUMC Basispresentatie_NL</Template>
  <TotalTime>1507</TotalTime>
  <Words>1007</Words>
  <Application>Microsoft Office PowerPoint</Application>
  <PresentationFormat>On-screen Show (4:3)</PresentationFormat>
  <Paragraphs>185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ＭＳ Ｐゴシック</vt:lpstr>
      <vt:lpstr>ＭＳ Ｐゴシック</vt:lpstr>
      <vt:lpstr>Arial</vt:lpstr>
      <vt:lpstr>Arial Unicode MS</vt:lpstr>
      <vt:lpstr>Calibri</vt:lpstr>
      <vt:lpstr>Times</vt:lpstr>
      <vt:lpstr>Wingdings</vt:lpstr>
      <vt:lpstr>LUMC Basispresentatie_NL</vt:lpstr>
      <vt:lpstr>PEP-talk 12:30 Meer inzicht in spieren</vt:lpstr>
      <vt:lpstr>Spieren en spierfunctie</vt:lpstr>
      <vt:lpstr>Ingezoomd </vt:lpstr>
      <vt:lpstr>Spiercontractie</vt:lpstr>
      <vt:lpstr>Hoe komen spieren aan energie?</vt:lpstr>
      <vt:lpstr>Weet wat je eet: type 1 of type 2?</vt:lpstr>
      <vt:lpstr>De test: vooral type 1 of type 2?</vt:lpstr>
      <vt:lpstr>Wie wint?</vt:lpstr>
      <vt:lpstr>Wie wint?</vt:lpstr>
      <vt:lpstr>PowerPoint Presentation</vt:lpstr>
      <vt:lpstr>PowerPoint Presentation</vt:lpstr>
      <vt:lpstr>Dystrofine eiwit</vt:lpstr>
      <vt:lpstr>Erfelijke ziekte</vt:lpstr>
      <vt:lpstr>Wat is er aan te doen?</vt:lpstr>
      <vt:lpstr>Als het goed is weet u nu…</vt:lpstr>
      <vt:lpstr>PEP TALK – 12 MAART</vt:lpstr>
    </vt:vector>
  </TitlesOfParts>
  <Company>LUMC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Aartsma-Rus, A.M. (HG)</dc:creator>
  <cp:lastModifiedBy>Boer-Theirlynck, J.J.A. de (CCB)</cp:lastModifiedBy>
  <cp:revision>82</cp:revision>
  <cp:lastPrinted>2017-01-03T09:37:20Z</cp:lastPrinted>
  <dcterms:created xsi:type="dcterms:W3CDTF">2015-10-23T09:08:12Z</dcterms:created>
  <dcterms:modified xsi:type="dcterms:W3CDTF">2020-02-14T10:29:52Z</dcterms:modified>
</cp:coreProperties>
</file>